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7" r:id="rId3"/>
    <p:sldId id="268" r:id="rId4"/>
    <p:sldId id="272" r:id="rId5"/>
    <p:sldId id="273" r:id="rId6"/>
    <p:sldId id="280" r:id="rId7"/>
    <p:sldId id="281" r:id="rId8"/>
    <p:sldId id="282" r:id="rId9"/>
    <p:sldId id="283" r:id="rId10"/>
    <p:sldId id="284" r:id="rId11"/>
    <p:sldId id="278" r:id="rId12"/>
    <p:sldId id="27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0066"/>
    <a:srgbClr val="CC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4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Речевое развитие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СКР_Автономность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Лист1!$C$2:$C$38</c:f>
            </c:numRef>
          </c:val>
          <c:extLst>
            <c:ext xmlns:c16="http://schemas.microsoft.com/office/drawing/2014/chart" uri="{C3380CC4-5D6E-409C-BE32-E72D297353CC}">
              <c16:uniqueId val="{00000000-BAA3-44D1-9013-37DBA85D478E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СКР_Взаимодействие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Лист1!$D$2:$D$38</c:f>
            </c:numRef>
          </c:val>
          <c:extLst>
            <c:ext xmlns:c16="http://schemas.microsoft.com/office/drawing/2014/chart" uri="{C3380CC4-5D6E-409C-BE32-E72D297353CC}">
              <c16:uniqueId val="{00000001-BAA3-44D1-9013-37DBA85D478E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СКР_Саморегуляция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Лист1!$E$2:$E$38</c:f>
            </c:numRef>
          </c:val>
          <c:extLst>
            <c:ext xmlns:c16="http://schemas.microsoft.com/office/drawing/2014/chart" uri="{C3380CC4-5D6E-409C-BE32-E72D297353CC}">
              <c16:uniqueId val="{00000002-BAA3-44D1-9013-37DBA85D478E}"/>
            </c:ext>
          </c:extLst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СКР_Соцблагополучие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Лист1!$F$2:$F$38</c:f>
            </c:numRef>
          </c:val>
          <c:extLst>
            <c:ext xmlns:c16="http://schemas.microsoft.com/office/drawing/2014/chart" uri="{C3380CC4-5D6E-409C-BE32-E72D297353CC}">
              <c16:uniqueId val="{00000003-BAA3-44D1-9013-37DBA85D478E}"/>
            </c:ext>
          </c:extLst>
        </c:ser>
        <c:ser>
          <c:idx val="4"/>
          <c:order val="4"/>
          <c:tx>
            <c:strRef>
              <c:f>Лист1!$G$1</c:f>
              <c:strCache>
                <c:ptCount val="1"/>
                <c:pt idx="0">
                  <c:v>ПР_Включенность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Лист1!$G$2:$G$38</c:f>
            </c:numRef>
          </c:val>
          <c:extLst>
            <c:ext xmlns:c16="http://schemas.microsoft.com/office/drawing/2014/chart" uri="{C3380CC4-5D6E-409C-BE32-E72D297353CC}">
              <c16:uniqueId val="{00000004-BAA3-44D1-9013-37DBA85D478E}"/>
            </c:ext>
          </c:extLst>
        </c:ser>
        <c:ser>
          <c:idx val="5"/>
          <c:order val="5"/>
          <c:tx>
            <c:strRef>
              <c:f>Лист1!$H$1</c:f>
              <c:strCache>
                <c:ptCount val="1"/>
                <c:pt idx="0">
                  <c:v>ПР_Настойчивость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Лист1!$H$2:$H$38</c:f>
            </c:numRef>
          </c:val>
          <c:extLst>
            <c:ext xmlns:c16="http://schemas.microsoft.com/office/drawing/2014/chart" uri="{C3380CC4-5D6E-409C-BE32-E72D297353CC}">
              <c16:uniqueId val="{00000005-BAA3-44D1-9013-37DBA85D478E}"/>
            </c:ext>
          </c:extLst>
        </c:ser>
        <c:ser>
          <c:idx val="6"/>
          <c:order val="6"/>
          <c:tx>
            <c:strRef>
              <c:f>Лист1!$I$1</c:f>
              <c:strCache>
                <c:ptCount val="1"/>
                <c:pt idx="0">
                  <c:v>ПР_Удовольствие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Лист1!$I$2:$I$38</c:f>
            </c:numRef>
          </c:val>
          <c:extLst>
            <c:ext xmlns:c16="http://schemas.microsoft.com/office/drawing/2014/chart" uri="{C3380CC4-5D6E-409C-BE32-E72D297353CC}">
              <c16:uniqueId val="{00000006-BAA3-44D1-9013-37DBA85D478E}"/>
            </c:ext>
          </c:extLst>
        </c:ser>
        <c:ser>
          <c:idx val="7"/>
          <c:order val="7"/>
          <c:tx>
            <c:strRef>
              <c:f>Лист1!$J$1</c:f>
              <c:strCache>
                <c:ptCount val="1"/>
                <c:pt idx="0">
                  <c:v>ПР_Выдвижение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Лист1!$J$2:$J$38</c:f>
            </c:numRef>
          </c:val>
          <c:extLst>
            <c:ext xmlns:c16="http://schemas.microsoft.com/office/drawing/2014/chart" uri="{C3380CC4-5D6E-409C-BE32-E72D297353CC}">
              <c16:uniqueId val="{00000007-BAA3-44D1-9013-37DBA85D478E}"/>
            </c:ext>
          </c:extLst>
        </c:ser>
        <c:ser>
          <c:idx val="8"/>
          <c:order val="8"/>
          <c:tx>
            <c:strRef>
              <c:f>Лист1!$K$1</c:f>
              <c:strCache>
                <c:ptCount val="1"/>
                <c:pt idx="0">
                  <c:v>ПР_Исследование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Лист1!$K$2:$K$38</c:f>
            </c:numRef>
          </c:val>
          <c:extLst>
            <c:ext xmlns:c16="http://schemas.microsoft.com/office/drawing/2014/chart" uri="{C3380CC4-5D6E-409C-BE32-E72D297353CC}">
              <c16:uniqueId val="{00000008-BAA3-44D1-9013-37DBA85D478E}"/>
            </c:ext>
          </c:extLst>
        </c:ser>
        <c:ser>
          <c:idx val="9"/>
          <c:order val="9"/>
          <c:tx>
            <c:strRef>
              <c:f>Лист1!$L$1</c:f>
              <c:strCache>
                <c:ptCount val="1"/>
                <c:pt idx="0">
                  <c:v>ПР_Инициатива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Лист1!$L$2:$L$38</c:f>
            </c:numRef>
          </c:val>
          <c:extLst>
            <c:ext xmlns:c16="http://schemas.microsoft.com/office/drawing/2014/chart" uri="{C3380CC4-5D6E-409C-BE32-E72D297353CC}">
              <c16:uniqueId val="{00000009-BAA3-44D1-9013-37DBA85D478E}"/>
            </c:ext>
          </c:extLst>
        </c:ser>
        <c:ser>
          <c:idx val="10"/>
          <c:order val="10"/>
          <c:tx>
            <c:strRef>
              <c:f>Лист1!$M$1</c:f>
              <c:strCache>
                <c:ptCount val="1"/>
                <c:pt idx="0">
                  <c:v>ПР_Математика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Лист1!$M$2:$M$38</c:f>
            </c:numRef>
          </c:val>
          <c:extLst>
            <c:ext xmlns:c16="http://schemas.microsoft.com/office/drawing/2014/chart" uri="{C3380CC4-5D6E-409C-BE32-E72D297353CC}">
              <c16:uniqueId val="{0000000A-BAA3-44D1-9013-37DBA85D478E}"/>
            </c:ext>
          </c:extLst>
        </c:ser>
        <c:ser>
          <c:idx val="11"/>
          <c:order val="11"/>
          <c:tx>
            <c:strRef>
              <c:f>Лист1!$N$1</c:f>
              <c:strCache>
                <c:ptCount val="1"/>
                <c:pt idx="0">
                  <c:v>ХЭР_Отношение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Лист1!$N$2:$N$38</c:f>
            </c:numRef>
          </c:val>
          <c:extLst>
            <c:ext xmlns:c16="http://schemas.microsoft.com/office/drawing/2014/chart" uri="{C3380CC4-5D6E-409C-BE32-E72D297353CC}">
              <c16:uniqueId val="{0000000B-BAA3-44D1-9013-37DBA85D478E}"/>
            </c:ext>
          </c:extLst>
        </c:ser>
        <c:ser>
          <c:idx val="12"/>
          <c:order val="12"/>
          <c:tx>
            <c:strRef>
              <c:f>Лист1!$O$1</c:f>
              <c:strCache>
                <c:ptCount val="1"/>
                <c:pt idx="0">
                  <c:v>ХЭР_Музыка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Лист1!$O$2:$O$38</c:f>
            </c:numRef>
          </c:val>
          <c:extLst>
            <c:ext xmlns:c16="http://schemas.microsoft.com/office/drawing/2014/chart" uri="{C3380CC4-5D6E-409C-BE32-E72D297353CC}">
              <c16:uniqueId val="{0000000C-BAA3-44D1-9013-37DBA85D478E}"/>
            </c:ext>
          </c:extLst>
        </c:ser>
        <c:ser>
          <c:idx val="13"/>
          <c:order val="13"/>
          <c:tx>
            <c:strRef>
              <c:f>Лист1!$P$1</c:f>
              <c:strCache>
                <c:ptCount val="1"/>
                <c:pt idx="0">
                  <c:v>ХЭР_Изобразительноеискусство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Лист1!$P$2:$P$38</c:f>
            </c:numRef>
          </c:val>
          <c:extLst>
            <c:ext xmlns:c16="http://schemas.microsoft.com/office/drawing/2014/chart" uri="{C3380CC4-5D6E-409C-BE32-E72D297353CC}">
              <c16:uniqueId val="{0000000D-BAA3-44D1-9013-37DBA85D478E}"/>
            </c:ext>
          </c:extLst>
        </c:ser>
        <c:ser>
          <c:idx val="14"/>
          <c:order val="14"/>
          <c:tx>
            <c:strRef>
              <c:f>Лист1!$Q$1</c:f>
              <c:strCache>
                <c:ptCount val="1"/>
                <c:pt idx="0">
                  <c:v>ХЭР_Сюжетноролевыеигры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Лист1!$Q$2:$Q$38</c:f>
            </c:numRef>
          </c:val>
          <c:extLst>
            <c:ext xmlns:c16="http://schemas.microsoft.com/office/drawing/2014/chart" uri="{C3380CC4-5D6E-409C-BE32-E72D297353CC}">
              <c16:uniqueId val="{0000000E-BAA3-44D1-9013-37DBA85D478E}"/>
            </c:ext>
          </c:extLst>
        </c:ser>
        <c:ser>
          <c:idx val="15"/>
          <c:order val="15"/>
          <c:tx>
            <c:strRef>
              <c:f>Лист1!$R$1</c:f>
              <c:strCache>
                <c:ptCount val="1"/>
                <c:pt idx="0">
                  <c:v>ФР_Отношение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Лист1!$R$2:$R$38</c:f>
            </c:numRef>
          </c:val>
          <c:extLst>
            <c:ext xmlns:c16="http://schemas.microsoft.com/office/drawing/2014/chart" uri="{C3380CC4-5D6E-409C-BE32-E72D297353CC}">
              <c16:uniqueId val="{0000000F-BAA3-44D1-9013-37DBA85D478E}"/>
            </c:ext>
          </c:extLst>
        </c:ser>
        <c:ser>
          <c:idx val="16"/>
          <c:order val="16"/>
          <c:tx>
            <c:strRef>
              <c:f>Лист1!$S$1</c:f>
              <c:strCache>
                <c:ptCount val="1"/>
                <c:pt idx="0">
                  <c:v>ФР_Координация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Лист1!$S$2:$S$38</c:f>
            </c:numRef>
          </c:val>
          <c:extLst>
            <c:ext xmlns:c16="http://schemas.microsoft.com/office/drawing/2014/chart" uri="{C3380CC4-5D6E-409C-BE32-E72D297353CC}">
              <c16:uniqueId val="{00000010-BAA3-44D1-9013-37DBA85D478E}"/>
            </c:ext>
          </c:extLst>
        </c:ser>
        <c:ser>
          <c:idx val="17"/>
          <c:order val="17"/>
          <c:tx>
            <c:strRef>
              <c:f>Лист1!$T$1</c:f>
              <c:strCache>
                <c:ptCount val="1"/>
                <c:pt idx="0">
                  <c:v>ФР_Ответственность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Лист1!$T$2:$T$38</c:f>
            </c:numRef>
          </c:val>
          <c:extLst>
            <c:ext xmlns:c16="http://schemas.microsoft.com/office/drawing/2014/chart" uri="{C3380CC4-5D6E-409C-BE32-E72D297353CC}">
              <c16:uniqueId val="{00000011-BAA3-44D1-9013-37DBA85D478E}"/>
            </c:ext>
          </c:extLst>
        </c:ser>
        <c:ser>
          <c:idx val="18"/>
          <c:order val="18"/>
          <c:tx>
            <c:strRef>
              <c:f>Лист1!$U$1</c:f>
              <c:strCache>
                <c:ptCount val="1"/>
                <c:pt idx="0">
                  <c:v>ФР_Благополучие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Лист1!$U$2:$U$38</c:f>
            </c:numRef>
          </c:val>
          <c:extLst>
            <c:ext xmlns:c16="http://schemas.microsoft.com/office/drawing/2014/chart" uri="{C3380CC4-5D6E-409C-BE32-E72D297353CC}">
              <c16:uniqueId val="{00000012-BAA3-44D1-9013-37DBA85D478E}"/>
            </c:ext>
          </c:extLst>
        </c:ser>
        <c:ser>
          <c:idx val="19"/>
          <c:order val="19"/>
          <c:tx>
            <c:strRef>
              <c:f>Лист1!$V$1</c:f>
              <c:strCache>
                <c:ptCount val="1"/>
                <c:pt idx="0">
                  <c:v>РР_Взаимодействие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Лист1!$V$2:$V$38</c:f>
              <c:numCache>
                <c:formatCode>General</c:formatCode>
                <c:ptCount val="37"/>
                <c:pt idx="0">
                  <c:v>8</c:v>
                </c:pt>
                <c:pt idx="1">
                  <c:v>24</c:v>
                </c:pt>
                <c:pt idx="2">
                  <c:v>23</c:v>
                </c:pt>
                <c:pt idx="3">
                  <c:v>15</c:v>
                </c:pt>
                <c:pt idx="4">
                  <c:v>16</c:v>
                </c:pt>
                <c:pt idx="5">
                  <c:v>22</c:v>
                </c:pt>
                <c:pt idx="6">
                  <c:v>17</c:v>
                </c:pt>
                <c:pt idx="7">
                  <c:v>24</c:v>
                </c:pt>
                <c:pt idx="8">
                  <c:v>24</c:v>
                </c:pt>
                <c:pt idx="9">
                  <c:v>20</c:v>
                </c:pt>
                <c:pt idx="10">
                  <c:v>13</c:v>
                </c:pt>
                <c:pt idx="11">
                  <c:v>20</c:v>
                </c:pt>
                <c:pt idx="12">
                  <c:v>20</c:v>
                </c:pt>
                <c:pt idx="13">
                  <c:v>19</c:v>
                </c:pt>
                <c:pt idx="14">
                  <c:v>10</c:v>
                </c:pt>
                <c:pt idx="15">
                  <c:v>22</c:v>
                </c:pt>
                <c:pt idx="16">
                  <c:v>23</c:v>
                </c:pt>
                <c:pt idx="17">
                  <c:v>20</c:v>
                </c:pt>
                <c:pt idx="18">
                  <c:v>18</c:v>
                </c:pt>
                <c:pt idx="19">
                  <c:v>24</c:v>
                </c:pt>
                <c:pt idx="20">
                  <c:v>21</c:v>
                </c:pt>
                <c:pt idx="21">
                  <c:v>24</c:v>
                </c:pt>
                <c:pt idx="22">
                  <c:v>20</c:v>
                </c:pt>
                <c:pt idx="23">
                  <c:v>24</c:v>
                </c:pt>
                <c:pt idx="24">
                  <c:v>24</c:v>
                </c:pt>
                <c:pt idx="25">
                  <c:v>18</c:v>
                </c:pt>
                <c:pt idx="26">
                  <c:v>24</c:v>
                </c:pt>
                <c:pt idx="27">
                  <c:v>10</c:v>
                </c:pt>
                <c:pt idx="28">
                  <c:v>24</c:v>
                </c:pt>
                <c:pt idx="29">
                  <c:v>18</c:v>
                </c:pt>
                <c:pt idx="30">
                  <c:v>18</c:v>
                </c:pt>
                <c:pt idx="31">
                  <c:v>21</c:v>
                </c:pt>
                <c:pt idx="32">
                  <c:v>24</c:v>
                </c:pt>
                <c:pt idx="33">
                  <c:v>24</c:v>
                </c:pt>
                <c:pt idx="34">
                  <c:v>24</c:v>
                </c:pt>
                <c:pt idx="35">
                  <c:v>24</c:v>
                </c:pt>
                <c:pt idx="3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AA3-44D1-9013-37DBA85D478E}"/>
            </c:ext>
          </c:extLst>
        </c:ser>
        <c:ser>
          <c:idx val="20"/>
          <c:order val="20"/>
          <c:tx>
            <c:strRef>
              <c:f>Лист1!$W$1</c:f>
              <c:strCache>
                <c:ptCount val="1"/>
                <c:pt idx="0">
                  <c:v>РР_Отношение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Лист1!$W$2:$W$38</c:f>
              <c:numCache>
                <c:formatCode>General</c:formatCode>
                <c:ptCount val="37"/>
                <c:pt idx="0">
                  <c:v>6</c:v>
                </c:pt>
                <c:pt idx="1">
                  <c:v>18</c:v>
                </c:pt>
                <c:pt idx="2">
                  <c:v>18</c:v>
                </c:pt>
                <c:pt idx="3">
                  <c:v>9</c:v>
                </c:pt>
                <c:pt idx="4">
                  <c:v>13</c:v>
                </c:pt>
                <c:pt idx="5">
                  <c:v>16</c:v>
                </c:pt>
                <c:pt idx="6">
                  <c:v>11</c:v>
                </c:pt>
                <c:pt idx="7">
                  <c:v>18</c:v>
                </c:pt>
                <c:pt idx="8">
                  <c:v>18</c:v>
                </c:pt>
                <c:pt idx="9">
                  <c:v>15</c:v>
                </c:pt>
                <c:pt idx="10">
                  <c:v>11</c:v>
                </c:pt>
                <c:pt idx="11">
                  <c:v>11</c:v>
                </c:pt>
                <c:pt idx="12">
                  <c:v>12</c:v>
                </c:pt>
                <c:pt idx="13">
                  <c:v>12</c:v>
                </c:pt>
                <c:pt idx="14">
                  <c:v>6</c:v>
                </c:pt>
                <c:pt idx="15">
                  <c:v>15</c:v>
                </c:pt>
                <c:pt idx="16">
                  <c:v>15</c:v>
                </c:pt>
                <c:pt idx="17">
                  <c:v>13</c:v>
                </c:pt>
                <c:pt idx="18">
                  <c:v>12</c:v>
                </c:pt>
                <c:pt idx="19">
                  <c:v>18</c:v>
                </c:pt>
                <c:pt idx="20">
                  <c:v>12</c:v>
                </c:pt>
                <c:pt idx="21">
                  <c:v>16</c:v>
                </c:pt>
                <c:pt idx="22">
                  <c:v>12</c:v>
                </c:pt>
                <c:pt idx="23">
                  <c:v>17</c:v>
                </c:pt>
                <c:pt idx="24">
                  <c:v>15</c:v>
                </c:pt>
                <c:pt idx="25">
                  <c:v>15</c:v>
                </c:pt>
                <c:pt idx="26">
                  <c:v>18</c:v>
                </c:pt>
                <c:pt idx="27">
                  <c:v>6</c:v>
                </c:pt>
                <c:pt idx="28">
                  <c:v>16</c:v>
                </c:pt>
                <c:pt idx="29">
                  <c:v>13</c:v>
                </c:pt>
                <c:pt idx="30">
                  <c:v>13</c:v>
                </c:pt>
                <c:pt idx="31">
                  <c:v>13</c:v>
                </c:pt>
                <c:pt idx="32">
                  <c:v>15</c:v>
                </c:pt>
                <c:pt idx="33">
                  <c:v>17</c:v>
                </c:pt>
                <c:pt idx="34">
                  <c:v>17</c:v>
                </c:pt>
                <c:pt idx="35">
                  <c:v>14</c:v>
                </c:pt>
                <c:pt idx="3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AA3-44D1-9013-37DBA85D478E}"/>
            </c:ext>
          </c:extLst>
        </c:ser>
        <c:ser>
          <c:idx val="21"/>
          <c:order val="21"/>
          <c:tx>
            <c:strRef>
              <c:f>Лист1!$X$1</c:f>
              <c:strCache>
                <c:ptCount val="1"/>
                <c:pt idx="0">
                  <c:v>РР_Чтение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Лист1!$X$2:$X$38</c:f>
              <c:numCache>
                <c:formatCode>General</c:formatCode>
                <c:ptCount val="37"/>
                <c:pt idx="0">
                  <c:v>6</c:v>
                </c:pt>
                <c:pt idx="1">
                  <c:v>18</c:v>
                </c:pt>
                <c:pt idx="2">
                  <c:v>13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7</c:v>
                </c:pt>
                <c:pt idx="11">
                  <c:v>8</c:v>
                </c:pt>
                <c:pt idx="12">
                  <c:v>7</c:v>
                </c:pt>
                <c:pt idx="13">
                  <c:v>7</c:v>
                </c:pt>
                <c:pt idx="14">
                  <c:v>6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8</c:v>
                </c:pt>
                <c:pt idx="19">
                  <c:v>15</c:v>
                </c:pt>
                <c:pt idx="20">
                  <c:v>9</c:v>
                </c:pt>
                <c:pt idx="21">
                  <c:v>12</c:v>
                </c:pt>
                <c:pt idx="22">
                  <c:v>7</c:v>
                </c:pt>
                <c:pt idx="23">
                  <c:v>10</c:v>
                </c:pt>
                <c:pt idx="24">
                  <c:v>10</c:v>
                </c:pt>
                <c:pt idx="25">
                  <c:v>7</c:v>
                </c:pt>
                <c:pt idx="26">
                  <c:v>17</c:v>
                </c:pt>
                <c:pt idx="27">
                  <c:v>7</c:v>
                </c:pt>
                <c:pt idx="28">
                  <c:v>9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10</c:v>
                </c:pt>
                <c:pt idx="33">
                  <c:v>15</c:v>
                </c:pt>
                <c:pt idx="34">
                  <c:v>10</c:v>
                </c:pt>
                <c:pt idx="35">
                  <c:v>12</c:v>
                </c:pt>
                <c:pt idx="3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AA3-44D1-9013-37DBA85D478E}"/>
            </c:ext>
          </c:extLst>
        </c:ser>
        <c:ser>
          <c:idx val="22"/>
          <c:order val="22"/>
          <c:tx>
            <c:strRef>
              <c:f>Лист1!$Y$1</c:f>
              <c:strCache>
                <c:ptCount val="1"/>
                <c:pt idx="0">
                  <c:v>РР_Письмо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Лист1!$Y$2:$Y$38</c:f>
              <c:numCache>
                <c:formatCode>General</c:formatCode>
                <c:ptCount val="37"/>
                <c:pt idx="0">
                  <c:v>6</c:v>
                </c:pt>
                <c:pt idx="1">
                  <c:v>18</c:v>
                </c:pt>
                <c:pt idx="2">
                  <c:v>12</c:v>
                </c:pt>
                <c:pt idx="3">
                  <c:v>8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12</c:v>
                </c:pt>
                <c:pt idx="20">
                  <c:v>11</c:v>
                </c:pt>
                <c:pt idx="21">
                  <c:v>11</c:v>
                </c:pt>
                <c:pt idx="22">
                  <c:v>10</c:v>
                </c:pt>
                <c:pt idx="23">
                  <c:v>12</c:v>
                </c:pt>
                <c:pt idx="24">
                  <c:v>13</c:v>
                </c:pt>
                <c:pt idx="25">
                  <c:v>9</c:v>
                </c:pt>
                <c:pt idx="26">
                  <c:v>13</c:v>
                </c:pt>
                <c:pt idx="27">
                  <c:v>9</c:v>
                </c:pt>
                <c:pt idx="28">
                  <c:v>12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12</c:v>
                </c:pt>
                <c:pt idx="33">
                  <c:v>13</c:v>
                </c:pt>
                <c:pt idx="34">
                  <c:v>11</c:v>
                </c:pt>
                <c:pt idx="35">
                  <c:v>12</c:v>
                </c:pt>
                <c:pt idx="3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AA3-44D1-9013-37DBA85D478E}"/>
            </c:ext>
          </c:extLst>
        </c:ser>
        <c:ser>
          <c:idx val="23"/>
          <c:order val="23"/>
          <c:tx>
            <c:strRef>
              <c:f>Лист1!$Z$1</c:f>
              <c:strCache>
                <c:ptCount val="1"/>
                <c:pt idx="0">
                  <c:v>РР_Устнаяречь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Лист1!$Z$2:$Z$38</c:f>
              <c:numCache>
                <c:formatCode>General</c:formatCode>
                <c:ptCount val="37"/>
                <c:pt idx="0">
                  <c:v>12</c:v>
                </c:pt>
                <c:pt idx="1">
                  <c:v>36</c:v>
                </c:pt>
                <c:pt idx="2">
                  <c:v>33</c:v>
                </c:pt>
                <c:pt idx="3">
                  <c:v>21</c:v>
                </c:pt>
                <c:pt idx="4">
                  <c:v>30</c:v>
                </c:pt>
                <c:pt idx="5">
                  <c:v>32</c:v>
                </c:pt>
                <c:pt idx="6">
                  <c:v>20</c:v>
                </c:pt>
                <c:pt idx="7">
                  <c:v>36</c:v>
                </c:pt>
                <c:pt idx="8">
                  <c:v>36</c:v>
                </c:pt>
                <c:pt idx="9">
                  <c:v>31</c:v>
                </c:pt>
                <c:pt idx="10">
                  <c:v>19</c:v>
                </c:pt>
                <c:pt idx="11">
                  <c:v>32</c:v>
                </c:pt>
                <c:pt idx="12">
                  <c:v>24</c:v>
                </c:pt>
                <c:pt idx="13">
                  <c:v>22</c:v>
                </c:pt>
                <c:pt idx="14">
                  <c:v>12</c:v>
                </c:pt>
                <c:pt idx="15">
                  <c:v>27</c:v>
                </c:pt>
                <c:pt idx="16">
                  <c:v>29</c:v>
                </c:pt>
                <c:pt idx="17">
                  <c:v>33</c:v>
                </c:pt>
                <c:pt idx="18">
                  <c:v>25</c:v>
                </c:pt>
                <c:pt idx="19">
                  <c:v>36</c:v>
                </c:pt>
                <c:pt idx="20">
                  <c:v>31</c:v>
                </c:pt>
                <c:pt idx="21">
                  <c:v>33</c:v>
                </c:pt>
                <c:pt idx="22">
                  <c:v>24</c:v>
                </c:pt>
                <c:pt idx="23">
                  <c:v>31</c:v>
                </c:pt>
                <c:pt idx="24">
                  <c:v>30</c:v>
                </c:pt>
                <c:pt idx="25">
                  <c:v>25</c:v>
                </c:pt>
                <c:pt idx="26">
                  <c:v>34</c:v>
                </c:pt>
                <c:pt idx="27">
                  <c:v>16</c:v>
                </c:pt>
                <c:pt idx="28">
                  <c:v>34</c:v>
                </c:pt>
                <c:pt idx="29">
                  <c:v>24</c:v>
                </c:pt>
                <c:pt idx="30">
                  <c:v>24</c:v>
                </c:pt>
                <c:pt idx="31">
                  <c:v>29</c:v>
                </c:pt>
                <c:pt idx="32">
                  <c:v>32</c:v>
                </c:pt>
                <c:pt idx="33">
                  <c:v>36</c:v>
                </c:pt>
                <c:pt idx="34">
                  <c:v>34</c:v>
                </c:pt>
                <c:pt idx="35">
                  <c:v>34</c:v>
                </c:pt>
                <c:pt idx="3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AA3-44D1-9013-37DBA85D4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550400"/>
        <c:axId val="128552320"/>
      </c:radarChart>
      <c:catAx>
        <c:axId val="1285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552320"/>
        <c:crosses val="autoZero"/>
        <c:auto val="1"/>
        <c:lblAlgn val="ctr"/>
        <c:lblOffset val="100"/>
        <c:noMultiLvlLbl val="0"/>
      </c:catAx>
      <c:valAx>
        <c:axId val="12855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55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Речевое развитие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СКР_Автономность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Лист1!$C$2:$C$38</c:f>
            </c:numRef>
          </c:val>
          <c:smooth val="0"/>
          <c:extLst>
            <c:ext xmlns:c16="http://schemas.microsoft.com/office/drawing/2014/chart" uri="{C3380CC4-5D6E-409C-BE32-E72D297353CC}">
              <c16:uniqueId val="{00000000-572C-48F4-8CD7-AAB7252CDB4B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СКР_Взаимодействие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Лист1!$D$2:$D$38</c:f>
            </c:numRef>
          </c:val>
          <c:smooth val="0"/>
          <c:extLst>
            <c:ext xmlns:c16="http://schemas.microsoft.com/office/drawing/2014/chart" uri="{C3380CC4-5D6E-409C-BE32-E72D297353CC}">
              <c16:uniqueId val="{00000001-572C-48F4-8CD7-AAB7252CDB4B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СКР_Саморегуляция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Лист1!$E$2:$E$38</c:f>
            </c:numRef>
          </c:val>
          <c:smooth val="0"/>
          <c:extLst>
            <c:ext xmlns:c16="http://schemas.microsoft.com/office/drawing/2014/chart" uri="{C3380CC4-5D6E-409C-BE32-E72D297353CC}">
              <c16:uniqueId val="{00000002-572C-48F4-8CD7-AAB7252CDB4B}"/>
            </c:ext>
          </c:extLst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СКР_Соцблагополучие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Лист1!$F$2:$F$38</c:f>
            </c:numRef>
          </c:val>
          <c:smooth val="0"/>
          <c:extLst>
            <c:ext xmlns:c16="http://schemas.microsoft.com/office/drawing/2014/chart" uri="{C3380CC4-5D6E-409C-BE32-E72D297353CC}">
              <c16:uniqueId val="{00000003-572C-48F4-8CD7-AAB7252CDB4B}"/>
            </c:ext>
          </c:extLst>
        </c:ser>
        <c:ser>
          <c:idx val="4"/>
          <c:order val="4"/>
          <c:tx>
            <c:strRef>
              <c:f>Лист1!$G$1</c:f>
              <c:strCache>
                <c:ptCount val="1"/>
                <c:pt idx="0">
                  <c:v>ПР_Включенность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Лист1!$G$2:$G$38</c:f>
            </c:numRef>
          </c:val>
          <c:smooth val="0"/>
          <c:extLst>
            <c:ext xmlns:c16="http://schemas.microsoft.com/office/drawing/2014/chart" uri="{C3380CC4-5D6E-409C-BE32-E72D297353CC}">
              <c16:uniqueId val="{00000004-572C-48F4-8CD7-AAB7252CDB4B}"/>
            </c:ext>
          </c:extLst>
        </c:ser>
        <c:ser>
          <c:idx val="5"/>
          <c:order val="5"/>
          <c:tx>
            <c:strRef>
              <c:f>Лист1!$H$1</c:f>
              <c:strCache>
                <c:ptCount val="1"/>
                <c:pt idx="0">
                  <c:v>ПР_Настойчивость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Лист1!$H$2:$H$38</c:f>
            </c:numRef>
          </c:val>
          <c:smooth val="0"/>
          <c:extLst>
            <c:ext xmlns:c16="http://schemas.microsoft.com/office/drawing/2014/chart" uri="{C3380CC4-5D6E-409C-BE32-E72D297353CC}">
              <c16:uniqueId val="{00000005-572C-48F4-8CD7-AAB7252CDB4B}"/>
            </c:ext>
          </c:extLst>
        </c:ser>
        <c:ser>
          <c:idx val="6"/>
          <c:order val="6"/>
          <c:tx>
            <c:strRef>
              <c:f>Лист1!$I$1</c:f>
              <c:strCache>
                <c:ptCount val="1"/>
                <c:pt idx="0">
                  <c:v>ПР_Удовольствие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Лист1!$I$2:$I$38</c:f>
            </c:numRef>
          </c:val>
          <c:smooth val="0"/>
          <c:extLst>
            <c:ext xmlns:c16="http://schemas.microsoft.com/office/drawing/2014/chart" uri="{C3380CC4-5D6E-409C-BE32-E72D297353CC}">
              <c16:uniqueId val="{00000006-572C-48F4-8CD7-AAB7252CDB4B}"/>
            </c:ext>
          </c:extLst>
        </c:ser>
        <c:ser>
          <c:idx val="7"/>
          <c:order val="7"/>
          <c:tx>
            <c:strRef>
              <c:f>Лист1!$J$1</c:f>
              <c:strCache>
                <c:ptCount val="1"/>
                <c:pt idx="0">
                  <c:v>ПР_Выдвижение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Лист1!$J$2:$J$38</c:f>
            </c:numRef>
          </c:val>
          <c:smooth val="0"/>
          <c:extLst>
            <c:ext xmlns:c16="http://schemas.microsoft.com/office/drawing/2014/chart" uri="{C3380CC4-5D6E-409C-BE32-E72D297353CC}">
              <c16:uniqueId val="{00000007-572C-48F4-8CD7-AAB7252CDB4B}"/>
            </c:ext>
          </c:extLst>
        </c:ser>
        <c:ser>
          <c:idx val="8"/>
          <c:order val="8"/>
          <c:tx>
            <c:strRef>
              <c:f>Лист1!$K$1</c:f>
              <c:strCache>
                <c:ptCount val="1"/>
                <c:pt idx="0">
                  <c:v>ПР_Исследование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Лист1!$K$2:$K$38</c:f>
            </c:numRef>
          </c:val>
          <c:smooth val="0"/>
          <c:extLst>
            <c:ext xmlns:c16="http://schemas.microsoft.com/office/drawing/2014/chart" uri="{C3380CC4-5D6E-409C-BE32-E72D297353CC}">
              <c16:uniqueId val="{00000008-572C-48F4-8CD7-AAB7252CDB4B}"/>
            </c:ext>
          </c:extLst>
        </c:ser>
        <c:ser>
          <c:idx val="9"/>
          <c:order val="9"/>
          <c:tx>
            <c:strRef>
              <c:f>Лист1!$L$1</c:f>
              <c:strCache>
                <c:ptCount val="1"/>
                <c:pt idx="0">
                  <c:v>ПР_Инициатива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Лист1!$L$2:$L$38</c:f>
            </c:numRef>
          </c:val>
          <c:smooth val="0"/>
          <c:extLst>
            <c:ext xmlns:c16="http://schemas.microsoft.com/office/drawing/2014/chart" uri="{C3380CC4-5D6E-409C-BE32-E72D297353CC}">
              <c16:uniqueId val="{00000009-572C-48F4-8CD7-AAB7252CDB4B}"/>
            </c:ext>
          </c:extLst>
        </c:ser>
        <c:ser>
          <c:idx val="10"/>
          <c:order val="10"/>
          <c:tx>
            <c:strRef>
              <c:f>Лист1!$M$1</c:f>
              <c:strCache>
                <c:ptCount val="1"/>
                <c:pt idx="0">
                  <c:v>ПР_Математика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Лист1!$M$2:$M$38</c:f>
            </c:numRef>
          </c:val>
          <c:smooth val="0"/>
          <c:extLst>
            <c:ext xmlns:c16="http://schemas.microsoft.com/office/drawing/2014/chart" uri="{C3380CC4-5D6E-409C-BE32-E72D297353CC}">
              <c16:uniqueId val="{0000000A-572C-48F4-8CD7-AAB7252CDB4B}"/>
            </c:ext>
          </c:extLst>
        </c:ser>
        <c:ser>
          <c:idx val="11"/>
          <c:order val="11"/>
          <c:tx>
            <c:strRef>
              <c:f>Лист1!$N$1</c:f>
              <c:strCache>
                <c:ptCount val="1"/>
                <c:pt idx="0">
                  <c:v>ХЭР_Отношение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Лист1!$N$2:$N$38</c:f>
            </c:numRef>
          </c:val>
          <c:smooth val="0"/>
          <c:extLst>
            <c:ext xmlns:c16="http://schemas.microsoft.com/office/drawing/2014/chart" uri="{C3380CC4-5D6E-409C-BE32-E72D297353CC}">
              <c16:uniqueId val="{0000000B-572C-48F4-8CD7-AAB7252CDB4B}"/>
            </c:ext>
          </c:extLst>
        </c:ser>
        <c:ser>
          <c:idx val="12"/>
          <c:order val="12"/>
          <c:tx>
            <c:strRef>
              <c:f>Лист1!$O$1</c:f>
              <c:strCache>
                <c:ptCount val="1"/>
                <c:pt idx="0">
                  <c:v>ХЭР_Музыка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Лист1!$O$2:$O$38</c:f>
            </c:numRef>
          </c:val>
          <c:smooth val="0"/>
          <c:extLst>
            <c:ext xmlns:c16="http://schemas.microsoft.com/office/drawing/2014/chart" uri="{C3380CC4-5D6E-409C-BE32-E72D297353CC}">
              <c16:uniqueId val="{0000000C-572C-48F4-8CD7-AAB7252CDB4B}"/>
            </c:ext>
          </c:extLst>
        </c:ser>
        <c:ser>
          <c:idx val="13"/>
          <c:order val="13"/>
          <c:tx>
            <c:strRef>
              <c:f>Лист1!$P$1</c:f>
              <c:strCache>
                <c:ptCount val="1"/>
                <c:pt idx="0">
                  <c:v>ХЭР_Изобразительноеискусство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Лист1!$P$2:$P$38</c:f>
            </c:numRef>
          </c:val>
          <c:smooth val="0"/>
          <c:extLst>
            <c:ext xmlns:c16="http://schemas.microsoft.com/office/drawing/2014/chart" uri="{C3380CC4-5D6E-409C-BE32-E72D297353CC}">
              <c16:uniqueId val="{0000000D-572C-48F4-8CD7-AAB7252CDB4B}"/>
            </c:ext>
          </c:extLst>
        </c:ser>
        <c:ser>
          <c:idx val="14"/>
          <c:order val="14"/>
          <c:tx>
            <c:strRef>
              <c:f>Лист1!$Q$1</c:f>
              <c:strCache>
                <c:ptCount val="1"/>
                <c:pt idx="0">
                  <c:v>ХЭР_Сюжетноролевыеигры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Лист1!$Q$2:$Q$38</c:f>
            </c:numRef>
          </c:val>
          <c:smooth val="0"/>
          <c:extLst>
            <c:ext xmlns:c16="http://schemas.microsoft.com/office/drawing/2014/chart" uri="{C3380CC4-5D6E-409C-BE32-E72D297353CC}">
              <c16:uniqueId val="{0000000E-572C-48F4-8CD7-AAB7252CDB4B}"/>
            </c:ext>
          </c:extLst>
        </c:ser>
        <c:ser>
          <c:idx val="15"/>
          <c:order val="15"/>
          <c:tx>
            <c:strRef>
              <c:f>Лист1!$R$1</c:f>
              <c:strCache>
                <c:ptCount val="1"/>
                <c:pt idx="0">
                  <c:v>ФР_Отношение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Лист1!$R$2:$R$38</c:f>
            </c:numRef>
          </c:val>
          <c:smooth val="0"/>
          <c:extLst>
            <c:ext xmlns:c16="http://schemas.microsoft.com/office/drawing/2014/chart" uri="{C3380CC4-5D6E-409C-BE32-E72D297353CC}">
              <c16:uniqueId val="{0000000F-572C-48F4-8CD7-AAB7252CDB4B}"/>
            </c:ext>
          </c:extLst>
        </c:ser>
        <c:ser>
          <c:idx val="16"/>
          <c:order val="16"/>
          <c:tx>
            <c:strRef>
              <c:f>Лист1!$S$1</c:f>
              <c:strCache>
                <c:ptCount val="1"/>
                <c:pt idx="0">
                  <c:v>ФР_Координация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Лист1!$S$2:$S$38</c:f>
            </c:numRef>
          </c:val>
          <c:smooth val="0"/>
          <c:extLst>
            <c:ext xmlns:c16="http://schemas.microsoft.com/office/drawing/2014/chart" uri="{C3380CC4-5D6E-409C-BE32-E72D297353CC}">
              <c16:uniqueId val="{00000010-572C-48F4-8CD7-AAB7252CDB4B}"/>
            </c:ext>
          </c:extLst>
        </c:ser>
        <c:ser>
          <c:idx val="17"/>
          <c:order val="17"/>
          <c:tx>
            <c:strRef>
              <c:f>Лист1!$T$1</c:f>
              <c:strCache>
                <c:ptCount val="1"/>
                <c:pt idx="0">
                  <c:v>ФР_Ответственность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Лист1!$T$2:$T$38</c:f>
            </c:numRef>
          </c:val>
          <c:smooth val="0"/>
          <c:extLst>
            <c:ext xmlns:c16="http://schemas.microsoft.com/office/drawing/2014/chart" uri="{C3380CC4-5D6E-409C-BE32-E72D297353CC}">
              <c16:uniqueId val="{00000011-572C-48F4-8CD7-AAB7252CDB4B}"/>
            </c:ext>
          </c:extLst>
        </c:ser>
        <c:ser>
          <c:idx val="18"/>
          <c:order val="18"/>
          <c:tx>
            <c:strRef>
              <c:f>Лист1!$U$1</c:f>
              <c:strCache>
                <c:ptCount val="1"/>
                <c:pt idx="0">
                  <c:v>ФР_Благополучие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Лист1!$U$2:$U$38</c:f>
            </c:numRef>
          </c:val>
          <c:smooth val="0"/>
          <c:extLst>
            <c:ext xmlns:c16="http://schemas.microsoft.com/office/drawing/2014/chart" uri="{C3380CC4-5D6E-409C-BE32-E72D297353CC}">
              <c16:uniqueId val="{00000012-572C-48F4-8CD7-AAB7252CDB4B}"/>
            </c:ext>
          </c:extLst>
        </c:ser>
        <c:ser>
          <c:idx val="19"/>
          <c:order val="19"/>
          <c:tx>
            <c:strRef>
              <c:f>Лист1!$V$1</c:f>
              <c:strCache>
                <c:ptCount val="1"/>
                <c:pt idx="0">
                  <c:v>РР_Взаимодействие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Лист1!$V$2:$V$38</c:f>
              <c:numCache>
                <c:formatCode>General</c:formatCode>
                <c:ptCount val="37"/>
                <c:pt idx="0">
                  <c:v>8</c:v>
                </c:pt>
                <c:pt idx="1">
                  <c:v>24</c:v>
                </c:pt>
                <c:pt idx="2">
                  <c:v>23</c:v>
                </c:pt>
                <c:pt idx="3">
                  <c:v>15</c:v>
                </c:pt>
                <c:pt idx="4">
                  <c:v>16</c:v>
                </c:pt>
                <c:pt idx="5">
                  <c:v>22</c:v>
                </c:pt>
                <c:pt idx="6">
                  <c:v>17</c:v>
                </c:pt>
                <c:pt idx="7">
                  <c:v>24</c:v>
                </c:pt>
                <c:pt idx="8">
                  <c:v>24</c:v>
                </c:pt>
                <c:pt idx="9">
                  <c:v>20</c:v>
                </c:pt>
                <c:pt idx="10">
                  <c:v>13</c:v>
                </c:pt>
                <c:pt idx="11">
                  <c:v>20</c:v>
                </c:pt>
                <c:pt idx="12">
                  <c:v>20</c:v>
                </c:pt>
                <c:pt idx="13">
                  <c:v>19</c:v>
                </c:pt>
                <c:pt idx="14">
                  <c:v>10</c:v>
                </c:pt>
                <c:pt idx="15">
                  <c:v>22</c:v>
                </c:pt>
                <c:pt idx="16">
                  <c:v>23</c:v>
                </c:pt>
                <c:pt idx="17">
                  <c:v>20</c:v>
                </c:pt>
                <c:pt idx="18">
                  <c:v>18</c:v>
                </c:pt>
                <c:pt idx="19">
                  <c:v>24</c:v>
                </c:pt>
                <c:pt idx="20">
                  <c:v>21</c:v>
                </c:pt>
                <c:pt idx="21">
                  <c:v>24</c:v>
                </c:pt>
                <c:pt idx="22">
                  <c:v>20</c:v>
                </c:pt>
                <c:pt idx="23">
                  <c:v>24</c:v>
                </c:pt>
                <c:pt idx="24">
                  <c:v>24</c:v>
                </c:pt>
                <c:pt idx="25">
                  <c:v>18</c:v>
                </c:pt>
                <c:pt idx="26">
                  <c:v>24</c:v>
                </c:pt>
                <c:pt idx="27">
                  <c:v>10</c:v>
                </c:pt>
                <c:pt idx="28">
                  <c:v>24</c:v>
                </c:pt>
                <c:pt idx="29">
                  <c:v>18</c:v>
                </c:pt>
                <c:pt idx="30">
                  <c:v>18</c:v>
                </c:pt>
                <c:pt idx="31">
                  <c:v>21</c:v>
                </c:pt>
                <c:pt idx="32">
                  <c:v>24</c:v>
                </c:pt>
                <c:pt idx="33">
                  <c:v>24</c:v>
                </c:pt>
                <c:pt idx="34">
                  <c:v>24</c:v>
                </c:pt>
                <c:pt idx="35">
                  <c:v>24</c:v>
                </c:pt>
                <c:pt idx="36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72C-48F4-8CD7-AAB7252CDB4B}"/>
            </c:ext>
          </c:extLst>
        </c:ser>
        <c:ser>
          <c:idx val="20"/>
          <c:order val="20"/>
          <c:tx>
            <c:strRef>
              <c:f>Лист1!$W$1</c:f>
              <c:strCache>
                <c:ptCount val="1"/>
                <c:pt idx="0">
                  <c:v>РР_Отношение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Лист1!$W$2:$W$38</c:f>
              <c:numCache>
                <c:formatCode>General</c:formatCode>
                <c:ptCount val="37"/>
                <c:pt idx="0">
                  <c:v>6</c:v>
                </c:pt>
                <c:pt idx="1">
                  <c:v>18</c:v>
                </c:pt>
                <c:pt idx="2">
                  <c:v>18</c:v>
                </c:pt>
                <c:pt idx="3">
                  <c:v>9</c:v>
                </c:pt>
                <c:pt idx="4">
                  <c:v>13</c:v>
                </c:pt>
                <c:pt idx="5">
                  <c:v>16</c:v>
                </c:pt>
                <c:pt idx="6">
                  <c:v>11</c:v>
                </c:pt>
                <c:pt idx="7">
                  <c:v>18</c:v>
                </c:pt>
                <c:pt idx="8">
                  <c:v>18</c:v>
                </c:pt>
                <c:pt idx="9">
                  <c:v>15</c:v>
                </c:pt>
                <c:pt idx="10">
                  <c:v>11</c:v>
                </c:pt>
                <c:pt idx="11">
                  <c:v>11</c:v>
                </c:pt>
                <c:pt idx="12">
                  <c:v>12</c:v>
                </c:pt>
                <c:pt idx="13">
                  <c:v>12</c:v>
                </c:pt>
                <c:pt idx="14">
                  <c:v>6</c:v>
                </c:pt>
                <c:pt idx="15">
                  <c:v>15</c:v>
                </c:pt>
                <c:pt idx="16">
                  <c:v>15</c:v>
                </c:pt>
                <c:pt idx="17">
                  <c:v>13</c:v>
                </c:pt>
                <c:pt idx="18">
                  <c:v>12</c:v>
                </c:pt>
                <c:pt idx="19">
                  <c:v>18</c:v>
                </c:pt>
                <c:pt idx="20">
                  <c:v>12</c:v>
                </c:pt>
                <c:pt idx="21">
                  <c:v>16</c:v>
                </c:pt>
                <c:pt idx="22">
                  <c:v>12</c:v>
                </c:pt>
                <c:pt idx="23">
                  <c:v>17</c:v>
                </c:pt>
                <c:pt idx="24">
                  <c:v>15</c:v>
                </c:pt>
                <c:pt idx="25">
                  <c:v>15</c:v>
                </c:pt>
                <c:pt idx="26">
                  <c:v>18</c:v>
                </c:pt>
                <c:pt idx="27">
                  <c:v>6</c:v>
                </c:pt>
                <c:pt idx="28">
                  <c:v>16</c:v>
                </c:pt>
                <c:pt idx="29">
                  <c:v>13</c:v>
                </c:pt>
                <c:pt idx="30">
                  <c:v>13</c:v>
                </c:pt>
                <c:pt idx="31">
                  <c:v>13</c:v>
                </c:pt>
                <c:pt idx="32">
                  <c:v>15</c:v>
                </c:pt>
                <c:pt idx="33">
                  <c:v>17</c:v>
                </c:pt>
                <c:pt idx="34">
                  <c:v>17</c:v>
                </c:pt>
                <c:pt idx="35">
                  <c:v>14</c:v>
                </c:pt>
                <c:pt idx="36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572C-48F4-8CD7-AAB7252CDB4B}"/>
            </c:ext>
          </c:extLst>
        </c:ser>
        <c:ser>
          <c:idx val="21"/>
          <c:order val="21"/>
          <c:tx>
            <c:strRef>
              <c:f>Лист1!$X$1</c:f>
              <c:strCache>
                <c:ptCount val="1"/>
                <c:pt idx="0">
                  <c:v>РР_Чтение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Лист1!$X$2:$X$38</c:f>
              <c:numCache>
                <c:formatCode>General</c:formatCode>
                <c:ptCount val="37"/>
                <c:pt idx="0">
                  <c:v>6</c:v>
                </c:pt>
                <c:pt idx="1">
                  <c:v>18</c:v>
                </c:pt>
                <c:pt idx="2">
                  <c:v>13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7</c:v>
                </c:pt>
                <c:pt idx="11">
                  <c:v>8</c:v>
                </c:pt>
                <c:pt idx="12">
                  <c:v>7</c:v>
                </c:pt>
                <c:pt idx="13">
                  <c:v>7</c:v>
                </c:pt>
                <c:pt idx="14">
                  <c:v>6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8</c:v>
                </c:pt>
                <c:pt idx="19">
                  <c:v>15</c:v>
                </c:pt>
                <c:pt idx="20">
                  <c:v>9</c:v>
                </c:pt>
                <c:pt idx="21">
                  <c:v>12</c:v>
                </c:pt>
                <c:pt idx="22">
                  <c:v>7</c:v>
                </c:pt>
                <c:pt idx="23">
                  <c:v>10</c:v>
                </c:pt>
                <c:pt idx="24">
                  <c:v>10</c:v>
                </c:pt>
                <c:pt idx="25">
                  <c:v>7</c:v>
                </c:pt>
                <c:pt idx="26">
                  <c:v>17</c:v>
                </c:pt>
                <c:pt idx="27">
                  <c:v>7</c:v>
                </c:pt>
                <c:pt idx="28">
                  <c:v>9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10</c:v>
                </c:pt>
                <c:pt idx="33">
                  <c:v>15</c:v>
                </c:pt>
                <c:pt idx="34">
                  <c:v>10</c:v>
                </c:pt>
                <c:pt idx="35">
                  <c:v>12</c:v>
                </c:pt>
                <c:pt idx="3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572C-48F4-8CD7-AAB7252CDB4B}"/>
            </c:ext>
          </c:extLst>
        </c:ser>
        <c:ser>
          <c:idx val="22"/>
          <c:order val="22"/>
          <c:tx>
            <c:strRef>
              <c:f>Лист1!$Y$1</c:f>
              <c:strCache>
                <c:ptCount val="1"/>
                <c:pt idx="0">
                  <c:v>РР_Письмо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Лист1!$Y$2:$Y$38</c:f>
              <c:numCache>
                <c:formatCode>General</c:formatCode>
                <c:ptCount val="37"/>
                <c:pt idx="0">
                  <c:v>6</c:v>
                </c:pt>
                <c:pt idx="1">
                  <c:v>18</c:v>
                </c:pt>
                <c:pt idx="2">
                  <c:v>12</c:v>
                </c:pt>
                <c:pt idx="3">
                  <c:v>8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12</c:v>
                </c:pt>
                <c:pt idx="20">
                  <c:v>11</c:v>
                </c:pt>
                <c:pt idx="21">
                  <c:v>11</c:v>
                </c:pt>
                <c:pt idx="22">
                  <c:v>10</c:v>
                </c:pt>
                <c:pt idx="23">
                  <c:v>12</c:v>
                </c:pt>
                <c:pt idx="24">
                  <c:v>13</c:v>
                </c:pt>
                <c:pt idx="25">
                  <c:v>9</c:v>
                </c:pt>
                <c:pt idx="26">
                  <c:v>13</c:v>
                </c:pt>
                <c:pt idx="27">
                  <c:v>9</c:v>
                </c:pt>
                <c:pt idx="28">
                  <c:v>12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12</c:v>
                </c:pt>
                <c:pt idx="33">
                  <c:v>13</c:v>
                </c:pt>
                <c:pt idx="34">
                  <c:v>11</c:v>
                </c:pt>
                <c:pt idx="35">
                  <c:v>12</c:v>
                </c:pt>
                <c:pt idx="36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572C-48F4-8CD7-AAB7252CDB4B}"/>
            </c:ext>
          </c:extLst>
        </c:ser>
        <c:ser>
          <c:idx val="23"/>
          <c:order val="23"/>
          <c:tx>
            <c:strRef>
              <c:f>Лист1!$Z$1</c:f>
              <c:strCache>
                <c:ptCount val="1"/>
                <c:pt idx="0">
                  <c:v>РР_Устнаяречь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Лист1!$Z$2:$Z$38</c:f>
              <c:numCache>
                <c:formatCode>General</c:formatCode>
                <c:ptCount val="37"/>
                <c:pt idx="0">
                  <c:v>12</c:v>
                </c:pt>
                <c:pt idx="1">
                  <c:v>36</c:v>
                </c:pt>
                <c:pt idx="2">
                  <c:v>33</c:v>
                </c:pt>
                <c:pt idx="3">
                  <c:v>21</c:v>
                </c:pt>
                <c:pt idx="4">
                  <c:v>30</c:v>
                </c:pt>
                <c:pt idx="5">
                  <c:v>32</c:v>
                </c:pt>
                <c:pt idx="6">
                  <c:v>20</c:v>
                </c:pt>
                <c:pt idx="7">
                  <c:v>36</c:v>
                </c:pt>
                <c:pt idx="8">
                  <c:v>36</c:v>
                </c:pt>
                <c:pt idx="9">
                  <c:v>31</c:v>
                </c:pt>
                <c:pt idx="10">
                  <c:v>19</c:v>
                </c:pt>
                <c:pt idx="11">
                  <c:v>32</c:v>
                </c:pt>
                <c:pt idx="12">
                  <c:v>24</c:v>
                </c:pt>
                <c:pt idx="13">
                  <c:v>22</c:v>
                </c:pt>
                <c:pt idx="14">
                  <c:v>12</c:v>
                </c:pt>
                <c:pt idx="15">
                  <c:v>27</c:v>
                </c:pt>
                <c:pt idx="16">
                  <c:v>29</c:v>
                </c:pt>
                <c:pt idx="17">
                  <c:v>33</c:v>
                </c:pt>
                <c:pt idx="18">
                  <c:v>25</c:v>
                </c:pt>
                <c:pt idx="19">
                  <c:v>36</c:v>
                </c:pt>
                <c:pt idx="20">
                  <c:v>31</c:v>
                </c:pt>
                <c:pt idx="21">
                  <c:v>33</c:v>
                </c:pt>
                <c:pt idx="22">
                  <c:v>24</c:v>
                </c:pt>
                <c:pt idx="23">
                  <c:v>31</c:v>
                </c:pt>
                <c:pt idx="24">
                  <c:v>30</c:v>
                </c:pt>
                <c:pt idx="25">
                  <c:v>25</c:v>
                </c:pt>
                <c:pt idx="26">
                  <c:v>34</c:v>
                </c:pt>
                <c:pt idx="27">
                  <c:v>16</c:v>
                </c:pt>
                <c:pt idx="28">
                  <c:v>34</c:v>
                </c:pt>
                <c:pt idx="29">
                  <c:v>24</c:v>
                </c:pt>
                <c:pt idx="30">
                  <c:v>24</c:v>
                </c:pt>
                <c:pt idx="31">
                  <c:v>29</c:v>
                </c:pt>
                <c:pt idx="32">
                  <c:v>32</c:v>
                </c:pt>
                <c:pt idx="33">
                  <c:v>36</c:v>
                </c:pt>
                <c:pt idx="34">
                  <c:v>34</c:v>
                </c:pt>
                <c:pt idx="35">
                  <c:v>34</c:v>
                </c:pt>
                <c:pt idx="36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572C-48F4-8CD7-AAB7252CD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45920"/>
        <c:axId val="93747840"/>
      </c:lineChart>
      <c:catAx>
        <c:axId val="9374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747840"/>
        <c:crosses val="autoZero"/>
        <c:auto val="1"/>
        <c:lblAlgn val="ctr"/>
        <c:lblOffset val="100"/>
        <c:noMultiLvlLbl val="0"/>
      </c:catAx>
      <c:valAx>
        <c:axId val="9374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74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Речевое развитие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СКР_Автономность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Лист1!$C$2:$C$38</c:f>
            </c:numRef>
          </c:val>
          <c:smooth val="0"/>
          <c:extLst>
            <c:ext xmlns:c16="http://schemas.microsoft.com/office/drawing/2014/chart" uri="{C3380CC4-5D6E-409C-BE32-E72D297353CC}">
              <c16:uniqueId val="{00000000-572C-48F4-8CD7-AAB7252CDB4B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СКР_Взаимодействие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Лист1!$D$2:$D$38</c:f>
            </c:numRef>
          </c:val>
          <c:smooth val="0"/>
          <c:extLst>
            <c:ext xmlns:c16="http://schemas.microsoft.com/office/drawing/2014/chart" uri="{C3380CC4-5D6E-409C-BE32-E72D297353CC}">
              <c16:uniqueId val="{00000001-572C-48F4-8CD7-AAB7252CDB4B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СКР_Саморегуляция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Лист1!$E$2:$E$38</c:f>
            </c:numRef>
          </c:val>
          <c:smooth val="0"/>
          <c:extLst>
            <c:ext xmlns:c16="http://schemas.microsoft.com/office/drawing/2014/chart" uri="{C3380CC4-5D6E-409C-BE32-E72D297353CC}">
              <c16:uniqueId val="{00000002-572C-48F4-8CD7-AAB7252CDB4B}"/>
            </c:ext>
          </c:extLst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СКР_Соцблагополучие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Лист1!$F$2:$F$38</c:f>
            </c:numRef>
          </c:val>
          <c:smooth val="0"/>
          <c:extLst>
            <c:ext xmlns:c16="http://schemas.microsoft.com/office/drawing/2014/chart" uri="{C3380CC4-5D6E-409C-BE32-E72D297353CC}">
              <c16:uniqueId val="{00000003-572C-48F4-8CD7-AAB7252CDB4B}"/>
            </c:ext>
          </c:extLst>
        </c:ser>
        <c:ser>
          <c:idx val="4"/>
          <c:order val="4"/>
          <c:tx>
            <c:strRef>
              <c:f>Лист1!$G$1</c:f>
              <c:strCache>
                <c:ptCount val="1"/>
                <c:pt idx="0">
                  <c:v>ПР_Включенность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Лист1!$G$2:$G$38</c:f>
            </c:numRef>
          </c:val>
          <c:smooth val="0"/>
          <c:extLst>
            <c:ext xmlns:c16="http://schemas.microsoft.com/office/drawing/2014/chart" uri="{C3380CC4-5D6E-409C-BE32-E72D297353CC}">
              <c16:uniqueId val="{00000004-572C-48F4-8CD7-AAB7252CDB4B}"/>
            </c:ext>
          </c:extLst>
        </c:ser>
        <c:ser>
          <c:idx val="5"/>
          <c:order val="5"/>
          <c:tx>
            <c:strRef>
              <c:f>Лист1!$H$1</c:f>
              <c:strCache>
                <c:ptCount val="1"/>
                <c:pt idx="0">
                  <c:v>ПР_Настойчивость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Лист1!$H$2:$H$38</c:f>
            </c:numRef>
          </c:val>
          <c:smooth val="0"/>
          <c:extLst>
            <c:ext xmlns:c16="http://schemas.microsoft.com/office/drawing/2014/chart" uri="{C3380CC4-5D6E-409C-BE32-E72D297353CC}">
              <c16:uniqueId val="{00000005-572C-48F4-8CD7-AAB7252CDB4B}"/>
            </c:ext>
          </c:extLst>
        </c:ser>
        <c:ser>
          <c:idx val="6"/>
          <c:order val="6"/>
          <c:tx>
            <c:strRef>
              <c:f>Лист1!$I$1</c:f>
              <c:strCache>
                <c:ptCount val="1"/>
                <c:pt idx="0">
                  <c:v>ПР_Удовольствие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Лист1!$I$2:$I$38</c:f>
            </c:numRef>
          </c:val>
          <c:smooth val="0"/>
          <c:extLst>
            <c:ext xmlns:c16="http://schemas.microsoft.com/office/drawing/2014/chart" uri="{C3380CC4-5D6E-409C-BE32-E72D297353CC}">
              <c16:uniqueId val="{00000006-572C-48F4-8CD7-AAB7252CDB4B}"/>
            </c:ext>
          </c:extLst>
        </c:ser>
        <c:ser>
          <c:idx val="7"/>
          <c:order val="7"/>
          <c:tx>
            <c:strRef>
              <c:f>Лист1!$J$1</c:f>
              <c:strCache>
                <c:ptCount val="1"/>
                <c:pt idx="0">
                  <c:v>ПР_Выдвижение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Лист1!$J$2:$J$38</c:f>
            </c:numRef>
          </c:val>
          <c:smooth val="0"/>
          <c:extLst>
            <c:ext xmlns:c16="http://schemas.microsoft.com/office/drawing/2014/chart" uri="{C3380CC4-5D6E-409C-BE32-E72D297353CC}">
              <c16:uniqueId val="{00000007-572C-48F4-8CD7-AAB7252CDB4B}"/>
            </c:ext>
          </c:extLst>
        </c:ser>
        <c:ser>
          <c:idx val="8"/>
          <c:order val="8"/>
          <c:tx>
            <c:strRef>
              <c:f>Лист1!$K$1</c:f>
              <c:strCache>
                <c:ptCount val="1"/>
                <c:pt idx="0">
                  <c:v>ПР_Исследование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Лист1!$K$2:$K$38</c:f>
            </c:numRef>
          </c:val>
          <c:smooth val="0"/>
          <c:extLst>
            <c:ext xmlns:c16="http://schemas.microsoft.com/office/drawing/2014/chart" uri="{C3380CC4-5D6E-409C-BE32-E72D297353CC}">
              <c16:uniqueId val="{00000008-572C-48F4-8CD7-AAB7252CDB4B}"/>
            </c:ext>
          </c:extLst>
        </c:ser>
        <c:ser>
          <c:idx val="9"/>
          <c:order val="9"/>
          <c:tx>
            <c:strRef>
              <c:f>Лист1!$L$1</c:f>
              <c:strCache>
                <c:ptCount val="1"/>
                <c:pt idx="0">
                  <c:v>ПР_Инициатива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Лист1!$L$2:$L$38</c:f>
            </c:numRef>
          </c:val>
          <c:smooth val="0"/>
          <c:extLst>
            <c:ext xmlns:c16="http://schemas.microsoft.com/office/drawing/2014/chart" uri="{C3380CC4-5D6E-409C-BE32-E72D297353CC}">
              <c16:uniqueId val="{00000009-572C-48F4-8CD7-AAB7252CDB4B}"/>
            </c:ext>
          </c:extLst>
        </c:ser>
        <c:ser>
          <c:idx val="10"/>
          <c:order val="10"/>
          <c:tx>
            <c:strRef>
              <c:f>Лист1!$M$1</c:f>
              <c:strCache>
                <c:ptCount val="1"/>
                <c:pt idx="0">
                  <c:v>ПР_Математика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Лист1!$M$2:$M$38</c:f>
            </c:numRef>
          </c:val>
          <c:smooth val="0"/>
          <c:extLst>
            <c:ext xmlns:c16="http://schemas.microsoft.com/office/drawing/2014/chart" uri="{C3380CC4-5D6E-409C-BE32-E72D297353CC}">
              <c16:uniqueId val="{0000000A-572C-48F4-8CD7-AAB7252CDB4B}"/>
            </c:ext>
          </c:extLst>
        </c:ser>
        <c:ser>
          <c:idx val="11"/>
          <c:order val="11"/>
          <c:tx>
            <c:strRef>
              <c:f>Лист1!$N$1</c:f>
              <c:strCache>
                <c:ptCount val="1"/>
                <c:pt idx="0">
                  <c:v>ХЭР_Отношение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Лист1!$N$2:$N$38</c:f>
            </c:numRef>
          </c:val>
          <c:smooth val="0"/>
          <c:extLst>
            <c:ext xmlns:c16="http://schemas.microsoft.com/office/drawing/2014/chart" uri="{C3380CC4-5D6E-409C-BE32-E72D297353CC}">
              <c16:uniqueId val="{0000000B-572C-48F4-8CD7-AAB7252CDB4B}"/>
            </c:ext>
          </c:extLst>
        </c:ser>
        <c:ser>
          <c:idx val="12"/>
          <c:order val="12"/>
          <c:tx>
            <c:strRef>
              <c:f>Лист1!$O$1</c:f>
              <c:strCache>
                <c:ptCount val="1"/>
                <c:pt idx="0">
                  <c:v>ХЭР_Музыка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Лист1!$O$2:$O$38</c:f>
            </c:numRef>
          </c:val>
          <c:smooth val="0"/>
          <c:extLst>
            <c:ext xmlns:c16="http://schemas.microsoft.com/office/drawing/2014/chart" uri="{C3380CC4-5D6E-409C-BE32-E72D297353CC}">
              <c16:uniqueId val="{0000000C-572C-48F4-8CD7-AAB7252CDB4B}"/>
            </c:ext>
          </c:extLst>
        </c:ser>
        <c:ser>
          <c:idx val="13"/>
          <c:order val="13"/>
          <c:tx>
            <c:strRef>
              <c:f>Лист1!$P$1</c:f>
              <c:strCache>
                <c:ptCount val="1"/>
                <c:pt idx="0">
                  <c:v>ХЭР_Изобразительноеискусство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Лист1!$P$2:$P$38</c:f>
            </c:numRef>
          </c:val>
          <c:smooth val="0"/>
          <c:extLst>
            <c:ext xmlns:c16="http://schemas.microsoft.com/office/drawing/2014/chart" uri="{C3380CC4-5D6E-409C-BE32-E72D297353CC}">
              <c16:uniqueId val="{0000000D-572C-48F4-8CD7-AAB7252CDB4B}"/>
            </c:ext>
          </c:extLst>
        </c:ser>
        <c:ser>
          <c:idx val="14"/>
          <c:order val="14"/>
          <c:tx>
            <c:strRef>
              <c:f>Лист1!$Q$1</c:f>
              <c:strCache>
                <c:ptCount val="1"/>
                <c:pt idx="0">
                  <c:v>ХЭР_Сюжетноролевыеигры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Лист1!$Q$2:$Q$38</c:f>
            </c:numRef>
          </c:val>
          <c:smooth val="0"/>
          <c:extLst>
            <c:ext xmlns:c16="http://schemas.microsoft.com/office/drawing/2014/chart" uri="{C3380CC4-5D6E-409C-BE32-E72D297353CC}">
              <c16:uniqueId val="{0000000E-572C-48F4-8CD7-AAB7252CDB4B}"/>
            </c:ext>
          </c:extLst>
        </c:ser>
        <c:ser>
          <c:idx val="15"/>
          <c:order val="15"/>
          <c:tx>
            <c:strRef>
              <c:f>Лист1!$R$1</c:f>
              <c:strCache>
                <c:ptCount val="1"/>
                <c:pt idx="0">
                  <c:v>ФР_Отношение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Лист1!$R$2:$R$38</c:f>
            </c:numRef>
          </c:val>
          <c:smooth val="0"/>
          <c:extLst>
            <c:ext xmlns:c16="http://schemas.microsoft.com/office/drawing/2014/chart" uri="{C3380CC4-5D6E-409C-BE32-E72D297353CC}">
              <c16:uniqueId val="{0000000F-572C-48F4-8CD7-AAB7252CDB4B}"/>
            </c:ext>
          </c:extLst>
        </c:ser>
        <c:ser>
          <c:idx val="16"/>
          <c:order val="16"/>
          <c:tx>
            <c:strRef>
              <c:f>Лист1!$S$1</c:f>
              <c:strCache>
                <c:ptCount val="1"/>
                <c:pt idx="0">
                  <c:v>ФР_Координация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Лист1!$S$2:$S$38</c:f>
            </c:numRef>
          </c:val>
          <c:smooth val="0"/>
          <c:extLst>
            <c:ext xmlns:c16="http://schemas.microsoft.com/office/drawing/2014/chart" uri="{C3380CC4-5D6E-409C-BE32-E72D297353CC}">
              <c16:uniqueId val="{00000010-572C-48F4-8CD7-AAB7252CDB4B}"/>
            </c:ext>
          </c:extLst>
        </c:ser>
        <c:ser>
          <c:idx val="17"/>
          <c:order val="17"/>
          <c:tx>
            <c:strRef>
              <c:f>Лист1!$T$1</c:f>
              <c:strCache>
                <c:ptCount val="1"/>
                <c:pt idx="0">
                  <c:v>ФР_Ответственность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Лист1!$T$2:$T$38</c:f>
            </c:numRef>
          </c:val>
          <c:smooth val="0"/>
          <c:extLst>
            <c:ext xmlns:c16="http://schemas.microsoft.com/office/drawing/2014/chart" uri="{C3380CC4-5D6E-409C-BE32-E72D297353CC}">
              <c16:uniqueId val="{00000011-572C-48F4-8CD7-AAB7252CDB4B}"/>
            </c:ext>
          </c:extLst>
        </c:ser>
        <c:ser>
          <c:idx val="18"/>
          <c:order val="18"/>
          <c:tx>
            <c:strRef>
              <c:f>Лист1!$U$1</c:f>
              <c:strCache>
                <c:ptCount val="1"/>
                <c:pt idx="0">
                  <c:v>ФР_Благополучие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Лист1!$U$2:$U$38</c:f>
            </c:numRef>
          </c:val>
          <c:smooth val="0"/>
          <c:extLst>
            <c:ext xmlns:c16="http://schemas.microsoft.com/office/drawing/2014/chart" uri="{C3380CC4-5D6E-409C-BE32-E72D297353CC}">
              <c16:uniqueId val="{00000012-572C-48F4-8CD7-AAB7252CDB4B}"/>
            </c:ext>
          </c:extLst>
        </c:ser>
        <c:ser>
          <c:idx val="19"/>
          <c:order val="19"/>
          <c:tx>
            <c:strRef>
              <c:f>Лист1!$V$1</c:f>
              <c:strCache>
                <c:ptCount val="1"/>
                <c:pt idx="0">
                  <c:v>РР_Взаимодействие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Лист1!$V$2:$V$38</c:f>
              <c:numCache>
                <c:formatCode>General</c:formatCode>
                <c:ptCount val="37"/>
                <c:pt idx="0">
                  <c:v>8</c:v>
                </c:pt>
                <c:pt idx="1">
                  <c:v>24</c:v>
                </c:pt>
                <c:pt idx="2">
                  <c:v>23</c:v>
                </c:pt>
                <c:pt idx="3">
                  <c:v>15</c:v>
                </c:pt>
                <c:pt idx="4">
                  <c:v>16</c:v>
                </c:pt>
                <c:pt idx="5">
                  <c:v>22</c:v>
                </c:pt>
                <c:pt idx="6">
                  <c:v>17</c:v>
                </c:pt>
                <c:pt idx="7">
                  <c:v>24</c:v>
                </c:pt>
                <c:pt idx="8">
                  <c:v>24</c:v>
                </c:pt>
                <c:pt idx="9">
                  <c:v>20</c:v>
                </c:pt>
                <c:pt idx="10">
                  <c:v>13</c:v>
                </c:pt>
                <c:pt idx="11">
                  <c:v>20</c:v>
                </c:pt>
                <c:pt idx="12">
                  <c:v>20</c:v>
                </c:pt>
                <c:pt idx="13">
                  <c:v>19</c:v>
                </c:pt>
                <c:pt idx="14">
                  <c:v>10</c:v>
                </c:pt>
                <c:pt idx="15">
                  <c:v>22</c:v>
                </c:pt>
                <c:pt idx="16">
                  <c:v>23</c:v>
                </c:pt>
                <c:pt idx="17">
                  <c:v>20</c:v>
                </c:pt>
                <c:pt idx="18">
                  <c:v>18</c:v>
                </c:pt>
                <c:pt idx="19">
                  <c:v>24</c:v>
                </c:pt>
                <c:pt idx="20">
                  <c:v>21</c:v>
                </c:pt>
                <c:pt idx="21">
                  <c:v>24</c:v>
                </c:pt>
                <c:pt idx="22">
                  <c:v>20</c:v>
                </c:pt>
                <c:pt idx="23">
                  <c:v>24</c:v>
                </c:pt>
                <c:pt idx="24">
                  <c:v>24</c:v>
                </c:pt>
                <c:pt idx="25">
                  <c:v>18</c:v>
                </c:pt>
                <c:pt idx="26">
                  <c:v>24</c:v>
                </c:pt>
                <c:pt idx="27">
                  <c:v>10</c:v>
                </c:pt>
                <c:pt idx="28">
                  <c:v>24</c:v>
                </c:pt>
                <c:pt idx="29">
                  <c:v>18</c:v>
                </c:pt>
                <c:pt idx="30">
                  <c:v>18</c:v>
                </c:pt>
                <c:pt idx="31">
                  <c:v>21</c:v>
                </c:pt>
                <c:pt idx="32">
                  <c:v>24</c:v>
                </c:pt>
                <c:pt idx="33">
                  <c:v>24</c:v>
                </c:pt>
                <c:pt idx="34">
                  <c:v>24</c:v>
                </c:pt>
                <c:pt idx="35">
                  <c:v>24</c:v>
                </c:pt>
                <c:pt idx="36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72C-48F4-8CD7-AAB7252CDB4B}"/>
            </c:ext>
          </c:extLst>
        </c:ser>
        <c:ser>
          <c:idx val="20"/>
          <c:order val="20"/>
          <c:tx>
            <c:strRef>
              <c:f>Лист1!$W$1</c:f>
              <c:strCache>
                <c:ptCount val="1"/>
                <c:pt idx="0">
                  <c:v>РР_Отношение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Лист1!$W$2:$W$38</c:f>
              <c:numCache>
                <c:formatCode>General</c:formatCode>
                <c:ptCount val="37"/>
                <c:pt idx="0">
                  <c:v>6</c:v>
                </c:pt>
                <c:pt idx="1">
                  <c:v>18</c:v>
                </c:pt>
                <c:pt idx="2">
                  <c:v>18</c:v>
                </c:pt>
                <c:pt idx="3">
                  <c:v>9</c:v>
                </c:pt>
                <c:pt idx="4">
                  <c:v>13</c:v>
                </c:pt>
                <c:pt idx="5">
                  <c:v>16</c:v>
                </c:pt>
                <c:pt idx="6">
                  <c:v>11</c:v>
                </c:pt>
                <c:pt idx="7">
                  <c:v>18</c:v>
                </c:pt>
                <c:pt idx="8">
                  <c:v>18</c:v>
                </c:pt>
                <c:pt idx="9">
                  <c:v>15</c:v>
                </c:pt>
                <c:pt idx="10">
                  <c:v>11</c:v>
                </c:pt>
                <c:pt idx="11">
                  <c:v>11</c:v>
                </c:pt>
                <c:pt idx="12">
                  <c:v>12</c:v>
                </c:pt>
                <c:pt idx="13">
                  <c:v>12</c:v>
                </c:pt>
                <c:pt idx="14">
                  <c:v>6</c:v>
                </c:pt>
                <c:pt idx="15">
                  <c:v>15</c:v>
                </c:pt>
                <c:pt idx="16">
                  <c:v>15</c:v>
                </c:pt>
                <c:pt idx="17">
                  <c:v>13</c:v>
                </c:pt>
                <c:pt idx="18">
                  <c:v>12</c:v>
                </c:pt>
                <c:pt idx="19">
                  <c:v>18</c:v>
                </c:pt>
                <c:pt idx="20">
                  <c:v>12</c:v>
                </c:pt>
                <c:pt idx="21">
                  <c:v>16</c:v>
                </c:pt>
                <c:pt idx="22">
                  <c:v>12</c:v>
                </c:pt>
                <c:pt idx="23">
                  <c:v>17</c:v>
                </c:pt>
                <c:pt idx="24">
                  <c:v>15</c:v>
                </c:pt>
                <c:pt idx="25">
                  <c:v>15</c:v>
                </c:pt>
                <c:pt idx="26">
                  <c:v>18</c:v>
                </c:pt>
                <c:pt idx="27">
                  <c:v>6</c:v>
                </c:pt>
                <c:pt idx="28">
                  <c:v>16</c:v>
                </c:pt>
                <c:pt idx="29">
                  <c:v>13</c:v>
                </c:pt>
                <c:pt idx="30">
                  <c:v>13</c:v>
                </c:pt>
                <c:pt idx="31">
                  <c:v>13</c:v>
                </c:pt>
                <c:pt idx="32">
                  <c:v>15</c:v>
                </c:pt>
                <c:pt idx="33">
                  <c:v>17</c:v>
                </c:pt>
                <c:pt idx="34">
                  <c:v>17</c:v>
                </c:pt>
                <c:pt idx="35">
                  <c:v>14</c:v>
                </c:pt>
                <c:pt idx="36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572C-48F4-8CD7-AAB7252CDB4B}"/>
            </c:ext>
          </c:extLst>
        </c:ser>
        <c:ser>
          <c:idx val="21"/>
          <c:order val="21"/>
          <c:tx>
            <c:strRef>
              <c:f>Лист1!$X$1</c:f>
              <c:strCache>
                <c:ptCount val="1"/>
                <c:pt idx="0">
                  <c:v>РР_Чтение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Лист1!$X$2:$X$38</c:f>
              <c:numCache>
                <c:formatCode>General</c:formatCode>
                <c:ptCount val="37"/>
                <c:pt idx="0">
                  <c:v>6</c:v>
                </c:pt>
                <c:pt idx="1">
                  <c:v>18</c:v>
                </c:pt>
                <c:pt idx="2">
                  <c:v>13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7</c:v>
                </c:pt>
                <c:pt idx="11">
                  <c:v>8</c:v>
                </c:pt>
                <c:pt idx="12">
                  <c:v>7</c:v>
                </c:pt>
                <c:pt idx="13">
                  <c:v>7</c:v>
                </c:pt>
                <c:pt idx="14">
                  <c:v>6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8</c:v>
                </c:pt>
                <c:pt idx="19">
                  <c:v>15</c:v>
                </c:pt>
                <c:pt idx="20">
                  <c:v>9</c:v>
                </c:pt>
                <c:pt idx="21">
                  <c:v>12</c:v>
                </c:pt>
                <c:pt idx="22">
                  <c:v>7</c:v>
                </c:pt>
                <c:pt idx="23">
                  <c:v>10</c:v>
                </c:pt>
                <c:pt idx="24">
                  <c:v>10</c:v>
                </c:pt>
                <c:pt idx="25">
                  <c:v>7</c:v>
                </c:pt>
                <c:pt idx="26">
                  <c:v>17</c:v>
                </c:pt>
                <c:pt idx="27">
                  <c:v>7</c:v>
                </c:pt>
                <c:pt idx="28">
                  <c:v>9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10</c:v>
                </c:pt>
                <c:pt idx="33">
                  <c:v>15</c:v>
                </c:pt>
                <c:pt idx="34">
                  <c:v>10</c:v>
                </c:pt>
                <c:pt idx="35">
                  <c:v>12</c:v>
                </c:pt>
                <c:pt idx="3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572C-48F4-8CD7-AAB7252CDB4B}"/>
            </c:ext>
          </c:extLst>
        </c:ser>
        <c:ser>
          <c:idx val="22"/>
          <c:order val="22"/>
          <c:tx>
            <c:strRef>
              <c:f>Лист1!$Y$1</c:f>
              <c:strCache>
                <c:ptCount val="1"/>
                <c:pt idx="0">
                  <c:v>РР_Письмо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Лист1!$Y$2:$Y$38</c:f>
              <c:numCache>
                <c:formatCode>General</c:formatCode>
                <c:ptCount val="37"/>
                <c:pt idx="0">
                  <c:v>6</c:v>
                </c:pt>
                <c:pt idx="1">
                  <c:v>18</c:v>
                </c:pt>
                <c:pt idx="2">
                  <c:v>12</c:v>
                </c:pt>
                <c:pt idx="3">
                  <c:v>8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12</c:v>
                </c:pt>
                <c:pt idx="20">
                  <c:v>11</c:v>
                </c:pt>
                <c:pt idx="21">
                  <c:v>11</c:v>
                </c:pt>
                <c:pt idx="22">
                  <c:v>10</c:v>
                </c:pt>
                <c:pt idx="23">
                  <c:v>12</c:v>
                </c:pt>
                <c:pt idx="24">
                  <c:v>13</c:v>
                </c:pt>
                <c:pt idx="25">
                  <c:v>9</c:v>
                </c:pt>
                <c:pt idx="26">
                  <c:v>13</c:v>
                </c:pt>
                <c:pt idx="27">
                  <c:v>9</c:v>
                </c:pt>
                <c:pt idx="28">
                  <c:v>12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12</c:v>
                </c:pt>
                <c:pt idx="33">
                  <c:v>13</c:v>
                </c:pt>
                <c:pt idx="34">
                  <c:v>11</c:v>
                </c:pt>
                <c:pt idx="35">
                  <c:v>12</c:v>
                </c:pt>
                <c:pt idx="36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572C-48F4-8CD7-AAB7252CDB4B}"/>
            </c:ext>
          </c:extLst>
        </c:ser>
        <c:ser>
          <c:idx val="23"/>
          <c:order val="23"/>
          <c:tx>
            <c:strRef>
              <c:f>Лист1!$Z$1</c:f>
              <c:strCache>
                <c:ptCount val="1"/>
                <c:pt idx="0">
                  <c:v>РР_Устнаяречь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</a:ln>
              <a:effectLst/>
            </c:spPr>
          </c:marker>
          <c:cat>
            <c:strRef>
              <c:f>Лист1!$B$2:$B$38</c:f>
              <c:strCache>
                <c:ptCount val="37"/>
                <c:pt idx="0">
                  <c:v>мин</c:v>
                </c:pt>
                <c:pt idx="1">
                  <c:v>макс</c:v>
                </c:pt>
                <c:pt idx="2">
                  <c:v>CHB1F801</c:v>
                </c:pt>
                <c:pt idx="3">
                  <c:v>CHB1F802</c:v>
                </c:pt>
                <c:pt idx="4">
                  <c:v>CHB1F803</c:v>
                </c:pt>
                <c:pt idx="5">
                  <c:v>CHB1F804</c:v>
                </c:pt>
                <c:pt idx="6">
                  <c:v>CHB1F805</c:v>
                </c:pt>
                <c:pt idx="7">
                  <c:v>CHB1F806</c:v>
                </c:pt>
                <c:pt idx="8">
                  <c:v>CHB1F806</c:v>
                </c:pt>
                <c:pt idx="9">
                  <c:v>CHB1F807</c:v>
                </c:pt>
                <c:pt idx="10">
                  <c:v>CHB1F808</c:v>
                </c:pt>
                <c:pt idx="11">
                  <c:v>CHB1F809</c:v>
                </c:pt>
                <c:pt idx="12">
                  <c:v>CHB1F810</c:v>
                </c:pt>
                <c:pt idx="13">
                  <c:v>CHB1F811</c:v>
                </c:pt>
                <c:pt idx="14">
                  <c:v>CHB1F812</c:v>
                </c:pt>
                <c:pt idx="15">
                  <c:v>CHB1F813</c:v>
                </c:pt>
                <c:pt idx="16">
                  <c:v>CHB1F814</c:v>
                </c:pt>
                <c:pt idx="17">
                  <c:v>CHB1F815</c:v>
                </c:pt>
                <c:pt idx="18">
                  <c:v>CHB1F816</c:v>
                </c:pt>
                <c:pt idx="19">
                  <c:v>CHB1F817</c:v>
                </c:pt>
                <c:pt idx="20">
                  <c:v>CHB1F818</c:v>
                </c:pt>
                <c:pt idx="21">
                  <c:v>CHB1F819</c:v>
                </c:pt>
                <c:pt idx="22">
                  <c:v>CHB1F820</c:v>
                </c:pt>
                <c:pt idx="23">
                  <c:v>CHB1F821</c:v>
                </c:pt>
                <c:pt idx="24">
                  <c:v>CHB1F822</c:v>
                </c:pt>
                <c:pt idx="25">
                  <c:v>CHB1F823</c:v>
                </c:pt>
                <c:pt idx="26">
                  <c:v>CHB1F824</c:v>
                </c:pt>
                <c:pt idx="27">
                  <c:v>CHB1F825</c:v>
                </c:pt>
                <c:pt idx="28">
                  <c:v>CHB1F826</c:v>
                </c:pt>
                <c:pt idx="29">
                  <c:v>CHB1F827</c:v>
                </c:pt>
                <c:pt idx="30">
                  <c:v>CHB1F828</c:v>
                </c:pt>
                <c:pt idx="31">
                  <c:v>CHB1F829</c:v>
                </c:pt>
                <c:pt idx="32">
                  <c:v>CHB1F830</c:v>
                </c:pt>
                <c:pt idx="33">
                  <c:v>CHB1F831</c:v>
                </c:pt>
                <c:pt idx="34">
                  <c:v>CHB1F832</c:v>
                </c:pt>
                <c:pt idx="35">
                  <c:v>CHB1F833</c:v>
                </c:pt>
                <c:pt idx="36">
                  <c:v>CHB1F834</c:v>
                </c:pt>
              </c:strCache>
            </c:strRef>
          </c:cat>
          <c:val>
            <c:numRef>
              <c:f>Лист1!$Z$2:$Z$38</c:f>
              <c:numCache>
                <c:formatCode>General</c:formatCode>
                <c:ptCount val="37"/>
                <c:pt idx="0">
                  <c:v>12</c:v>
                </c:pt>
                <c:pt idx="1">
                  <c:v>36</c:v>
                </c:pt>
                <c:pt idx="2">
                  <c:v>33</c:v>
                </c:pt>
                <c:pt idx="3">
                  <c:v>21</c:v>
                </c:pt>
                <c:pt idx="4">
                  <c:v>30</c:v>
                </c:pt>
                <c:pt idx="5">
                  <c:v>32</c:v>
                </c:pt>
                <c:pt idx="6">
                  <c:v>20</c:v>
                </c:pt>
                <c:pt idx="7">
                  <c:v>36</c:v>
                </c:pt>
                <c:pt idx="8">
                  <c:v>36</c:v>
                </c:pt>
                <c:pt idx="9">
                  <c:v>31</c:v>
                </c:pt>
                <c:pt idx="10">
                  <c:v>19</c:v>
                </c:pt>
                <c:pt idx="11">
                  <c:v>32</c:v>
                </c:pt>
                <c:pt idx="12">
                  <c:v>24</c:v>
                </c:pt>
                <c:pt idx="13">
                  <c:v>22</c:v>
                </c:pt>
                <c:pt idx="14">
                  <c:v>12</c:v>
                </c:pt>
                <c:pt idx="15">
                  <c:v>27</c:v>
                </c:pt>
                <c:pt idx="16">
                  <c:v>29</c:v>
                </c:pt>
                <c:pt idx="17">
                  <c:v>33</c:v>
                </c:pt>
                <c:pt idx="18">
                  <c:v>25</c:v>
                </c:pt>
                <c:pt idx="19">
                  <c:v>36</c:v>
                </c:pt>
                <c:pt idx="20">
                  <c:v>31</c:v>
                </c:pt>
                <c:pt idx="21">
                  <c:v>33</c:v>
                </c:pt>
                <c:pt idx="22">
                  <c:v>24</c:v>
                </c:pt>
                <c:pt idx="23">
                  <c:v>31</c:v>
                </c:pt>
                <c:pt idx="24">
                  <c:v>30</c:v>
                </c:pt>
                <c:pt idx="25">
                  <c:v>25</c:v>
                </c:pt>
                <c:pt idx="26">
                  <c:v>34</c:v>
                </c:pt>
                <c:pt idx="27">
                  <c:v>16</c:v>
                </c:pt>
                <c:pt idx="28">
                  <c:v>34</c:v>
                </c:pt>
                <c:pt idx="29">
                  <c:v>24</c:v>
                </c:pt>
                <c:pt idx="30">
                  <c:v>24</c:v>
                </c:pt>
                <c:pt idx="31">
                  <c:v>29</c:v>
                </c:pt>
                <c:pt idx="32">
                  <c:v>32</c:v>
                </c:pt>
                <c:pt idx="33">
                  <c:v>36</c:v>
                </c:pt>
                <c:pt idx="34">
                  <c:v>34</c:v>
                </c:pt>
                <c:pt idx="35">
                  <c:v>34</c:v>
                </c:pt>
                <c:pt idx="36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572C-48F4-8CD7-AAB7252CD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45920"/>
        <c:axId val="93747840"/>
      </c:lineChart>
      <c:catAx>
        <c:axId val="9374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747840"/>
        <c:crosses val="autoZero"/>
        <c:auto val="1"/>
        <c:lblAlgn val="ctr"/>
        <c:lblOffset val="100"/>
        <c:noMultiLvlLbl val="0"/>
      </c:catAx>
      <c:valAx>
        <c:axId val="9374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74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46053-12B9-44F9-AA53-D34287DF06E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D8885-90EF-408A-BBEC-8B0B74C98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5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D8885-90EF-408A-BBEC-8B0B74C987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69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D8885-90EF-408A-BBEC-8B0B74C987D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07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D8885-90EF-408A-BBEC-8B0B74C987D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0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D8885-90EF-408A-BBEC-8B0B74C987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2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D8885-90EF-408A-BBEC-8B0B74C987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819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D8885-90EF-408A-BBEC-8B0B74C987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84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D8885-90EF-408A-BBEC-8B0B74C987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6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D8885-90EF-408A-BBEC-8B0B74C987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0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D8885-90EF-408A-BBEC-8B0B74C987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30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D8885-90EF-408A-BBEC-8B0B74C987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40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D8885-90EF-408A-BBEC-8B0B74C987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0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6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2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2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7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2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6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4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9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2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7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8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3831E-4111-4F88-816E-B01B4F4C65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3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775855" y="0"/>
            <a:ext cx="5164455" cy="68441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940310" y="0"/>
            <a:ext cx="5651500" cy="6858000"/>
          </a:xfrm>
          <a:prstGeom prst="rect">
            <a:avLst/>
          </a:prstGeom>
          <a:solidFill>
            <a:srgbClr val="FFF5C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C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дошкольное образовательное бюджетное учреждение детский сад комбинированного вида № 34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solidFill>
                <a:srgbClr val="CC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>
                <a:solidFill>
                  <a:srgbClr val="CC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о деятельности МИП за 2021 год</a:t>
            </a:r>
            <a:endParaRPr lang="ru-RU" sz="2800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25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 r="2" b="26134"/>
          <a:stretch/>
        </p:blipFill>
        <p:spPr bwMode="auto">
          <a:xfrm>
            <a:off x="4348264" y="10"/>
            <a:ext cx="7843736" cy="6857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8796" y="130303"/>
            <a:ext cx="10079373" cy="373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МДО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детский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сад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комбинированного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вида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№ 34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692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Пользователь\Desktop\ЛОГО.jpg">
            <a:extLst>
              <a:ext uri="{FF2B5EF4-FFF2-40B4-BE49-F238E27FC236}">
                <a16:creationId xmlns:a16="http://schemas.microsoft.com/office/drawing/2014/main" id="{848775D3-9519-4038-94D9-8E2CBA4D1FE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 r="2" b="26134"/>
          <a:stretch/>
        </p:blipFill>
        <p:spPr bwMode="auto">
          <a:xfrm>
            <a:off x="4348264" y="10"/>
            <a:ext cx="7843736" cy="6857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5925" y="304800"/>
            <a:ext cx="83724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34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34589"/>
            <a:ext cx="63055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1</a:t>
            </a:r>
            <a:r>
              <a:rPr lang="ru-RU" sz="1400" dirty="0"/>
              <a:t>.	«Речевое взаимодействие» (конструирование речевых сообщений с определенной целью, понимание смысла речевых высказываний, корректное использование устной речи в общении с другими детьми и для решения различных задач) - воспитанники группы № 3 показывают высокие результаты по данному критерию: понимают смысл вопросов воспитателя и корректно отвечают на них, понимают смысл вопросов других детей и корректно отвечает на них, используют в большей степени устную речь в процессе общения с другими детьми, могут поддержать общение с другими детьми, свободно рассказывая о себе, своей семье.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7887" y="512214"/>
            <a:ext cx="757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Анализ результатов диагностики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475" y="2949238"/>
            <a:ext cx="6172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2.	 «Отношение к речевой деятельности» (получение удовольствия от игр со словами, прослушивания текстов, рисования символов, заучивания стихотворений, участия в обсуждениях и рассказах историй) - не получают в высокой степени удовольствия от игр со словами, не любят учить стихотворения, но получают удовольствие от прослушивания текстов (чтение текстов воспитателем, прослушивание аудиозаписей), от рисования символов, знаков, букв.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510560"/>
            <a:ext cx="6172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3. «Грамотность»* (интерес к чтению, техника чтения, смысловая интерпретация текста, письмо, фонематических слух, правильное </a:t>
            </a:r>
            <a:r>
              <a:rPr lang="ru-RU" sz="1400" dirty="0" err="1"/>
              <a:t>звуко-словопроизношение</a:t>
            </a:r>
            <a:r>
              <a:rPr lang="ru-RU" sz="1400" dirty="0"/>
              <a:t>, слушание и понимание) - воспитанники группы правильно указывают на автора и название книги, внимательно слушают чтение воспитателем рассказов, сказок, историй и т.д., демонстрируют знание букв алфавита. Выявлена группа детей, освоивших навыки чтения на достаточно высоком уровне. Большинство детей правильно отвечают на вопросы по прочитанному тексту, корректно используют прошедшее, настоящее и будущее время для описания событий, составляют рассказ по серии сюжетных картинок и сочиняют простые истории и объяснения поступков, явлений и т.д. 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13475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925" y="304800"/>
            <a:ext cx="83724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34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332"/>
            <a:ext cx="6125520" cy="612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524125"/>
            <a:ext cx="45243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2" y="1119188"/>
            <a:ext cx="3100388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01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 r="2" b="26134"/>
          <a:stretch/>
        </p:blipFill>
        <p:spPr bwMode="auto">
          <a:xfrm>
            <a:off x="4348264" y="10"/>
            <a:ext cx="7843736" cy="6857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8796" y="130303"/>
            <a:ext cx="10079373" cy="373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МДО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детский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сад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комбинированного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вида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№ 34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093" y="633632"/>
            <a:ext cx="4502911" cy="6094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>
                <a:effectLst/>
              </a:rPr>
              <a:t> </a:t>
            </a:r>
            <a:r>
              <a:rPr lang="ru-RU" sz="1800" b="1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Диссеминация результатов деятельности</a:t>
            </a:r>
            <a:endParaRPr lang="ru-RU" sz="2000" dirty="0">
              <a:effectLst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5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семинар “Нейропсихологический подход в диагностике и сопровождении детей”, с участием Киселева С.Ю., </a:t>
            </a:r>
            <a:r>
              <a:rPr lang="ru-RU" sz="1500" dirty="0" err="1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к.пс.н</a:t>
            </a:r>
            <a:r>
              <a:rPr lang="ru-RU" sz="15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доцента, заведующий Лабораторией мозга и </a:t>
            </a:r>
            <a:r>
              <a:rPr lang="ru-RU" sz="1500" dirty="0" err="1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нейрокогнитивного</a:t>
            </a:r>
            <a:r>
              <a:rPr lang="ru-RU" sz="15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развития Уральского федерального университета</a:t>
            </a: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5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семинар «Технология работы с он-лайн инструментом комплексной оценки траектории развития ребенка дошкольного возраста» </a:t>
            </a: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5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семинар «Основные подходы к качественному анализу уровня речевого развития детей 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5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Межрегиональный семинар «Развитие личностного потенциала педагогов в сфере речевого воспитания дошкольников».</a:t>
            </a:r>
            <a:endParaRPr lang="ru-RU" sz="1500" dirty="0">
              <a:solidFill>
                <a:srgbClr val="99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US" sz="2000" dirty="0">
              <a:effectLst/>
            </a:endParaRPr>
          </a:p>
          <a:p>
            <a:pPr marL="514350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68865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 r="2" b="26134"/>
          <a:stretch/>
        </p:blipFill>
        <p:spPr bwMode="auto">
          <a:xfrm>
            <a:off x="4348264" y="10"/>
            <a:ext cx="7843736" cy="6857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8796" y="130303"/>
            <a:ext cx="10079373" cy="373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МДО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детский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сад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комбинированного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вида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№ 34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093" y="633632"/>
            <a:ext cx="4502911" cy="609406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>
                <a:effectLst/>
              </a:rPr>
              <a:t> </a:t>
            </a:r>
            <a:r>
              <a:rPr lang="ru-RU" sz="1800" b="1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этапа 2022 года</a:t>
            </a:r>
            <a:endParaRPr lang="ru-RU" sz="2000" dirty="0">
              <a:effectLst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и описать педагогические условия речевого воспитания детей дошкольного возраста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требования к предметно-развивающей среде, обеспечивающей речевое воспитание дошкольников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990099"/>
                </a:solidFill>
                <a:effectLst/>
              </a:rPr>
              <a:t> </a:t>
            </a:r>
            <a:r>
              <a:rPr lang="ru-RU" sz="18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Подготовить методические рекомендации по созданию педагогических условий, развивающей предметно-пространственной среды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требования к педагогическим кадрам, обеспечивающим речевое воспитание дошкольников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Описать ресурсы по подготовке педагогических кадров по тематике проекта 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структуру методического пакета </a:t>
            </a:r>
            <a:endParaRPr lang="ru-RU" sz="1100" dirty="0">
              <a:solidFill>
                <a:srgbClr val="99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US" sz="2000" dirty="0">
              <a:effectLst/>
            </a:endParaRPr>
          </a:p>
          <a:p>
            <a:pPr marL="514350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98164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 r="2" b="26134"/>
          <a:stretch/>
        </p:blipFill>
        <p:spPr bwMode="auto">
          <a:xfrm>
            <a:off x="4348264" y="10"/>
            <a:ext cx="784373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8796" y="130303"/>
            <a:ext cx="10079373" cy="373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МДО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детский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сад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комбинированного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вида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№ 34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093" y="843533"/>
            <a:ext cx="6746680" cy="68579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dirty="0">
                <a:effectLst/>
              </a:rPr>
              <a:t> </a:t>
            </a:r>
            <a:r>
              <a:rPr lang="ru-RU" sz="1800" b="1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инструментов речевого развития детей дошкольного возраста на основе результатов комплексной оценки траектории развития ребенка</a:t>
            </a:r>
            <a:endParaRPr lang="ru-RU" sz="2000" dirty="0">
              <a:effectLst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3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этапа: </a:t>
            </a:r>
            <a:r>
              <a:rPr lang="ru-RU" sz="13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Апробация, совершенствование и внедрение инструмента для комплексной оценки индивидуальных траекторий развития детей в дошкольном возрасте</a:t>
            </a: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3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Выявление сильных проблемных зон развития дошкольника</a:t>
            </a: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3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Обозначение основных направлений по речевому воспитанию детей   дошкольного возраста в процессе работы с дидактическими играми, направленными на актуализацию конкретного речевого затруднения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800" dirty="0">
                <a:solidFill>
                  <a:srgbClr val="990099"/>
                </a:solidFill>
                <a:effectLst/>
                <a:latin typeface="Times New Roman" panose="02020603050405020304" pitchFamily="18" charset="0"/>
              </a:rPr>
              <a:t>Ожидаемый результат этапа </a:t>
            </a:r>
          </a:p>
          <a:p>
            <a:pPr marL="342900" lvl="0" indent="-342900" algn="just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Уточнённый набор критериев и показателей он-лайн инструмента комплексной оценки траектории развития дошкольника  </a:t>
            </a:r>
          </a:p>
          <a:p>
            <a:pPr marL="342900" lvl="0" indent="-342900" algn="just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практики использования он-лайн инструмента </a:t>
            </a:r>
          </a:p>
          <a:p>
            <a:pPr marL="342900" lvl="0" indent="-342900" algn="just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педагогов, подготовленная к работе с он-лайн инструментом комплексной оценки траектории развития дошкольника</a:t>
            </a:r>
          </a:p>
          <a:p>
            <a:pPr marL="342900" lvl="0" indent="-342900" algn="just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endParaRPr lang="ru-RU" sz="1400" dirty="0">
              <a:solidFill>
                <a:srgbClr val="99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US" sz="2000" dirty="0">
              <a:effectLst/>
            </a:endParaRPr>
          </a:p>
          <a:p>
            <a:pPr marL="514350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62032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 r="2" b="26134"/>
          <a:stretch/>
        </p:blipFill>
        <p:spPr bwMode="auto">
          <a:xfrm>
            <a:off x="4348264" y="10"/>
            <a:ext cx="7843736" cy="6857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8796" y="130303"/>
            <a:ext cx="10079373" cy="373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МДО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детский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сад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комбинированного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вида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№ 34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13DE9-2888-4E06-9E8A-7FC2B416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работа</a:t>
            </a:r>
            <a:br>
              <a:rPr lang="ru-RU" sz="13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3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обучающих вебинаров</a:t>
            </a:r>
            <a:br>
              <a:rPr lang="ru-RU" sz="13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он-лайн инструмента</a:t>
            </a:r>
            <a:br>
              <a:rPr lang="ru-RU" sz="13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критериев</a:t>
            </a:r>
            <a:br>
              <a:rPr lang="ru-RU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en-US" sz="2000" dirty="0">
              <a:effectLst/>
            </a:endParaRPr>
          </a:p>
          <a:p>
            <a:pPr marL="514350"/>
            <a:endParaRPr lang="en-US" sz="6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E9F858-C117-4164-8B0A-FF2361D0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94576"/>
            <a:ext cx="3932237" cy="4174412"/>
          </a:xfrm>
        </p:spPr>
        <p:txBody>
          <a:bodyPr>
            <a:normAutofit fontScale="85000" lnSpcReduction="20000"/>
          </a:bodyPr>
          <a:lstStyle/>
          <a:p>
            <a:pPr indent="630555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Научный руководитель</a:t>
            </a:r>
            <a:endParaRPr lang="ru-RU" sz="1800" b="1" dirty="0">
              <a:solidFill>
                <a:srgbClr val="99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63055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99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О.Е. Богданова, доцент Научно-исследовательского ТГУ,  директор Центра  оценки развивающих программ и популяризации знаний о детском развитии</a:t>
            </a:r>
          </a:p>
          <a:p>
            <a:pPr indent="630555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Партнеры:</a:t>
            </a:r>
            <a:br>
              <a:rPr lang="ru-RU" sz="1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НТУ г. Томск, ДОУ г. Томска</a:t>
            </a:r>
          </a:p>
          <a:p>
            <a:r>
              <a:rPr lang="ru-RU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База:</a:t>
            </a:r>
          </a:p>
          <a:p>
            <a:br>
              <a:rPr lang="ru-RU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групп</a:t>
            </a:r>
          </a:p>
          <a:p>
            <a:r>
              <a:rPr lang="ru-RU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– 1</a:t>
            </a:r>
          </a:p>
          <a:p>
            <a:r>
              <a:rPr lang="ru-RU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– 2</a:t>
            </a:r>
          </a:p>
          <a:p>
            <a:r>
              <a:rPr lang="ru-RU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– 2</a:t>
            </a:r>
          </a:p>
          <a:p>
            <a:r>
              <a:rPr lang="ru-RU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Логопедическая - 1</a:t>
            </a:r>
          </a:p>
          <a:p>
            <a:endParaRPr lang="ru-RU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20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 r="2" b="26134"/>
          <a:stretch/>
        </p:blipFill>
        <p:spPr bwMode="auto">
          <a:xfrm>
            <a:off x="4348264" y="10"/>
            <a:ext cx="7843736" cy="6857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8796" y="130303"/>
            <a:ext cx="10079373" cy="373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МДО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детский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сад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комбинированного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вида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№ 34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093" y="843533"/>
            <a:ext cx="6746680" cy="68579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en-US" sz="2000" dirty="0">
              <a:effectLst/>
            </a:endParaRPr>
          </a:p>
          <a:p>
            <a:pPr marL="514350"/>
            <a:endParaRPr lang="en-US" sz="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474985" cy="685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07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925" y="304800"/>
            <a:ext cx="83724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34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9" y="719035"/>
            <a:ext cx="11316747" cy="630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20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 r="2" b="26134"/>
          <a:stretch/>
        </p:blipFill>
        <p:spPr bwMode="auto">
          <a:xfrm>
            <a:off x="4348264" y="10"/>
            <a:ext cx="7843736" cy="6857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8796" y="130303"/>
            <a:ext cx="10079373" cy="373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МДО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детский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сад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комбинированного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вида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№ 34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302814A-3F0B-45BF-82C9-A577F5A0B1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940046"/>
              </p:ext>
            </p:extLst>
          </p:nvPr>
        </p:nvGraphicFramePr>
        <p:xfrm>
          <a:off x="0" y="633632"/>
          <a:ext cx="8175625" cy="510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096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 r="2" b="26134"/>
          <a:stretch/>
        </p:blipFill>
        <p:spPr bwMode="auto">
          <a:xfrm>
            <a:off x="4348264" y="10"/>
            <a:ext cx="7843736" cy="6857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8796" y="130303"/>
            <a:ext cx="10079373" cy="373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МДО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детский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сад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комбинированного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вида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№ 34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7BA13AD-5555-4F5E-B0EA-FF197820B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067735"/>
              </p:ext>
            </p:extLst>
          </p:nvPr>
        </p:nvGraphicFramePr>
        <p:xfrm>
          <a:off x="0" y="724627"/>
          <a:ext cx="8288323" cy="536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37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 r="2" b="26134"/>
          <a:stretch/>
        </p:blipFill>
        <p:spPr bwMode="auto">
          <a:xfrm>
            <a:off x="4348264" y="10"/>
            <a:ext cx="7843736" cy="6857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8796" y="130303"/>
            <a:ext cx="10079373" cy="373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МДО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детский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сад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комбинированного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вида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№ 34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96236A-8631-4D7D-A663-5E33B21A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2" y="1136635"/>
            <a:ext cx="8288323" cy="536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68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 r="2" b="26134"/>
          <a:stretch/>
        </p:blipFill>
        <p:spPr bwMode="auto">
          <a:xfrm>
            <a:off x="4348264" y="10"/>
            <a:ext cx="7843736" cy="6857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8796" y="130303"/>
            <a:ext cx="10079373" cy="373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МДО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детский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сад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комбинированного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вида</a:t>
            </a:r>
            <a:r>
              <a:rPr lang="ru-RU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№ 34</a:t>
            </a:r>
            <a:r>
              <a:rPr lang="en-US" sz="1200" b="1" dirty="0">
                <a:solidFill>
                  <a:srgbClr val="99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7BA13AD-5555-4F5E-B0EA-FF197820BD68}"/>
              </a:ext>
            </a:extLst>
          </p:cNvPr>
          <p:cNvGraphicFramePr/>
          <p:nvPr/>
        </p:nvGraphicFramePr>
        <p:xfrm>
          <a:off x="0" y="724627"/>
          <a:ext cx="8288323" cy="536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7795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11749</TotalTime>
  <Words>743</Words>
  <Application>Microsoft Office PowerPoint</Application>
  <PresentationFormat>Широкоэкранный</PresentationFormat>
  <Paragraphs>69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Подготовительная работа  6 обучающих вебинаров апробация он-лайн инструмента уточнение критериев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Ольга Кузнецова</cp:lastModifiedBy>
  <cp:revision>87</cp:revision>
  <cp:lastPrinted>2021-09-14T13:33:00Z</cp:lastPrinted>
  <dcterms:created xsi:type="dcterms:W3CDTF">2020-07-28T17:41:50Z</dcterms:created>
  <dcterms:modified xsi:type="dcterms:W3CDTF">2022-03-10T12:24:06Z</dcterms:modified>
</cp:coreProperties>
</file>