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273" r:id="rId3"/>
    <p:sldId id="274" r:id="rId4"/>
    <p:sldId id="260" r:id="rId5"/>
    <p:sldId id="261" r:id="rId6"/>
    <p:sldId id="269" r:id="rId7"/>
    <p:sldId id="268" r:id="rId8"/>
    <p:sldId id="270" r:id="rId9"/>
    <p:sldId id="257" r:id="rId10"/>
    <p:sldId id="262" r:id="rId11"/>
    <p:sldId id="263" r:id="rId12"/>
    <p:sldId id="264" r:id="rId13"/>
    <p:sldId id="267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E7DC"/>
    <a:srgbClr val="F2F3F3"/>
    <a:srgbClr val="1671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A8D91A-DFA3-429E-9A8D-F24FC85322E9}" type="datetimeFigureOut">
              <a:rPr lang="ru-RU" smtClean="0"/>
              <a:t>19.08.2022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AC70ED-0CD0-4C56-BBB1-99E4FBF5CA7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486416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601B32-4578-4925-9D32-1FADFBDF1A7C}" type="datetimeFigureOut">
              <a:rPr lang="ru-RU" smtClean="0"/>
              <a:t>19.08.2022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86F2CB-A0AD-4497-ACC6-1F92D2FB3D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682918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Администрация титульны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dirty="0"/>
              <a:t>Заголовок слайда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>
          <a:xfrm>
            <a:off x="5355578" y="6374584"/>
            <a:ext cx="2743200" cy="365125"/>
          </a:xfrm>
        </p:spPr>
        <p:txBody>
          <a:bodyPr/>
          <a:lstStyle/>
          <a:p>
            <a:fld id="{DA674562-2FB9-49AD-8358-88D8ADB23915}" type="slidenum">
              <a:rPr lang="ru-RU" smtClean="0"/>
              <a:t>‹#›</a:t>
            </a:fld>
            <a:endParaRPr lang="ru-RU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2" hasCustomPrompt="1"/>
          </p:nvPr>
        </p:nvSpPr>
        <p:spPr>
          <a:xfrm>
            <a:off x="1262356" y="2565174"/>
            <a:ext cx="10929644" cy="3422931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 baseline="0"/>
            </a:lvl1pPr>
          </a:lstStyle>
          <a:p>
            <a:pPr lvl="0"/>
            <a:r>
              <a:rPr lang="ru-RU" dirty="0"/>
              <a:t>Описание презентации</a:t>
            </a:r>
          </a:p>
        </p:txBody>
      </p:sp>
    </p:spTree>
    <p:extLst>
      <p:ext uri="{BB962C8B-B14F-4D97-AF65-F5344CB8AC3E}">
        <p14:creationId xmlns:p14="http://schemas.microsoft.com/office/powerpoint/2010/main" val="24574732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Администрация 2 рису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1262356" y="1033371"/>
            <a:ext cx="10929644" cy="1325563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/>
              <a:t>Заголовок слайда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A674562-2FB9-49AD-8358-88D8ADB23915}" type="slidenum">
              <a:rPr lang="ru-RU" smtClean="0"/>
              <a:t>‹#›</a:t>
            </a:fld>
            <a:endParaRPr lang="ru-RU"/>
          </a:p>
        </p:txBody>
      </p:sp>
      <p:sp>
        <p:nvSpPr>
          <p:cNvPr id="6" name="Рисунок 5"/>
          <p:cNvSpPr>
            <a:spLocks noGrp="1"/>
          </p:cNvSpPr>
          <p:nvPr>
            <p:ph type="pic" sz="quarter" idx="12" hasCustomPrompt="1"/>
          </p:nvPr>
        </p:nvSpPr>
        <p:spPr>
          <a:xfrm>
            <a:off x="1262356" y="2674596"/>
            <a:ext cx="5028526" cy="34955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aseline="0"/>
            </a:lvl1pPr>
          </a:lstStyle>
          <a:p>
            <a:r>
              <a:rPr lang="ru-RU" dirty="0"/>
              <a:t>Рисунок 1</a:t>
            </a:r>
          </a:p>
        </p:txBody>
      </p:sp>
      <p:sp>
        <p:nvSpPr>
          <p:cNvPr id="7" name="Рисунок 5"/>
          <p:cNvSpPr>
            <a:spLocks noGrp="1"/>
          </p:cNvSpPr>
          <p:nvPr>
            <p:ph type="pic" sz="quarter" idx="13" hasCustomPrompt="1"/>
          </p:nvPr>
        </p:nvSpPr>
        <p:spPr>
          <a:xfrm>
            <a:off x="7163474" y="2672194"/>
            <a:ext cx="5028526" cy="349796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ru-RU" dirty="0"/>
              <a:t>Рисунок 2</a:t>
            </a:r>
          </a:p>
        </p:txBody>
      </p:sp>
      <p:sp>
        <p:nvSpPr>
          <p:cNvPr id="11" name="Текст 8"/>
          <p:cNvSpPr>
            <a:spLocks noGrp="1"/>
          </p:cNvSpPr>
          <p:nvPr>
            <p:ph type="body" sz="quarter" idx="15" hasCustomPrompt="1"/>
          </p:nvPr>
        </p:nvSpPr>
        <p:spPr>
          <a:xfrm>
            <a:off x="8045786" y="6170159"/>
            <a:ext cx="3739983" cy="404813"/>
          </a:xfrm>
          <a:prstGeom prst="rect">
            <a:avLst/>
          </a:prstGeo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Подпись рисунка</a:t>
            </a:r>
          </a:p>
          <a:p>
            <a:pPr lvl="0"/>
            <a:endParaRPr lang="ru-RU" dirty="0"/>
          </a:p>
        </p:txBody>
      </p:sp>
      <p:sp>
        <p:nvSpPr>
          <p:cNvPr id="10" name="Текст 7"/>
          <p:cNvSpPr>
            <a:spLocks noGrp="1"/>
          </p:cNvSpPr>
          <p:nvPr>
            <p:ph type="body" sz="quarter" idx="14" hasCustomPrompt="1"/>
          </p:nvPr>
        </p:nvSpPr>
        <p:spPr>
          <a:xfrm>
            <a:off x="1495882" y="5590249"/>
            <a:ext cx="3713163" cy="42068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aseline="0"/>
            </a:lvl1pPr>
          </a:lstStyle>
          <a:p>
            <a:pPr lvl="0"/>
            <a:r>
              <a:rPr lang="ru-RU" dirty="0"/>
              <a:t>Подпись рисунка</a:t>
            </a:r>
          </a:p>
        </p:txBody>
      </p:sp>
    </p:spTree>
    <p:extLst>
      <p:ext uri="{BB962C8B-B14F-4D97-AF65-F5344CB8AC3E}">
        <p14:creationId xmlns:p14="http://schemas.microsoft.com/office/powerpoint/2010/main" val="26602268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Администрация 2 диаграмм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/>
              <a:t>Заголовок слайда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A674562-2FB9-49AD-8358-88D8ADB23915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Диаграмма 5"/>
          <p:cNvSpPr>
            <a:spLocks noGrp="1"/>
          </p:cNvSpPr>
          <p:nvPr>
            <p:ph type="chart" sz="quarter" idx="12" hasCustomPrompt="1"/>
          </p:nvPr>
        </p:nvSpPr>
        <p:spPr>
          <a:xfrm>
            <a:off x="838200" y="1878013"/>
            <a:ext cx="5001552" cy="35845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ru-RU" dirty="0"/>
              <a:t>Диаграмма</a:t>
            </a:r>
          </a:p>
        </p:txBody>
      </p:sp>
      <p:sp>
        <p:nvSpPr>
          <p:cNvPr id="7" name="Диаграмма 5"/>
          <p:cNvSpPr>
            <a:spLocks noGrp="1"/>
          </p:cNvSpPr>
          <p:nvPr>
            <p:ph type="chart" sz="quarter" idx="13" hasCustomPrompt="1"/>
          </p:nvPr>
        </p:nvSpPr>
        <p:spPr>
          <a:xfrm>
            <a:off x="6352248" y="1878013"/>
            <a:ext cx="5001552" cy="3584575"/>
          </a:xfrm>
          <a:prstGeom prst="rect">
            <a:avLst/>
          </a:prstGeo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r>
              <a:rPr lang="ru-RU" dirty="0"/>
              <a:t>Диаграмма</a:t>
            </a:r>
          </a:p>
          <a:p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4" hasCustomPrompt="1"/>
          </p:nvPr>
        </p:nvSpPr>
        <p:spPr>
          <a:xfrm>
            <a:off x="1482394" y="5607051"/>
            <a:ext cx="3713163" cy="42068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aseline="0"/>
            </a:lvl1pPr>
          </a:lstStyle>
          <a:p>
            <a:pPr lvl="0"/>
            <a:r>
              <a:rPr lang="ru-RU" dirty="0"/>
              <a:t>Подпись диаграммы</a:t>
            </a:r>
          </a:p>
        </p:txBody>
      </p:sp>
      <p:sp>
        <p:nvSpPr>
          <p:cNvPr id="9" name="Текст 7"/>
          <p:cNvSpPr>
            <a:spLocks noGrp="1"/>
          </p:cNvSpPr>
          <p:nvPr>
            <p:ph type="body" sz="quarter" idx="15" hasCustomPrompt="1"/>
          </p:nvPr>
        </p:nvSpPr>
        <p:spPr>
          <a:xfrm>
            <a:off x="6996442" y="5607051"/>
            <a:ext cx="3713163" cy="42068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aseline="0"/>
            </a:lvl1pPr>
          </a:lstStyle>
          <a:p>
            <a:pPr lvl="0"/>
            <a:r>
              <a:rPr lang="ru-RU" dirty="0"/>
              <a:t>Подпись диаграммы</a:t>
            </a:r>
          </a:p>
        </p:txBody>
      </p:sp>
    </p:spTree>
    <p:extLst>
      <p:ext uri="{BB962C8B-B14F-4D97-AF65-F5344CB8AC3E}">
        <p14:creationId xmlns:p14="http://schemas.microsoft.com/office/powerpoint/2010/main" val="16469183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Администраци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/>
              <a:t>Заголовок слайда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A674562-2FB9-49AD-8358-88D8ADB23915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Диаграмма 5"/>
          <p:cNvSpPr>
            <a:spLocks noGrp="1"/>
          </p:cNvSpPr>
          <p:nvPr>
            <p:ph type="chart" sz="quarter" idx="12" hasCustomPrompt="1"/>
          </p:nvPr>
        </p:nvSpPr>
        <p:spPr>
          <a:xfrm>
            <a:off x="838200" y="1878013"/>
            <a:ext cx="10515600" cy="35845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ru-RU" dirty="0"/>
              <a:t>Диаграмма</a:t>
            </a:r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3" hasCustomPrompt="1"/>
          </p:nvPr>
        </p:nvSpPr>
        <p:spPr>
          <a:xfrm>
            <a:off x="2782093" y="5612199"/>
            <a:ext cx="6627813" cy="48919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aseline="0"/>
            </a:lvl1pPr>
          </a:lstStyle>
          <a:p>
            <a:pPr lvl="0"/>
            <a:r>
              <a:rPr lang="ru-RU" dirty="0"/>
              <a:t>Подпись диаграммы</a:t>
            </a:r>
          </a:p>
        </p:txBody>
      </p:sp>
    </p:spTree>
    <p:extLst>
      <p:ext uri="{BB962C8B-B14F-4D97-AF65-F5344CB8AC3E}">
        <p14:creationId xmlns:p14="http://schemas.microsoft.com/office/powerpoint/2010/main" val="36170653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Администрация рисун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/>
              <a:t>Заголовок слайда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A674562-2FB9-49AD-8358-88D8ADB23915}" type="slidenum">
              <a:rPr lang="ru-RU" smtClean="0"/>
              <a:t>‹#›</a:t>
            </a:fld>
            <a:endParaRPr lang="ru-RU"/>
          </a:p>
        </p:txBody>
      </p:sp>
      <p:sp>
        <p:nvSpPr>
          <p:cNvPr id="6" name="Рисунок 5"/>
          <p:cNvSpPr>
            <a:spLocks noGrp="1"/>
          </p:cNvSpPr>
          <p:nvPr>
            <p:ph type="pic" sz="quarter" idx="12" hasCustomPrompt="1"/>
          </p:nvPr>
        </p:nvSpPr>
        <p:spPr>
          <a:xfrm>
            <a:off x="838200" y="1797050"/>
            <a:ext cx="10515600" cy="369728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ru-RU" dirty="0"/>
              <a:t>Рисунок</a:t>
            </a:r>
          </a:p>
          <a:p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3" hasCustomPrompt="1"/>
          </p:nvPr>
        </p:nvSpPr>
        <p:spPr>
          <a:xfrm>
            <a:off x="2612231" y="5600700"/>
            <a:ext cx="6967538" cy="49371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aseline="0"/>
            </a:lvl1pPr>
          </a:lstStyle>
          <a:p>
            <a:pPr lvl="0"/>
            <a:r>
              <a:rPr lang="ru-RU" dirty="0"/>
              <a:t>Подпись рисунка</a:t>
            </a:r>
          </a:p>
        </p:txBody>
      </p:sp>
    </p:spTree>
    <p:extLst>
      <p:ext uri="{BB962C8B-B14F-4D97-AF65-F5344CB8AC3E}">
        <p14:creationId xmlns:p14="http://schemas.microsoft.com/office/powerpoint/2010/main" val="13426243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Администрация Те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A674562-2FB9-49AD-8358-88D8ADB2391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2" hasCustomPrompt="1"/>
          </p:nvPr>
        </p:nvSpPr>
        <p:spPr>
          <a:xfrm>
            <a:off x="838200" y="1878013"/>
            <a:ext cx="10515600" cy="360838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aseline="0"/>
            </a:lvl1pPr>
          </a:lstStyle>
          <a:p>
            <a:pPr lvl="0"/>
            <a:r>
              <a:rPr lang="ru-RU" dirty="0"/>
              <a:t>Основной текст</a:t>
            </a:r>
          </a:p>
        </p:txBody>
      </p:sp>
    </p:spTree>
    <p:extLst>
      <p:ext uri="{BB962C8B-B14F-4D97-AF65-F5344CB8AC3E}">
        <p14:creationId xmlns:p14="http://schemas.microsoft.com/office/powerpoint/2010/main" val="23393388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A674562-2FB9-49AD-8358-88D8ADB2391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Рисунок 5"/>
          <p:cNvSpPr>
            <a:spLocks noGrp="1"/>
          </p:cNvSpPr>
          <p:nvPr>
            <p:ph type="pic" sz="quarter" idx="12" hasCustomPrompt="1"/>
          </p:nvPr>
        </p:nvSpPr>
        <p:spPr>
          <a:xfrm>
            <a:off x="838200" y="1942593"/>
            <a:ext cx="5473588" cy="351999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ru-RU" dirty="0"/>
              <a:t>Рисунок</a:t>
            </a:r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3" hasCustomPrompt="1"/>
          </p:nvPr>
        </p:nvSpPr>
        <p:spPr>
          <a:xfrm>
            <a:off x="6546850" y="1933575"/>
            <a:ext cx="4806950" cy="35290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ru-RU" dirty="0"/>
              <a:t>Текст</a:t>
            </a:r>
          </a:p>
        </p:txBody>
      </p:sp>
      <p:sp>
        <p:nvSpPr>
          <p:cNvPr id="9" name="Текст 7"/>
          <p:cNvSpPr>
            <a:spLocks noGrp="1"/>
          </p:cNvSpPr>
          <p:nvPr>
            <p:ph type="body" sz="quarter" idx="14" hasCustomPrompt="1"/>
          </p:nvPr>
        </p:nvSpPr>
        <p:spPr>
          <a:xfrm>
            <a:off x="1718412" y="5577744"/>
            <a:ext cx="3713163" cy="42068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aseline="0"/>
            </a:lvl1pPr>
          </a:lstStyle>
          <a:p>
            <a:pPr lvl="0"/>
            <a:r>
              <a:rPr lang="ru-RU" dirty="0"/>
              <a:t>Подпись рисунка</a:t>
            </a:r>
          </a:p>
        </p:txBody>
      </p:sp>
    </p:spTree>
    <p:extLst>
      <p:ext uri="{BB962C8B-B14F-4D97-AF65-F5344CB8AC3E}">
        <p14:creationId xmlns:p14="http://schemas.microsoft.com/office/powerpoint/2010/main" val="590536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jpe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 userDrawn="1"/>
        </p:nvSpPr>
        <p:spPr>
          <a:xfrm>
            <a:off x="-1" y="0"/>
            <a:ext cx="930584" cy="1762551"/>
          </a:xfrm>
          <a:prstGeom prst="rect">
            <a:avLst/>
          </a:prstGeom>
          <a:solidFill>
            <a:srgbClr val="EBE7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02692" y="2769465"/>
            <a:ext cx="1092964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Образование в цифрах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593454" y="637458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674562-2FB9-49AD-8358-88D8ADB23915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70" y="3714"/>
            <a:ext cx="769242" cy="864658"/>
          </a:xfrm>
          <a:prstGeom prst="rect">
            <a:avLst/>
          </a:prstGeom>
        </p:spPr>
      </p:pic>
      <p:cxnSp>
        <p:nvCxnSpPr>
          <p:cNvPr id="5" name="Прямая соединительная линия 4"/>
          <p:cNvCxnSpPr/>
          <p:nvPr userDrawn="1"/>
        </p:nvCxnSpPr>
        <p:spPr>
          <a:xfrm>
            <a:off x="1262356" y="835663"/>
            <a:ext cx="10929644" cy="0"/>
          </a:xfrm>
          <a:prstGeom prst="line">
            <a:avLst/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4593454" y="0"/>
            <a:ext cx="76388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АДМИНИСТРАЦИЯ ГОРОДА</a:t>
            </a:r>
            <a:r>
              <a:rPr lang="ru-RU" sz="24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СОЧИ</a:t>
            </a:r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427"/>
          <a:stretch/>
        </p:blipFill>
        <p:spPr>
          <a:xfrm>
            <a:off x="0" y="1316332"/>
            <a:ext cx="930583" cy="5222580"/>
          </a:xfrm>
          <a:prstGeom prst="rect">
            <a:avLst/>
          </a:prstGeom>
        </p:spPr>
      </p:pic>
      <p:sp>
        <p:nvSpPr>
          <p:cNvPr id="11" name="Прямоугольник 10"/>
          <p:cNvSpPr/>
          <p:nvPr userDrawn="1"/>
        </p:nvSpPr>
        <p:spPr>
          <a:xfrm>
            <a:off x="0" y="5899150"/>
            <a:ext cx="930584" cy="958850"/>
          </a:xfrm>
          <a:prstGeom prst="rect">
            <a:avLst/>
          </a:prstGeom>
          <a:solidFill>
            <a:srgbClr val="EBE7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Текст 7"/>
          <p:cNvSpPr txBox="1">
            <a:spLocks/>
          </p:cNvSpPr>
          <p:nvPr userDrawn="1"/>
        </p:nvSpPr>
        <p:spPr>
          <a:xfrm>
            <a:off x="1262357" y="379576"/>
            <a:ext cx="10929644" cy="4238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ПО ОБРАЗОВАНИЮ И НАУКЕ</a:t>
            </a:r>
          </a:p>
        </p:txBody>
      </p:sp>
    </p:spTree>
    <p:extLst>
      <p:ext uri="{BB962C8B-B14F-4D97-AF65-F5344CB8AC3E}">
        <p14:creationId xmlns:p14="http://schemas.microsoft.com/office/powerpoint/2010/main" val="337824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3" r:id="rId4"/>
    <p:sldLayoutId id="2147483652" r:id="rId5"/>
    <p:sldLayoutId id="2147483654" r:id="rId6"/>
    <p:sldLayoutId id="2147483655" r:id="rId7"/>
  </p:sldLayoutIdLst>
  <p:hf hd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04925" y="1634766"/>
            <a:ext cx="10529594" cy="1325563"/>
          </a:xfrm>
        </p:spPr>
        <p:txBody>
          <a:bodyPr>
            <a:normAutofit fontScale="90000"/>
          </a:bodyPr>
          <a:lstStyle/>
          <a:p>
            <a:r>
              <a:rPr lang="ru-RU" sz="5400" dirty="0">
                <a:solidFill>
                  <a:srgbClr val="002060"/>
                </a:solidFill>
              </a:rPr>
              <a:t>Профориентационная работа в школах -  старт в профессию в новых реалиях!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A674562-2FB9-49AD-8358-88D8ADB23915}" type="slidenum">
              <a:rPr lang="ru-RU" smtClean="0"/>
              <a:t>1</a:t>
            </a:fld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19438" y="3629025"/>
            <a:ext cx="6805612" cy="310515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21720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A674562-2FB9-49AD-8358-88D8ADB23915}" type="slidenum">
              <a:rPr lang="ru-RU" smtClean="0"/>
              <a:t>10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152525" y="777064"/>
            <a:ext cx="1073467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1600" b="1" dirty="0">
                <a:solidFill>
                  <a:srgbClr val="002060"/>
                </a:solidFill>
                <a:latin typeface="Cambria" pitchFamily="18" charset="0"/>
                <a:cs typeface="Times New Roman" pitchFamily="18" charset="0"/>
              </a:rPr>
              <a:t>Взаимодействие ОО с учреждениями профессионального и высшего образования</a:t>
            </a:r>
          </a:p>
          <a:p>
            <a:pPr lvl="0" algn="ctr">
              <a:defRPr/>
            </a:pPr>
            <a:r>
              <a:rPr lang="ru-RU" sz="1600" b="1" dirty="0">
                <a:solidFill>
                  <a:srgbClr val="002060"/>
                </a:solidFill>
                <a:latin typeface="Cambria" pitchFamily="18" charset="0"/>
                <a:cs typeface="Times New Roman" pitchFamily="18" charset="0"/>
              </a:rPr>
              <a:t>в рамках соглашения</a:t>
            </a:r>
            <a:endParaRPr lang="ru-RU" sz="1600" b="1" dirty="0">
              <a:solidFill>
                <a:srgbClr val="002060"/>
              </a:solidFill>
              <a:latin typeface="Trebuchet MS"/>
            </a:endParaRPr>
          </a:p>
        </p:txBody>
      </p:sp>
      <p:sp>
        <p:nvSpPr>
          <p:cNvPr id="8" name="Шестиугольник 7"/>
          <p:cNvSpPr/>
          <p:nvPr/>
        </p:nvSpPr>
        <p:spPr>
          <a:xfrm>
            <a:off x="2015378" y="1554711"/>
            <a:ext cx="3575080" cy="558394"/>
          </a:xfrm>
          <a:prstGeom prst="hexagon">
            <a:avLst/>
          </a:prstGeom>
          <a:solidFill>
            <a:srgbClr val="5ECCF3">
              <a:lumMod val="60000"/>
              <a:lumOff val="40000"/>
            </a:srgbClr>
          </a:solidFill>
          <a:ln>
            <a:solidFill>
              <a:srgbClr val="4E67C8">
                <a:lumMod val="75000"/>
              </a:srgbClr>
            </a:solidFill>
          </a:ln>
          <a:effectLst>
            <a:glow rad="63500">
              <a:srgbClr val="5ECCF3">
                <a:satMod val="175000"/>
                <a:alpha val="40000"/>
              </a:srgbClr>
            </a:glow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rgbClr val="FF8021">
                <a:shade val="30000"/>
                <a:satMod val="120000"/>
              </a:srgbClr>
            </a:contourClr>
          </a:sp3d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small" spc="0" normalizeH="0" baseline="0" noProof="0" dirty="0">
                <a:ln>
                  <a:noFill/>
                </a:ln>
                <a:solidFill>
                  <a:srgbClr val="4E67C8">
                    <a:lumMod val="75000"/>
                  </a:srgbClr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Сочинский профессиональный техникум</a:t>
            </a:r>
            <a:endParaRPr kumimoji="0" lang="ru-RU" sz="1400" b="1" i="0" u="none" strike="noStrike" kern="0" cap="none" spc="0" normalizeH="0" baseline="0" noProof="0" dirty="0">
              <a:ln>
                <a:noFill/>
              </a:ln>
              <a:solidFill>
                <a:srgbClr val="4E67C8">
                  <a:lumMod val="75000"/>
                </a:srgbClr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251450" y="2537121"/>
            <a:ext cx="2433930" cy="857250"/>
          </a:xfrm>
          <a:prstGeom prst="rect">
            <a:avLst/>
          </a:prstGeom>
          <a:gradFill rotWithShape="1">
            <a:gsLst>
              <a:gs pos="0">
                <a:srgbClr val="4E67C8">
                  <a:lumMod val="95000"/>
                </a:srgbClr>
              </a:gs>
              <a:gs pos="100000">
                <a:srgbClr val="4E67C8">
                  <a:shade val="82000"/>
                  <a:satMod val="125000"/>
                  <a:lumMod val="74000"/>
                </a:srgbClr>
              </a:gs>
            </a:gsLst>
            <a:lin ang="5400000" scaled="0"/>
          </a:gradFill>
          <a:ln>
            <a:noFill/>
          </a:ln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rgbClr val="4E67C8">
                <a:shade val="30000"/>
                <a:satMod val="120000"/>
              </a:srgbClr>
            </a:contourClr>
          </a:sp3d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Краткосрочные курсы по электротехнике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(8 часов с выдачей сертификатов)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843692" y="3482022"/>
            <a:ext cx="3249446" cy="3173271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5286931" y="2513406"/>
            <a:ext cx="2714643" cy="857250"/>
          </a:xfrm>
          <a:prstGeom prst="rect">
            <a:avLst/>
          </a:prstGeom>
          <a:gradFill rotWithShape="1">
            <a:gsLst>
              <a:gs pos="0">
                <a:srgbClr val="4E67C8">
                  <a:lumMod val="95000"/>
                </a:srgbClr>
              </a:gs>
              <a:gs pos="100000">
                <a:srgbClr val="4E67C8">
                  <a:shade val="82000"/>
                  <a:satMod val="125000"/>
                  <a:lumMod val="74000"/>
                </a:srgbClr>
              </a:gs>
            </a:gsLst>
            <a:lin ang="5400000" scaled="0"/>
          </a:gradFill>
          <a:ln>
            <a:noFill/>
          </a:ln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rgbClr val="4E67C8">
                <a:shade val="30000"/>
                <a:satMod val="120000"/>
              </a:srgbClr>
            </a:contourClr>
          </a:sp3d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Отбор и подготовка к чемпионату JumiorSkills по компетенции «Электромонтаж»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8444138" y="2537121"/>
            <a:ext cx="2408184" cy="833535"/>
          </a:xfrm>
          <a:prstGeom prst="rect">
            <a:avLst/>
          </a:prstGeom>
          <a:gradFill rotWithShape="1">
            <a:gsLst>
              <a:gs pos="0">
                <a:srgbClr val="4E67C8">
                  <a:lumMod val="95000"/>
                </a:srgbClr>
              </a:gs>
              <a:gs pos="100000">
                <a:srgbClr val="4E67C8">
                  <a:shade val="82000"/>
                  <a:satMod val="125000"/>
                  <a:lumMod val="74000"/>
                </a:srgbClr>
              </a:gs>
            </a:gsLst>
            <a:lin ang="5400000" scaled="0"/>
          </a:gradFill>
          <a:ln>
            <a:noFill/>
          </a:ln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rgbClr val="4E67C8">
                <a:shade val="30000"/>
                <a:satMod val="120000"/>
              </a:srgbClr>
            </a:contourClr>
          </a:sp3d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Практико ориентированные экскурсии  </a:t>
            </a:r>
          </a:p>
        </p:txBody>
      </p:sp>
      <p:pic>
        <p:nvPicPr>
          <p:cNvPr id="14" name="Picture 5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229820" y="3566392"/>
            <a:ext cx="2900026" cy="2808009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Содержимое 3" descr="WhatsApp Image 2019-03-29 at 13.22.00(1).jpeg"/>
          <p:cNvPicPr>
            <a:picLocks noGrp="1"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2251450" y="4939570"/>
            <a:ext cx="2577557" cy="1933003"/>
          </a:xfrm>
          <a:prstGeom prst="rect">
            <a:avLst/>
          </a:prstGeom>
          <a:noFill/>
          <a:ln w="3175">
            <a:solidFill>
              <a:srgbClr val="FFFF00">
                <a:alpha val="34000"/>
              </a:srgbClr>
            </a:solidFill>
            <a:miter lim="800000"/>
            <a:headEnd/>
            <a:tailEnd/>
          </a:ln>
          <a:effectLst>
            <a:outerShdw blurRad="1270000" sx="107000" sy="107000" algn="ctr" rotWithShape="0">
              <a:srgbClr val="FFC000">
                <a:alpha val="40000"/>
              </a:srgbClr>
            </a:outerShdw>
            <a:softEdge rad="127000"/>
          </a:effectLst>
        </p:spPr>
      </p:pic>
      <p:pic>
        <p:nvPicPr>
          <p:cNvPr id="16" name="Рисунок 4" descr="C:\Users\klass\Desktop\ПРОФОРИЕНТАЦИЯ 17-18\неделя ЭНЕРГОСБЕРЕЖЕНИЯ\экскурсия в россети\f_Qfm5-Sajc.jp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359019" y="3912444"/>
            <a:ext cx="2877484" cy="1645679"/>
          </a:xfrm>
          <a:prstGeom prst="rect">
            <a:avLst/>
          </a:prstGeom>
          <a:noFill/>
          <a:ln w="9525">
            <a:solidFill>
              <a:srgbClr val="4E67C8"/>
            </a:solidFill>
            <a:miter lim="800000"/>
            <a:headEnd/>
            <a:tailEnd/>
          </a:ln>
          <a:effectLst>
            <a:softEdge rad="127000"/>
          </a:effectLst>
        </p:spPr>
      </p:pic>
      <p:sp>
        <p:nvSpPr>
          <p:cNvPr id="17" name="Шестиугольник 16"/>
          <p:cNvSpPr/>
          <p:nvPr/>
        </p:nvSpPr>
        <p:spPr>
          <a:xfrm>
            <a:off x="5759148" y="1554711"/>
            <a:ext cx="2727920" cy="558394"/>
          </a:xfrm>
          <a:prstGeom prst="hexagon">
            <a:avLst/>
          </a:prstGeom>
          <a:solidFill>
            <a:srgbClr val="5ECCF3">
              <a:lumMod val="60000"/>
              <a:lumOff val="40000"/>
            </a:srgbClr>
          </a:solidFill>
          <a:ln>
            <a:solidFill>
              <a:srgbClr val="4E67C8">
                <a:lumMod val="75000"/>
              </a:srgbClr>
            </a:solidFill>
          </a:ln>
          <a:effectLst>
            <a:glow rad="63500">
              <a:srgbClr val="5ECCF3">
                <a:satMod val="175000"/>
                <a:alpha val="40000"/>
              </a:srgbClr>
            </a:glow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rgbClr val="FF8021">
                <a:shade val="30000"/>
                <a:satMod val="120000"/>
              </a:srgbClr>
            </a:contourClr>
          </a:sp3d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small" spc="0" normalizeH="0" baseline="0" noProof="0" dirty="0">
                <a:ln>
                  <a:noFill/>
                </a:ln>
                <a:solidFill>
                  <a:srgbClr val="4E67C8">
                    <a:lumMod val="75000"/>
                  </a:srgbClr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МОБУ Гимназия №6 </a:t>
            </a:r>
            <a:endParaRPr kumimoji="0" lang="ru-RU" sz="1400" b="1" i="0" u="none" strike="noStrike" kern="0" cap="none" spc="0" normalizeH="0" baseline="0" noProof="0" dirty="0">
              <a:ln>
                <a:noFill/>
              </a:ln>
              <a:solidFill>
                <a:srgbClr val="4E67C8">
                  <a:lumMod val="75000"/>
                </a:srgbClr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</p:txBody>
      </p:sp>
      <p:sp>
        <p:nvSpPr>
          <p:cNvPr id="18" name="Шестиугольник 17"/>
          <p:cNvSpPr/>
          <p:nvPr/>
        </p:nvSpPr>
        <p:spPr>
          <a:xfrm>
            <a:off x="8701280" y="1553985"/>
            <a:ext cx="2192962" cy="558394"/>
          </a:xfrm>
          <a:prstGeom prst="hexagon">
            <a:avLst/>
          </a:prstGeom>
          <a:solidFill>
            <a:srgbClr val="5ECCF3">
              <a:lumMod val="60000"/>
              <a:lumOff val="40000"/>
            </a:srgbClr>
          </a:solidFill>
          <a:ln>
            <a:solidFill>
              <a:srgbClr val="4E67C8">
                <a:lumMod val="75000"/>
              </a:srgbClr>
            </a:solidFill>
          </a:ln>
          <a:effectLst>
            <a:glow rad="63500">
              <a:srgbClr val="5ECCF3">
                <a:satMod val="175000"/>
                <a:alpha val="40000"/>
              </a:srgbClr>
            </a:glow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rgbClr val="FF8021">
                <a:shade val="30000"/>
                <a:satMod val="120000"/>
              </a:srgbClr>
            </a:contourClr>
          </a:sp3d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small" spc="0" normalizeH="0" baseline="0" noProof="0" dirty="0">
                <a:ln>
                  <a:noFill/>
                </a:ln>
                <a:solidFill>
                  <a:srgbClr val="4E67C8">
                    <a:lumMod val="75000"/>
                  </a:srgbClr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Россети Кубань</a:t>
            </a:r>
            <a:endParaRPr kumimoji="0" lang="ru-RU" sz="1400" b="1" i="0" u="none" strike="noStrike" kern="0" cap="none" spc="0" normalizeH="0" baseline="0" noProof="0" dirty="0">
              <a:ln>
                <a:noFill/>
              </a:ln>
              <a:solidFill>
                <a:srgbClr val="4E67C8">
                  <a:lumMod val="75000"/>
                </a:srgbClr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959814">
            <a:off x="5329958" y="1592152"/>
            <a:ext cx="361497" cy="1218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8441108" y="918838"/>
            <a:ext cx="477107" cy="12474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23530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A674562-2FB9-49AD-8358-88D8ADB23915}" type="slidenum">
              <a:rPr lang="ru-RU" smtClean="0"/>
              <a:t>11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638729" y="681120"/>
            <a:ext cx="9143999" cy="8599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rgbClr val="002060"/>
                </a:solidFill>
                <a:latin typeface="Cambria" pitchFamily="18" charset="0"/>
                <a:cs typeface="Times New Roman" pitchFamily="18" charset="0"/>
              </a:rPr>
              <a:t>«Педагогический клуб»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481112" y="2804994"/>
            <a:ext cx="5242588" cy="1402158"/>
          </a:xfrm>
          <a:prstGeom prst="roundRect">
            <a:avLst/>
          </a:prstGeom>
          <a:solidFill>
            <a:srgbClr val="5ECCF3">
              <a:lumMod val="60000"/>
              <a:lumOff val="40000"/>
            </a:srgbClr>
          </a:solidFill>
          <a:ln w="25400" cap="flat" cmpd="sng" algn="ctr">
            <a:solidFill>
              <a:srgbClr val="002060"/>
            </a:solidFill>
            <a:prstDash val="sysDot"/>
          </a:ln>
          <a:effectLst>
            <a:softEdge rad="31750"/>
          </a:effectLst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2016 г. СЦРО – КИП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проект «Развитие кадрового потенциала муниципальной системы образования г. Сочи через обеспечение условий для вхождения в педагогическую профессию школьников, студентов и молодых педагогов»   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540140" y="5044552"/>
            <a:ext cx="5242588" cy="1501392"/>
          </a:xfrm>
          <a:prstGeom prst="roundRect">
            <a:avLst/>
          </a:prstGeom>
          <a:solidFill>
            <a:srgbClr val="5ECCF3">
              <a:lumMod val="60000"/>
              <a:lumOff val="40000"/>
            </a:srgbClr>
          </a:solidFill>
          <a:ln w="25400" cap="flat" cmpd="sng" algn="ctr">
            <a:solidFill>
              <a:srgbClr val="002060"/>
            </a:solidFill>
            <a:prstDash val="sysDot"/>
          </a:ln>
          <a:effectLst>
            <a:softEdge rad="31750"/>
          </a:effectLst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Сейчас: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успешно реализуется центром дополнительного образования «СИБ» в рамках дополнительной общеобразовательной общеразвивающей программы социально-гуманитарной направленности «Педагогический клуб»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91961" y="4336666"/>
            <a:ext cx="1661790" cy="5629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Шестиугольник 11"/>
          <p:cNvSpPr/>
          <p:nvPr/>
        </p:nvSpPr>
        <p:spPr>
          <a:xfrm>
            <a:off x="1906031" y="1673662"/>
            <a:ext cx="1990904" cy="558394"/>
          </a:xfrm>
          <a:prstGeom prst="hexagon">
            <a:avLst/>
          </a:prstGeom>
          <a:solidFill>
            <a:srgbClr val="5ECCF3">
              <a:lumMod val="60000"/>
              <a:lumOff val="40000"/>
            </a:srgbClr>
          </a:solidFill>
          <a:ln>
            <a:solidFill>
              <a:srgbClr val="4E67C8">
                <a:lumMod val="75000"/>
              </a:srgbClr>
            </a:solidFill>
          </a:ln>
          <a:effectLst>
            <a:glow rad="63500">
              <a:srgbClr val="5ECCF3">
                <a:satMod val="175000"/>
                <a:alpha val="40000"/>
              </a:srgbClr>
            </a:glow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rgbClr val="FF8021">
                <a:shade val="30000"/>
                <a:satMod val="120000"/>
              </a:srgbClr>
            </a:contourClr>
          </a:sp3d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small" spc="0" normalizeH="0" baseline="0" noProof="0" dirty="0">
                <a:ln>
                  <a:noFill/>
                </a:ln>
                <a:solidFill>
                  <a:srgbClr val="4E67C8">
                    <a:lumMod val="75000"/>
                  </a:srgbClr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МКУ СЦРО</a:t>
            </a:r>
            <a:endParaRPr kumimoji="0" lang="ru-RU" sz="1400" b="1" i="0" u="none" strike="noStrike" kern="0" cap="none" spc="0" normalizeH="0" baseline="0" noProof="0" dirty="0">
              <a:ln>
                <a:noFill/>
              </a:ln>
              <a:solidFill>
                <a:srgbClr val="4E67C8">
                  <a:lumMod val="75000"/>
                </a:srgbClr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</p:txBody>
      </p:sp>
      <p:sp>
        <p:nvSpPr>
          <p:cNvPr id="13" name="Шестиугольник 12"/>
          <p:cNvSpPr/>
          <p:nvPr/>
        </p:nvSpPr>
        <p:spPr>
          <a:xfrm>
            <a:off x="6409113" y="1661535"/>
            <a:ext cx="1852763" cy="558394"/>
          </a:xfrm>
          <a:prstGeom prst="hexagon">
            <a:avLst/>
          </a:prstGeom>
          <a:solidFill>
            <a:srgbClr val="5ECCF3">
              <a:lumMod val="60000"/>
              <a:lumOff val="40000"/>
            </a:srgbClr>
          </a:solidFill>
          <a:ln>
            <a:solidFill>
              <a:srgbClr val="4E67C8">
                <a:lumMod val="75000"/>
              </a:srgbClr>
            </a:solidFill>
          </a:ln>
          <a:effectLst>
            <a:glow rad="63500">
              <a:srgbClr val="5ECCF3">
                <a:satMod val="175000"/>
                <a:alpha val="40000"/>
              </a:srgbClr>
            </a:glow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rgbClr val="FF8021">
                <a:shade val="30000"/>
                <a:satMod val="120000"/>
              </a:srgbClr>
            </a:contourClr>
          </a:sp3d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small" spc="0" normalizeH="0" baseline="0" noProof="0" dirty="0">
                <a:ln>
                  <a:noFill/>
                </a:ln>
                <a:solidFill>
                  <a:srgbClr val="4E67C8">
                    <a:lumMod val="75000"/>
                  </a:srgbClr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ОО</a:t>
            </a:r>
            <a:endParaRPr kumimoji="0" lang="ru-RU" sz="1400" b="1" i="0" u="none" strike="noStrike" kern="0" cap="none" spc="0" normalizeH="0" baseline="0" noProof="0" dirty="0">
              <a:ln>
                <a:noFill/>
              </a:ln>
              <a:solidFill>
                <a:srgbClr val="4E67C8">
                  <a:lumMod val="75000"/>
                </a:srgbClr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</p:txBody>
      </p:sp>
      <p:sp>
        <p:nvSpPr>
          <p:cNvPr id="14" name="Шестиугольник 13"/>
          <p:cNvSpPr/>
          <p:nvPr/>
        </p:nvSpPr>
        <p:spPr>
          <a:xfrm>
            <a:off x="8591933" y="1672936"/>
            <a:ext cx="2001746" cy="558394"/>
          </a:xfrm>
          <a:prstGeom prst="hexagon">
            <a:avLst/>
          </a:prstGeom>
          <a:solidFill>
            <a:srgbClr val="5ECCF3">
              <a:lumMod val="60000"/>
              <a:lumOff val="40000"/>
            </a:srgbClr>
          </a:solidFill>
          <a:ln>
            <a:solidFill>
              <a:srgbClr val="4E67C8">
                <a:lumMod val="75000"/>
              </a:srgbClr>
            </a:solidFill>
          </a:ln>
          <a:effectLst>
            <a:glow rad="63500">
              <a:srgbClr val="5ECCF3">
                <a:satMod val="175000"/>
                <a:alpha val="40000"/>
              </a:srgbClr>
            </a:glow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rgbClr val="FF8021">
                <a:shade val="30000"/>
                <a:satMod val="120000"/>
              </a:srgbClr>
            </a:contourClr>
          </a:sp3d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small" spc="0" normalizeH="0" baseline="0" noProof="0" dirty="0">
                <a:ln>
                  <a:noFill/>
                </a:ln>
                <a:solidFill>
                  <a:srgbClr val="4E67C8">
                    <a:lumMod val="75000"/>
                  </a:srgbClr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СГУ</a:t>
            </a:r>
            <a:endParaRPr kumimoji="0" lang="ru-RU" sz="1400" b="1" i="0" u="none" strike="noStrike" kern="0" cap="none" spc="0" normalizeH="0" baseline="0" noProof="0" dirty="0">
              <a:ln>
                <a:noFill/>
              </a:ln>
              <a:solidFill>
                <a:srgbClr val="4E67C8">
                  <a:lumMod val="75000"/>
                </a:srgbClr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959814">
            <a:off x="3863899" y="1711102"/>
            <a:ext cx="361497" cy="1218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6106651" y="957785"/>
            <a:ext cx="477107" cy="12474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Шестиугольник 16"/>
          <p:cNvSpPr/>
          <p:nvPr/>
        </p:nvSpPr>
        <p:spPr>
          <a:xfrm>
            <a:off x="4044648" y="1654141"/>
            <a:ext cx="1990904" cy="558394"/>
          </a:xfrm>
          <a:prstGeom prst="hexagon">
            <a:avLst/>
          </a:prstGeom>
          <a:solidFill>
            <a:srgbClr val="5ECCF3">
              <a:lumMod val="60000"/>
              <a:lumOff val="40000"/>
            </a:srgbClr>
          </a:solidFill>
          <a:ln>
            <a:solidFill>
              <a:srgbClr val="4E67C8">
                <a:lumMod val="75000"/>
              </a:srgbClr>
            </a:solidFill>
          </a:ln>
          <a:effectLst>
            <a:glow rad="63500">
              <a:srgbClr val="5ECCF3">
                <a:satMod val="175000"/>
                <a:alpha val="40000"/>
              </a:srgbClr>
            </a:glow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rgbClr val="FF8021">
                <a:shade val="30000"/>
                <a:satMod val="120000"/>
              </a:srgbClr>
            </a:contourClr>
          </a:sp3d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small" spc="0" normalizeH="0" baseline="0" noProof="0" dirty="0">
                <a:ln>
                  <a:noFill/>
                </a:ln>
                <a:solidFill>
                  <a:srgbClr val="4E67C8">
                    <a:lumMod val="75000"/>
                  </a:srgbClr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МАУ ЦДОД «СИБ»</a:t>
            </a:r>
            <a:endParaRPr kumimoji="0" lang="ru-RU" sz="1400" b="1" i="0" u="none" strike="noStrike" kern="0" cap="none" spc="0" normalizeH="0" baseline="0" noProof="0" dirty="0">
              <a:ln>
                <a:noFill/>
              </a:ln>
              <a:solidFill>
                <a:srgbClr val="4E67C8">
                  <a:lumMod val="75000"/>
                </a:srgbClr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14515" y="2540655"/>
            <a:ext cx="2858771" cy="2269470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65787" y="4790011"/>
            <a:ext cx="2907499" cy="2010475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959814">
            <a:off x="8238810" y="1734840"/>
            <a:ext cx="361497" cy="1218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229679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A674562-2FB9-49AD-8358-88D8ADB23915}" type="slidenum">
              <a:rPr lang="ru-RU" smtClean="0"/>
              <a:t>12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1333499" y="633966"/>
            <a:ext cx="9143999" cy="8599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b="1" dirty="0">
                <a:solidFill>
                  <a:srgbClr val="002060"/>
                </a:solidFill>
                <a:latin typeface="Cambria" pitchFamily="18" charset="0"/>
                <a:cs typeface="Times New Roman" pitchFamily="18" charset="0"/>
              </a:rPr>
              <a:t>«Кулинарный клуб»</a:t>
            </a:r>
            <a:endParaRPr lang="ru-RU" sz="2000" b="1" dirty="0">
              <a:solidFill>
                <a:srgbClr val="002060"/>
              </a:solidFill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39110" y="2263555"/>
            <a:ext cx="3259360" cy="2169292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69337" y="4432847"/>
            <a:ext cx="3336671" cy="2289808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15" name="Скругленный прямоугольник 14"/>
          <p:cNvSpPr/>
          <p:nvPr/>
        </p:nvSpPr>
        <p:spPr>
          <a:xfrm>
            <a:off x="6216137" y="2435339"/>
            <a:ext cx="4279831" cy="1420348"/>
          </a:xfrm>
          <a:prstGeom prst="roundRect">
            <a:avLst/>
          </a:prstGeom>
          <a:solidFill>
            <a:srgbClr val="5ECCF3">
              <a:lumMod val="60000"/>
              <a:lumOff val="40000"/>
            </a:srgbClr>
          </a:solidFill>
          <a:ln w="25400" cap="flat" cmpd="sng" algn="ctr">
            <a:solidFill>
              <a:srgbClr val="002060"/>
            </a:solidFill>
            <a:prstDash val="sysDot"/>
          </a:ln>
          <a:effectLst>
            <a:softEdge rad="31750"/>
          </a:effectLst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Участники Кулинарного клуба: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СОШ №№ 4, 10, 18, 24, 25, 26, 38, 77, 87, 89, 100, гимназии №№5, 6, 9 лицей № 59, в том числе подростки из группы социального риска и семей с низким социально-экономическим статусом</a:t>
            </a:r>
          </a:p>
        </p:txBody>
      </p:sp>
      <p:sp>
        <p:nvSpPr>
          <p:cNvPr id="16" name="Шестиугольник 15"/>
          <p:cNvSpPr/>
          <p:nvPr/>
        </p:nvSpPr>
        <p:spPr>
          <a:xfrm>
            <a:off x="1991157" y="1473415"/>
            <a:ext cx="1990904" cy="558394"/>
          </a:xfrm>
          <a:prstGeom prst="hexagon">
            <a:avLst/>
          </a:prstGeom>
          <a:solidFill>
            <a:srgbClr val="5ECCF3">
              <a:lumMod val="60000"/>
              <a:lumOff val="40000"/>
            </a:srgbClr>
          </a:solidFill>
          <a:ln>
            <a:solidFill>
              <a:srgbClr val="4E67C8">
                <a:lumMod val="75000"/>
              </a:srgbClr>
            </a:solidFill>
          </a:ln>
          <a:effectLst>
            <a:glow rad="63500">
              <a:srgbClr val="5ECCF3">
                <a:satMod val="175000"/>
                <a:alpha val="40000"/>
              </a:srgbClr>
            </a:glow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rgbClr val="FF8021">
                <a:shade val="30000"/>
                <a:satMod val="120000"/>
              </a:srgbClr>
            </a:contourClr>
          </a:sp3d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0" cap="small" spc="0" normalizeH="0" baseline="0" noProof="0" dirty="0">
                <a:ln>
                  <a:noFill/>
                </a:ln>
                <a:solidFill>
                  <a:srgbClr val="4E67C8">
                    <a:lumMod val="75000"/>
                  </a:srgbClr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АНО «Стандарты социального питания»</a:t>
            </a:r>
            <a:endParaRPr kumimoji="0" lang="ru-RU" sz="1200" b="1" i="0" u="none" strike="noStrike" kern="0" cap="none" spc="0" normalizeH="0" baseline="0" noProof="0" dirty="0">
              <a:ln>
                <a:noFill/>
              </a:ln>
              <a:solidFill>
                <a:srgbClr val="4E67C8">
                  <a:lumMod val="75000"/>
                </a:srgbClr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</p:txBody>
      </p:sp>
      <p:sp>
        <p:nvSpPr>
          <p:cNvPr id="17" name="Шестиугольник 16"/>
          <p:cNvSpPr/>
          <p:nvPr/>
        </p:nvSpPr>
        <p:spPr>
          <a:xfrm>
            <a:off x="5926278" y="1473415"/>
            <a:ext cx="1296144" cy="558394"/>
          </a:xfrm>
          <a:prstGeom prst="hexagon">
            <a:avLst/>
          </a:prstGeom>
          <a:solidFill>
            <a:srgbClr val="5ECCF3">
              <a:lumMod val="60000"/>
              <a:lumOff val="40000"/>
            </a:srgbClr>
          </a:solidFill>
          <a:ln>
            <a:solidFill>
              <a:srgbClr val="4E67C8">
                <a:lumMod val="75000"/>
              </a:srgbClr>
            </a:solidFill>
          </a:ln>
          <a:effectLst>
            <a:glow rad="63500">
              <a:srgbClr val="5ECCF3">
                <a:satMod val="175000"/>
                <a:alpha val="40000"/>
              </a:srgbClr>
            </a:glow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rgbClr val="FF8021">
                <a:shade val="30000"/>
                <a:satMod val="120000"/>
              </a:srgbClr>
            </a:contourClr>
          </a:sp3d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0" cap="small" spc="0" normalizeH="0" baseline="0" noProof="0" dirty="0">
                <a:ln>
                  <a:noFill/>
                </a:ln>
                <a:solidFill>
                  <a:srgbClr val="4E67C8">
                    <a:lumMod val="75000"/>
                  </a:srgbClr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ОО</a:t>
            </a:r>
            <a:endParaRPr kumimoji="0" lang="ru-RU" sz="1200" b="1" i="0" u="none" strike="noStrike" kern="0" cap="none" spc="0" normalizeH="0" baseline="0" noProof="0" dirty="0">
              <a:ln>
                <a:noFill/>
              </a:ln>
              <a:solidFill>
                <a:srgbClr val="4E67C8">
                  <a:lumMod val="75000"/>
                </a:srgbClr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</p:txBody>
      </p:sp>
      <p:sp>
        <p:nvSpPr>
          <p:cNvPr id="18" name="Шестиугольник 17"/>
          <p:cNvSpPr/>
          <p:nvPr/>
        </p:nvSpPr>
        <p:spPr>
          <a:xfrm>
            <a:off x="7469241" y="1453894"/>
            <a:ext cx="1481372" cy="558394"/>
          </a:xfrm>
          <a:prstGeom prst="hexagon">
            <a:avLst/>
          </a:prstGeom>
          <a:solidFill>
            <a:srgbClr val="5ECCF3">
              <a:lumMod val="60000"/>
              <a:lumOff val="40000"/>
            </a:srgbClr>
          </a:solidFill>
          <a:ln>
            <a:solidFill>
              <a:srgbClr val="4E67C8">
                <a:lumMod val="75000"/>
              </a:srgbClr>
            </a:solidFill>
          </a:ln>
          <a:effectLst>
            <a:glow rad="63500">
              <a:srgbClr val="5ECCF3">
                <a:satMod val="175000"/>
                <a:alpha val="40000"/>
              </a:srgbClr>
            </a:glow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rgbClr val="FF8021">
                <a:shade val="30000"/>
                <a:satMod val="120000"/>
              </a:srgbClr>
            </a:contourClr>
          </a:sp3d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0" cap="small" spc="0" normalizeH="0" baseline="0" noProof="0" dirty="0">
                <a:ln>
                  <a:noFill/>
                </a:ln>
                <a:solidFill>
                  <a:srgbClr val="4E67C8">
                    <a:lumMod val="75000"/>
                  </a:srgbClr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УЭТК СГУ</a:t>
            </a:r>
            <a:endParaRPr kumimoji="0" lang="ru-RU" sz="1200" b="1" i="0" u="none" strike="noStrike" kern="0" cap="none" spc="0" normalizeH="0" baseline="0" noProof="0" dirty="0">
              <a:ln>
                <a:noFill/>
              </a:ln>
              <a:solidFill>
                <a:srgbClr val="4E67C8">
                  <a:lumMod val="75000"/>
                </a:srgbClr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5568032" y="1011556"/>
            <a:ext cx="477107" cy="10050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Шестиугольник 19"/>
          <p:cNvSpPr/>
          <p:nvPr/>
        </p:nvSpPr>
        <p:spPr>
          <a:xfrm>
            <a:off x="4129774" y="1453894"/>
            <a:ext cx="1676810" cy="558394"/>
          </a:xfrm>
          <a:prstGeom prst="hexagon">
            <a:avLst/>
          </a:prstGeom>
          <a:solidFill>
            <a:srgbClr val="5ECCF3">
              <a:lumMod val="60000"/>
              <a:lumOff val="40000"/>
            </a:srgbClr>
          </a:solidFill>
          <a:ln>
            <a:solidFill>
              <a:srgbClr val="4E67C8">
                <a:lumMod val="75000"/>
              </a:srgbClr>
            </a:solidFill>
          </a:ln>
          <a:effectLst>
            <a:glow rad="63500">
              <a:srgbClr val="5ECCF3">
                <a:satMod val="175000"/>
                <a:alpha val="40000"/>
              </a:srgbClr>
            </a:glow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rgbClr val="FF8021">
                <a:shade val="30000"/>
                <a:satMod val="120000"/>
              </a:srgbClr>
            </a:contourClr>
          </a:sp3d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0" cap="small" spc="0" normalizeH="0" baseline="0" noProof="0" dirty="0">
                <a:ln>
                  <a:noFill/>
                </a:ln>
                <a:solidFill>
                  <a:srgbClr val="4E67C8">
                    <a:lumMod val="75000"/>
                  </a:srgbClr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МАУ ЦДОД «СИБ»</a:t>
            </a:r>
            <a:endParaRPr kumimoji="0" lang="ru-RU" sz="1200" b="1" i="0" u="none" strike="noStrike" kern="0" cap="none" spc="0" normalizeH="0" baseline="0" noProof="0" dirty="0">
              <a:ln>
                <a:noFill/>
              </a:ln>
              <a:solidFill>
                <a:srgbClr val="4E67C8">
                  <a:lumMod val="75000"/>
                </a:srgbClr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959814">
            <a:off x="7188352" y="1582369"/>
            <a:ext cx="361497" cy="981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Шестиугольник 21"/>
          <p:cNvSpPr/>
          <p:nvPr/>
        </p:nvSpPr>
        <p:spPr>
          <a:xfrm>
            <a:off x="9138877" y="1439460"/>
            <a:ext cx="1481372" cy="558394"/>
          </a:xfrm>
          <a:prstGeom prst="hexagon">
            <a:avLst/>
          </a:prstGeom>
          <a:solidFill>
            <a:srgbClr val="5ECCF3">
              <a:lumMod val="60000"/>
              <a:lumOff val="40000"/>
            </a:srgbClr>
          </a:solidFill>
          <a:ln>
            <a:solidFill>
              <a:srgbClr val="4E67C8">
                <a:lumMod val="75000"/>
              </a:srgbClr>
            </a:solidFill>
          </a:ln>
          <a:effectLst>
            <a:glow rad="63500">
              <a:srgbClr val="5ECCF3">
                <a:satMod val="175000"/>
                <a:alpha val="40000"/>
              </a:srgbClr>
            </a:glow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rgbClr val="FF8021">
                <a:shade val="30000"/>
                <a:satMod val="120000"/>
              </a:srgbClr>
            </a:contourClr>
          </a:sp3d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0" cap="small" spc="0" normalizeH="0" baseline="0" noProof="0" dirty="0">
                <a:ln>
                  <a:noFill/>
                </a:ln>
                <a:solidFill>
                  <a:srgbClr val="4E67C8">
                    <a:lumMod val="75000"/>
                  </a:srgbClr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«Рациональ РУС»</a:t>
            </a:r>
            <a:endParaRPr kumimoji="0" lang="ru-RU" sz="1200" b="1" i="0" u="none" strike="noStrike" kern="0" cap="none" spc="0" normalizeH="0" baseline="0" noProof="0" dirty="0">
              <a:ln>
                <a:noFill/>
              </a:ln>
              <a:solidFill>
                <a:srgbClr val="4E67C8">
                  <a:lumMod val="75000"/>
                </a:srgbClr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6959814">
            <a:off x="3833454" y="1603340"/>
            <a:ext cx="361497" cy="981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Скругленный прямоугольник 24"/>
          <p:cNvSpPr/>
          <p:nvPr/>
        </p:nvSpPr>
        <p:spPr>
          <a:xfrm>
            <a:off x="6309089" y="4705948"/>
            <a:ext cx="4279831" cy="1420348"/>
          </a:xfrm>
          <a:prstGeom prst="roundRect">
            <a:avLst/>
          </a:prstGeom>
          <a:solidFill>
            <a:srgbClr val="5ECCF3">
              <a:lumMod val="60000"/>
              <a:lumOff val="40000"/>
            </a:srgbClr>
          </a:solidFill>
          <a:ln w="25400" cap="flat" cmpd="sng" algn="ctr">
            <a:solidFill>
              <a:srgbClr val="002060"/>
            </a:solidFill>
            <a:prstDash val="sysDot"/>
          </a:ln>
          <a:effectLst>
            <a:softEdge rad="31750"/>
          </a:effectLst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Ежегодный городской конкурс «Кулинарный бой» по стандартам 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JuniorSkills</a:t>
            </a: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</a:p>
        </p:txBody>
      </p:sp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50364" y="4045083"/>
            <a:ext cx="1661790" cy="5629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8681479" y="992032"/>
            <a:ext cx="477109" cy="10050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418329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62356" y="2884795"/>
            <a:ext cx="10929644" cy="1325563"/>
          </a:xfrm>
        </p:spPr>
        <p:txBody>
          <a:bodyPr>
            <a:normAutofit/>
          </a:bodyPr>
          <a:lstStyle/>
          <a:p>
            <a:r>
              <a:rPr lang="ru-RU" sz="5400" dirty="0">
                <a:solidFill>
                  <a:srgbClr val="002060"/>
                </a:solidFill>
              </a:rPr>
              <a:t>Спасибо за внимание!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A674562-2FB9-49AD-8358-88D8ADB23915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05150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A674562-2FB9-49AD-8358-88D8ADB2391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800725" y="913537"/>
            <a:ext cx="6096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«Смелые мечты всегда работают на большую цель, и мы должны раскрыть талант, который есть у каждого ребёнка, помочь ему реализовать свои устремления. В классах формируется будущее России. Школа должна отвечать на вызовы времени, тогда и страна будет готова на них ответить».</a:t>
            </a:r>
          </a:p>
          <a:p>
            <a:r>
              <a:rPr lang="ru-RU" sz="16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В.В. Путин</a:t>
            </a:r>
            <a:endParaRPr lang="ru-RU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200150" y="2575026"/>
            <a:ext cx="10639425" cy="807987"/>
          </a:xfrm>
          <a:prstGeom prst="roundRect">
            <a:avLst/>
          </a:prstGeom>
          <a:solidFill>
            <a:srgbClr val="5ECCF3">
              <a:lumMod val="60000"/>
              <a:lumOff val="40000"/>
              <a:alpha val="69000"/>
            </a:srgbClr>
          </a:solidFill>
          <a:ln w="25400" cap="flat" cmpd="sng" algn="ctr">
            <a:noFill/>
            <a:prstDash val="sysDot"/>
          </a:ln>
          <a:effectLst>
            <a:softEdge rad="127000"/>
          </a:effectLst>
        </p:spPr>
        <p:txBody>
          <a:bodyPr anchor="ctr"/>
          <a:lstStyle/>
          <a:p>
            <a:pPr>
              <a:defRPr/>
            </a:pPr>
            <a:r>
              <a:rPr lang="ru-RU" altLang="ru-RU" b="1" kern="0" dirty="0">
                <a:solidFill>
                  <a:srgbClr val="4E67C8">
                    <a:lumMod val="75000"/>
                  </a:srgbClr>
                </a:solidFill>
                <a:latin typeface="Garamond" panose="02020404030301010803" pitchFamily="18" charset="0"/>
              </a:rPr>
              <a:t>    Принципы профориентационной работы в образовательных организациях города Сочи :</a:t>
            </a:r>
          </a:p>
          <a:p>
            <a:pPr>
              <a:defRPr/>
            </a:pPr>
            <a:endParaRPr lang="ru-RU" altLang="ru-RU" sz="1600" b="1" kern="0" dirty="0">
              <a:solidFill>
                <a:srgbClr val="4E67C8">
                  <a:lumMod val="75000"/>
                </a:srgbClr>
              </a:solidFill>
              <a:latin typeface="Garamond" panose="02020404030301010803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282" y="3602088"/>
            <a:ext cx="3753488" cy="2977974"/>
          </a:xfrm>
          <a:prstGeom prst="rect">
            <a:avLst/>
          </a:prstGeom>
          <a:effectLst>
            <a:glow>
              <a:schemeClr val="accent1"/>
            </a:glow>
            <a:softEdge rad="127000"/>
          </a:effectLst>
        </p:spPr>
      </p:pic>
      <p:sp>
        <p:nvSpPr>
          <p:cNvPr id="8" name="Шестиугольник 7"/>
          <p:cNvSpPr/>
          <p:nvPr/>
        </p:nvSpPr>
        <p:spPr>
          <a:xfrm>
            <a:off x="5024437" y="3478263"/>
            <a:ext cx="6391275" cy="558394"/>
          </a:xfrm>
          <a:prstGeom prst="hexagon">
            <a:avLst/>
          </a:prstGeom>
          <a:solidFill>
            <a:srgbClr val="5ECCF3">
              <a:lumMod val="60000"/>
              <a:lumOff val="40000"/>
            </a:srgbClr>
          </a:solidFill>
          <a:ln>
            <a:noFill/>
          </a:ln>
          <a:effectLst>
            <a:glow rad="63500">
              <a:srgbClr val="5ECCF3">
                <a:satMod val="175000"/>
                <a:alpha val="40000"/>
              </a:srgbClr>
            </a:glow>
            <a:outerShdw blurRad="149987" dist="250190" dir="8460000" algn="ctr">
              <a:srgbClr val="000000">
                <a:alpha val="28000"/>
              </a:srgbClr>
            </a:outerShdw>
            <a:reflection blurRad="38100" stA="26000" endPos="23000" dist="25400" dir="5400000" sy="-100000" rotWithShape="0"/>
            <a:softEdge rad="6350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anchor="ctr"/>
          <a:lstStyle/>
          <a:p>
            <a:pPr lvl="0" algn="ctr">
              <a:defRPr/>
            </a:pPr>
            <a:r>
              <a:rPr lang="ru-RU" sz="1400" kern="0" cap="small" dirty="0">
                <a:solidFill>
                  <a:srgbClr val="4E67C8">
                    <a:lumMod val="75000"/>
                  </a:srgbClr>
                </a:solidFill>
                <a:latin typeface="Times New Roman" panose="02020603050405020304" pitchFamily="18" charset="0"/>
                <a:ea typeface="BatangChe" panose="02030609000101010101" pitchFamily="49" charset="-127"/>
                <a:cs typeface="Times New Roman" panose="02020603050405020304" pitchFamily="18" charset="0"/>
              </a:rPr>
              <a:t>Принцип сознательности</a:t>
            </a:r>
            <a:endParaRPr kumimoji="0" lang="ru-RU" sz="1400" i="0" u="none" strike="noStrike" kern="0" cap="none" spc="0" normalizeH="0" baseline="0" noProof="0" dirty="0">
              <a:ln>
                <a:noFill/>
              </a:ln>
              <a:solidFill>
                <a:srgbClr val="4E67C8">
                  <a:lumMod val="75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BatangChe" panose="02030609000101010101" pitchFamily="49" charset="-127"/>
              <a:cs typeface="Times New Roman" panose="02020603050405020304" pitchFamily="18" charset="0"/>
            </a:endParaRPr>
          </a:p>
        </p:txBody>
      </p:sp>
      <p:sp>
        <p:nvSpPr>
          <p:cNvPr id="9" name="Шестиугольник 8"/>
          <p:cNvSpPr/>
          <p:nvPr/>
        </p:nvSpPr>
        <p:spPr>
          <a:xfrm>
            <a:off x="5024437" y="4317300"/>
            <a:ext cx="6391275" cy="558394"/>
          </a:xfrm>
          <a:prstGeom prst="hexagon">
            <a:avLst/>
          </a:prstGeom>
          <a:solidFill>
            <a:srgbClr val="5ECCF3">
              <a:lumMod val="60000"/>
              <a:lumOff val="40000"/>
            </a:srgbClr>
          </a:solidFill>
          <a:ln>
            <a:noFill/>
          </a:ln>
          <a:effectLst>
            <a:glow rad="63500">
              <a:srgbClr val="5ECCF3">
                <a:satMod val="175000"/>
                <a:alpha val="40000"/>
              </a:srgbClr>
            </a:glow>
            <a:outerShdw blurRad="149987" dist="250190" dir="8460000" algn="ctr">
              <a:srgbClr val="000000">
                <a:alpha val="28000"/>
              </a:srgbClr>
            </a:outerShdw>
            <a:reflection blurRad="38100" stA="26000" endPos="23000" dist="25400" dir="5400000" sy="-100000" rotWithShape="0"/>
            <a:softEdge rad="63500"/>
          </a:effectLst>
          <a:scene3d>
            <a:camera prst="orthographicFront">
              <a:rot lat="0" lon="0" rev="0"/>
            </a:camera>
            <a:lightRig rig="contrasting" dir="tr">
              <a:rot lat="0" lon="0" rev="1500000"/>
            </a:lightRig>
          </a:scene3d>
          <a:sp3d prstMaterial="metal">
            <a:bevelT w="88900" h="88900"/>
          </a:sp3d>
        </p:spPr>
        <p:txBody>
          <a:bodyPr anchor="ctr"/>
          <a:lstStyle/>
          <a:p>
            <a:pPr lvl="0" algn="ctr">
              <a:defRPr/>
            </a:pPr>
            <a:r>
              <a:rPr lang="ru-RU" sz="1600" kern="0" dirty="0">
                <a:solidFill>
                  <a:srgbClr val="4E67C8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Связь профориентационной работы с жизнью, трудом, практикой</a:t>
            </a:r>
            <a:endParaRPr kumimoji="0" lang="ru-RU" sz="1600" i="0" u="none" strike="noStrike" kern="0" cap="none" spc="0" normalizeH="0" baseline="0" noProof="0" dirty="0">
              <a:ln>
                <a:noFill/>
              </a:ln>
              <a:solidFill>
                <a:srgbClr val="4E67C8">
                  <a:lumMod val="75000"/>
                </a:srgb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Шестиугольник 9"/>
          <p:cNvSpPr/>
          <p:nvPr/>
        </p:nvSpPr>
        <p:spPr>
          <a:xfrm>
            <a:off x="5024438" y="5091075"/>
            <a:ext cx="6391274" cy="558394"/>
          </a:xfrm>
          <a:prstGeom prst="hexagon">
            <a:avLst/>
          </a:prstGeom>
          <a:solidFill>
            <a:srgbClr val="5ECCF3">
              <a:lumMod val="60000"/>
              <a:lumOff val="40000"/>
            </a:srgbClr>
          </a:solidFill>
          <a:ln>
            <a:noFill/>
          </a:ln>
          <a:effectLst>
            <a:glow rad="63500">
              <a:srgbClr val="5ECCF3">
                <a:satMod val="175000"/>
                <a:alpha val="40000"/>
              </a:srgbClr>
            </a:glow>
            <a:outerShdw blurRad="149987" dist="250190" dir="8460000" algn="ctr">
              <a:srgbClr val="000000">
                <a:alpha val="28000"/>
              </a:srgbClr>
            </a:outerShdw>
            <a:reflection blurRad="38100" stA="26000" endPos="23000" dist="25400" dir="5400000" sy="-100000" rotWithShape="0"/>
            <a:softEdge rad="63500"/>
          </a:effectLst>
          <a:scene3d>
            <a:camera prst="orthographicFront">
              <a:rot lat="0" lon="0" rev="0"/>
            </a:camera>
            <a:lightRig rig="contrasting" dir="tr">
              <a:rot lat="0" lon="0" rev="1500000"/>
            </a:lightRig>
          </a:scene3d>
          <a:sp3d prstMaterial="metal">
            <a:bevelT w="88900" h="88900"/>
          </a:sp3d>
        </p:spPr>
        <p:txBody>
          <a:bodyPr anchor="ctr"/>
          <a:lstStyle/>
          <a:p>
            <a:pPr lvl="0" algn="ctr">
              <a:defRPr/>
            </a:pPr>
            <a:r>
              <a:rPr lang="ru-RU" sz="1600" kern="0" dirty="0">
                <a:solidFill>
                  <a:srgbClr val="4E67C8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 оптимального сочетания массовых, групповых и индивидуальных форм профориентационной работы </a:t>
            </a:r>
            <a:endParaRPr kumimoji="0" lang="ru-RU" sz="1600" i="0" u="none" strike="noStrike" kern="0" cap="none" spc="0" normalizeH="0" baseline="0" noProof="0" dirty="0">
              <a:ln>
                <a:noFill/>
              </a:ln>
              <a:solidFill>
                <a:srgbClr val="4E67C8">
                  <a:lumMod val="75000"/>
                </a:srgb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Шестиугольник 10"/>
          <p:cNvSpPr/>
          <p:nvPr/>
        </p:nvSpPr>
        <p:spPr>
          <a:xfrm>
            <a:off x="5024438" y="5793068"/>
            <a:ext cx="6391274" cy="558394"/>
          </a:xfrm>
          <a:prstGeom prst="hexagon">
            <a:avLst/>
          </a:prstGeom>
          <a:solidFill>
            <a:srgbClr val="5ECCF3">
              <a:lumMod val="60000"/>
              <a:lumOff val="40000"/>
            </a:srgbClr>
          </a:solidFill>
          <a:ln>
            <a:noFill/>
          </a:ln>
          <a:effectLst>
            <a:glow rad="63500">
              <a:srgbClr val="5ECCF3">
                <a:satMod val="175000"/>
                <a:alpha val="40000"/>
              </a:srgbClr>
            </a:glow>
            <a:outerShdw blurRad="149987" dist="250190" dir="8460000" algn="ctr">
              <a:srgbClr val="000000">
                <a:alpha val="28000"/>
              </a:srgbClr>
            </a:outerShdw>
            <a:reflection blurRad="38100" stA="26000" endPos="23000" dist="25400" dir="5400000" sy="-100000" rotWithShape="0"/>
            <a:softEdge rad="63500"/>
          </a:effectLst>
          <a:scene3d>
            <a:camera prst="orthographicFront">
              <a:rot lat="0" lon="0" rev="0"/>
            </a:camera>
            <a:lightRig rig="contrasting" dir="tr">
              <a:rot lat="0" lon="0" rev="1500000"/>
            </a:lightRig>
          </a:scene3d>
          <a:sp3d prstMaterial="metal">
            <a:bevelT w="88900" h="88900"/>
          </a:sp3d>
        </p:spPr>
        <p:txBody>
          <a:bodyPr anchor="ctr"/>
          <a:lstStyle/>
          <a:p>
            <a:pPr lvl="0" algn="ctr">
              <a:defRPr/>
            </a:pPr>
            <a:r>
              <a:rPr lang="ru-RU" sz="1400" kern="0" cap="small" dirty="0">
                <a:solidFill>
                  <a:srgbClr val="4E67C8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 индивидуализации</a:t>
            </a:r>
            <a:endParaRPr kumimoji="0" lang="ru-RU" sz="1400" i="0" u="none" strike="noStrike" kern="0" cap="none" spc="0" normalizeH="0" baseline="0" noProof="0" dirty="0">
              <a:ln>
                <a:noFill/>
              </a:ln>
              <a:solidFill>
                <a:srgbClr val="4E67C8">
                  <a:lumMod val="75000"/>
                </a:srgb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90278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6656" y="757146"/>
            <a:ext cx="10120019" cy="890679"/>
          </a:xfrm>
        </p:spPr>
        <p:txBody>
          <a:bodyPr>
            <a:normAutofit/>
          </a:bodyPr>
          <a:lstStyle/>
          <a:p>
            <a:r>
              <a:rPr lang="ru-RU" sz="2400" dirty="0">
                <a:solidFill>
                  <a:srgbClr val="002060"/>
                </a:solidFill>
              </a:rPr>
              <a:t>Участие в федеральных профориентационных проектах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A674562-2FB9-49AD-8358-88D8ADB23915}" type="slidenum">
              <a:rPr lang="ru-RU" smtClean="0"/>
              <a:t>3</a:t>
            </a:fld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4686" y="1431131"/>
            <a:ext cx="3613946" cy="2407444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94616" y="4019548"/>
            <a:ext cx="2794085" cy="2562225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10" name="Скругленный прямоугольник 9"/>
          <p:cNvSpPr/>
          <p:nvPr/>
        </p:nvSpPr>
        <p:spPr>
          <a:xfrm>
            <a:off x="4997385" y="1533525"/>
            <a:ext cx="5924309" cy="1581150"/>
          </a:xfrm>
          <a:prstGeom prst="roundRect">
            <a:avLst/>
          </a:prstGeom>
          <a:solidFill>
            <a:srgbClr val="5ECCF3">
              <a:lumMod val="60000"/>
              <a:lumOff val="40000"/>
            </a:srgbClr>
          </a:solidFill>
          <a:ln w="25400" cap="flat" cmpd="sng" algn="ctr">
            <a:solidFill>
              <a:srgbClr val="002060"/>
            </a:solidFill>
            <a:prstDash val="sysDot"/>
          </a:ln>
          <a:effectLst>
            <a:softEdge rad="63500"/>
          </a:effectLst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b="1" i="0" u="none" strike="noStrike" kern="0" cap="none" spc="0" normalizeH="0" baseline="0" noProof="0" dirty="0">
                <a:ln>
                  <a:noFill/>
                </a:ln>
                <a:solidFill>
                  <a:srgbClr val="4E67C8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2100 участников в 2020 году </a:t>
            </a:r>
          </a:p>
          <a:p>
            <a:pPr marL="285750" marR="0" lvl="0" indent="-28575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ru-RU" altLang="ru-RU" sz="1400" kern="0" dirty="0">
                <a:solidFill>
                  <a:srgbClr val="4E67C8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финалистов</a:t>
            </a:r>
          </a:p>
          <a:p>
            <a:pPr marL="285750" marR="0" lvl="0" indent="-28575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ru-RU" altLang="ru-RU" sz="1400" i="0" u="none" strike="noStrike" kern="0" cap="none" spc="0" normalizeH="0" baseline="0" noProof="0" dirty="0">
                <a:ln>
                  <a:noFill/>
                </a:ln>
                <a:solidFill>
                  <a:srgbClr val="4E67C8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3 победителя</a:t>
            </a:r>
          </a:p>
          <a:p>
            <a:pPr marR="0" lvl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altLang="ru-RU" b="1" kern="0" dirty="0">
                <a:solidFill>
                  <a:srgbClr val="4E67C8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3200 участников в 2021 году</a:t>
            </a:r>
          </a:p>
          <a:p>
            <a:pPr marL="285750" marR="0" lvl="0" indent="-28575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ru-RU" altLang="ru-RU" sz="1400" i="0" u="none" strike="noStrike" kern="0" cap="none" spc="0" normalizeH="0" baseline="0" noProof="0" dirty="0">
                <a:ln>
                  <a:noFill/>
                </a:ln>
                <a:solidFill>
                  <a:srgbClr val="4E67C8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12 финалистов</a:t>
            </a:r>
          </a:p>
          <a:p>
            <a:pPr marL="285750" marR="0" lvl="0" indent="-28575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ru-RU" altLang="ru-RU" sz="1400" kern="0" dirty="0">
                <a:solidFill>
                  <a:srgbClr val="4E67C8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победителя</a:t>
            </a:r>
            <a:endParaRPr kumimoji="0" lang="ru-RU" altLang="ru-RU" sz="1400" i="0" u="none" strike="noStrike" kern="0" cap="none" spc="0" normalizeH="0" baseline="0" noProof="0" dirty="0">
              <a:ln>
                <a:noFill/>
              </a:ln>
              <a:solidFill>
                <a:srgbClr val="4E67C8">
                  <a:lumMod val="75000"/>
                </a:srgbClr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245035" y="4657725"/>
            <a:ext cx="5924309" cy="1638300"/>
          </a:xfrm>
          <a:prstGeom prst="roundRect">
            <a:avLst/>
          </a:prstGeom>
          <a:solidFill>
            <a:srgbClr val="5ECCF3">
              <a:lumMod val="60000"/>
              <a:lumOff val="40000"/>
            </a:srgbClr>
          </a:solidFill>
          <a:ln w="25400" cap="flat" cmpd="sng" algn="ctr">
            <a:solidFill>
              <a:srgbClr val="002060"/>
            </a:solidFill>
            <a:prstDash val="sysDot"/>
          </a:ln>
          <a:effectLst>
            <a:softEdge rad="63500"/>
          </a:effectLst>
        </p:spPr>
        <p:txBody>
          <a:bodyPr anchor="ctr"/>
          <a:lstStyle/>
          <a:p>
            <a:pPr lvl="0" algn="ctr">
              <a:defRPr/>
            </a:pPr>
            <a:r>
              <a:rPr lang="ru-RU" altLang="ru-RU" b="1" kern="0" dirty="0">
                <a:solidFill>
                  <a:srgbClr val="4E67C8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2600 участников в 2020 году </a:t>
            </a:r>
          </a:p>
          <a:p>
            <a:pPr marL="285750" lvl="0" indent="-285750" algn="ctr">
              <a:buFont typeface="Arial" charset="0"/>
              <a:buChar char="•"/>
              <a:defRPr/>
            </a:pPr>
            <a:r>
              <a:rPr lang="ru-RU" altLang="ru-RU" sz="1400" kern="0" dirty="0">
                <a:solidFill>
                  <a:srgbClr val="4E67C8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920 участников очных мероприятий на базе учреждений высшего и профессионального образования</a:t>
            </a:r>
          </a:p>
          <a:p>
            <a:pPr lvl="0" algn="ctr">
              <a:defRPr/>
            </a:pPr>
            <a:r>
              <a:rPr lang="ru-RU" altLang="ru-RU" b="1" kern="0" dirty="0">
                <a:solidFill>
                  <a:srgbClr val="4E67C8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3450 участников в 2021 году</a:t>
            </a:r>
          </a:p>
          <a:p>
            <a:pPr marL="285750" lvl="0" indent="-285750" algn="ctr">
              <a:buFont typeface="Arial" charset="0"/>
              <a:buChar char="•"/>
              <a:defRPr/>
            </a:pPr>
            <a:r>
              <a:rPr lang="ru-RU" altLang="ru-RU" sz="1400" kern="0" dirty="0">
                <a:solidFill>
                  <a:srgbClr val="4E67C8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1685  участников очных мероприятий на базе учреждений высшего и профессионального образования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83139" y="3066653"/>
            <a:ext cx="3619500" cy="1591072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29137698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A674562-2FB9-49AD-8358-88D8ADB23915}" type="slidenum">
              <a:rPr lang="ru-RU" smtClean="0"/>
              <a:t>4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152525" y="777064"/>
            <a:ext cx="1073467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1600" b="1" dirty="0">
                <a:solidFill>
                  <a:srgbClr val="002060"/>
                </a:solidFill>
                <a:latin typeface="Cambria" pitchFamily="18" charset="0"/>
                <a:cs typeface="Times New Roman" pitchFamily="18" charset="0"/>
              </a:rPr>
              <a:t>Взаимодействие ОО с учреждениями профессионального и высшего образования</a:t>
            </a:r>
          </a:p>
          <a:p>
            <a:pPr lvl="0" algn="ctr">
              <a:defRPr/>
            </a:pPr>
            <a:r>
              <a:rPr lang="ru-RU" sz="1600" b="1" dirty="0">
                <a:solidFill>
                  <a:srgbClr val="002060"/>
                </a:solidFill>
                <a:latin typeface="Cambria" pitchFamily="18" charset="0"/>
                <a:cs typeface="Times New Roman" pitchFamily="18" charset="0"/>
              </a:rPr>
              <a:t>в рамках соглашения</a:t>
            </a:r>
            <a:endParaRPr lang="ru-RU" sz="1600" b="1" dirty="0">
              <a:solidFill>
                <a:srgbClr val="002060"/>
              </a:solidFill>
              <a:latin typeface="Trebuchet MS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808734" y="1361839"/>
            <a:ext cx="94222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Профориентационные недели учреждений профессионального и высшего образования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83892" y="1673085"/>
            <a:ext cx="3064210" cy="2705024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81396" y="4378109"/>
            <a:ext cx="3066706" cy="2385235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14" name="Нашивка 13"/>
          <p:cNvSpPr/>
          <p:nvPr/>
        </p:nvSpPr>
        <p:spPr>
          <a:xfrm>
            <a:off x="5109538" y="1982587"/>
            <a:ext cx="5459861" cy="339620"/>
          </a:xfrm>
          <a:prstGeom prst="chevron">
            <a:avLst>
              <a:gd name="adj" fmla="val 46890"/>
            </a:avLst>
          </a:prstGeom>
          <a:solidFill>
            <a:srgbClr val="212745">
              <a:lumMod val="60000"/>
              <a:lumOff val="40000"/>
            </a:srgbClr>
          </a:solidFill>
          <a:ln w="12700" cap="flat" cmpd="sng" algn="ctr">
            <a:solidFill>
              <a:srgbClr val="212745">
                <a:lumMod val="75000"/>
              </a:srgbClr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31750"/>
          </a:effectLst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Обзорная  экскурсия  учреждения </a:t>
            </a:r>
          </a:p>
        </p:txBody>
      </p:sp>
      <p:sp>
        <p:nvSpPr>
          <p:cNvPr id="15" name="Нашивка 14"/>
          <p:cNvSpPr/>
          <p:nvPr/>
        </p:nvSpPr>
        <p:spPr>
          <a:xfrm>
            <a:off x="5131567" y="4106656"/>
            <a:ext cx="5459861" cy="339620"/>
          </a:xfrm>
          <a:prstGeom prst="chevron">
            <a:avLst>
              <a:gd name="adj" fmla="val 46890"/>
            </a:avLst>
          </a:prstGeom>
          <a:solidFill>
            <a:srgbClr val="212745">
              <a:lumMod val="60000"/>
              <a:lumOff val="40000"/>
            </a:srgbClr>
          </a:solidFill>
          <a:ln w="12700" cap="flat" cmpd="sng" algn="ctr">
            <a:solidFill>
              <a:srgbClr val="212745">
                <a:lumMod val="75000"/>
              </a:srgbClr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31750"/>
          </a:effectLst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Квесты</a:t>
            </a:r>
          </a:p>
        </p:txBody>
      </p:sp>
      <p:sp>
        <p:nvSpPr>
          <p:cNvPr id="16" name="Нашивка 15"/>
          <p:cNvSpPr/>
          <p:nvPr/>
        </p:nvSpPr>
        <p:spPr>
          <a:xfrm>
            <a:off x="5088513" y="4846217"/>
            <a:ext cx="5459861" cy="339620"/>
          </a:xfrm>
          <a:prstGeom prst="chevron">
            <a:avLst>
              <a:gd name="adj" fmla="val 46890"/>
            </a:avLst>
          </a:prstGeom>
          <a:solidFill>
            <a:srgbClr val="212745">
              <a:lumMod val="60000"/>
              <a:lumOff val="40000"/>
            </a:srgbClr>
          </a:solidFill>
          <a:ln w="12700" cap="flat" cmpd="sng" algn="ctr">
            <a:solidFill>
              <a:srgbClr val="212745">
                <a:lumMod val="75000"/>
              </a:srgbClr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31750"/>
          </a:effectLst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Онлайн тренинги и тестирование</a:t>
            </a:r>
          </a:p>
        </p:txBody>
      </p:sp>
      <p:sp>
        <p:nvSpPr>
          <p:cNvPr id="17" name="Нашивка 16"/>
          <p:cNvSpPr/>
          <p:nvPr/>
        </p:nvSpPr>
        <p:spPr>
          <a:xfrm>
            <a:off x="5133655" y="5620439"/>
            <a:ext cx="5459861" cy="339620"/>
          </a:xfrm>
          <a:prstGeom prst="chevron">
            <a:avLst>
              <a:gd name="adj" fmla="val 46890"/>
            </a:avLst>
          </a:prstGeom>
          <a:solidFill>
            <a:srgbClr val="212745">
              <a:lumMod val="60000"/>
              <a:lumOff val="40000"/>
            </a:srgbClr>
          </a:solidFill>
          <a:ln w="12700" cap="flat" cmpd="sng" algn="ctr">
            <a:solidFill>
              <a:srgbClr val="212745">
                <a:lumMod val="75000"/>
              </a:srgbClr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31750"/>
          </a:effectLst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Встреча с руководителями ОО</a:t>
            </a:r>
          </a:p>
        </p:txBody>
      </p:sp>
      <p:sp>
        <p:nvSpPr>
          <p:cNvPr id="18" name="Нашивка 17"/>
          <p:cNvSpPr/>
          <p:nvPr/>
        </p:nvSpPr>
        <p:spPr>
          <a:xfrm>
            <a:off x="5131568" y="6363759"/>
            <a:ext cx="5459861" cy="339620"/>
          </a:xfrm>
          <a:prstGeom prst="chevron">
            <a:avLst>
              <a:gd name="adj" fmla="val 46890"/>
            </a:avLst>
          </a:prstGeom>
          <a:solidFill>
            <a:srgbClr val="212745">
              <a:lumMod val="60000"/>
              <a:lumOff val="40000"/>
            </a:srgbClr>
          </a:solidFill>
          <a:ln w="12700" cap="flat" cmpd="sng" algn="ctr">
            <a:solidFill>
              <a:srgbClr val="212745">
                <a:lumMod val="75000"/>
              </a:srgbClr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31750"/>
          </a:effectLst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Заключение соглашения о взаимодействии с ОО</a:t>
            </a:r>
          </a:p>
        </p:txBody>
      </p:sp>
      <p:sp>
        <p:nvSpPr>
          <p:cNvPr id="19" name="Нашивка 18"/>
          <p:cNvSpPr/>
          <p:nvPr/>
        </p:nvSpPr>
        <p:spPr>
          <a:xfrm>
            <a:off x="5131566" y="3409059"/>
            <a:ext cx="5459861" cy="339620"/>
          </a:xfrm>
          <a:prstGeom prst="chevron">
            <a:avLst>
              <a:gd name="adj" fmla="val 46890"/>
            </a:avLst>
          </a:prstGeom>
          <a:solidFill>
            <a:srgbClr val="212745">
              <a:lumMod val="60000"/>
              <a:lumOff val="40000"/>
            </a:srgbClr>
          </a:solidFill>
          <a:ln w="12700" cap="flat" cmpd="sng" algn="ctr">
            <a:solidFill>
              <a:srgbClr val="212745">
                <a:lumMod val="75000"/>
              </a:srgbClr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31750"/>
          </a:effectLst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Практические занятия для школьников</a:t>
            </a:r>
          </a:p>
        </p:txBody>
      </p:sp>
      <p:sp>
        <p:nvSpPr>
          <p:cNvPr id="20" name="Нашивка 19"/>
          <p:cNvSpPr/>
          <p:nvPr/>
        </p:nvSpPr>
        <p:spPr>
          <a:xfrm>
            <a:off x="5131568" y="2685977"/>
            <a:ext cx="5459861" cy="339620"/>
          </a:xfrm>
          <a:prstGeom prst="chevron">
            <a:avLst>
              <a:gd name="adj" fmla="val 46890"/>
            </a:avLst>
          </a:prstGeom>
          <a:solidFill>
            <a:srgbClr val="212745">
              <a:lumMod val="60000"/>
              <a:lumOff val="40000"/>
            </a:srgbClr>
          </a:solidFill>
          <a:ln w="12700" cap="flat" cmpd="sng" algn="ctr">
            <a:solidFill>
              <a:srgbClr val="212745">
                <a:lumMod val="75000"/>
              </a:srgbClr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31750"/>
          </a:effectLst>
        </p:spPr>
        <p:txBody>
          <a:bodyPr lIns="0" r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Презентация факультетов</a:t>
            </a:r>
          </a:p>
        </p:txBody>
      </p:sp>
      <p:pic>
        <p:nvPicPr>
          <p:cNvPr id="21" name="Picture 2" descr="small_logo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86707" y="1742083"/>
            <a:ext cx="541671" cy="541672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" descr="ÐÐµÑÐ± Ð¡Ð¾ÑÐ¸Ð½ÑÐºÐ¸Ð¹ Ð¼ÐµÐ´ ÐºÐ¾Ð»Ð»ÐµÐ´Ð¶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69631" y="4416289"/>
            <a:ext cx="731034" cy="731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58021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A674562-2FB9-49AD-8358-88D8ADB23915}" type="slidenum">
              <a:rPr lang="ru-RU" smtClean="0"/>
              <a:t>5</a:t>
            </a:fld>
            <a:endParaRPr lang="ru-RU"/>
          </a:p>
        </p:txBody>
      </p:sp>
      <p:sp>
        <p:nvSpPr>
          <p:cNvPr id="5" name="AutoShape 2" descr="blob:https://web.whatsapp.com/4d45d89f-2a84-42db-b17a-a9a6bc3962e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4" descr="blob:https://web.whatsapp.com/79b045fb-c776-40f7-9b02-ff1bf1610520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09759" y="908836"/>
            <a:ext cx="3652319" cy="2739240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05709" y="3950399"/>
            <a:ext cx="3528991" cy="2776706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40678" y="908836"/>
            <a:ext cx="4108860" cy="2739240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12686" y="3950399"/>
            <a:ext cx="2082529" cy="2776706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4653" y="3950399"/>
            <a:ext cx="2082957" cy="2776706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24816348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A674562-2FB9-49AD-8358-88D8ADB23915}" type="slidenum">
              <a:rPr lang="ru-RU" smtClean="0"/>
              <a:t>6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237635" y="897667"/>
            <a:ext cx="800118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Ежегодная выставка – ярмарка учебных и рабочих мест</a:t>
            </a:r>
          </a:p>
          <a:p>
            <a:pPr algn="ctr"/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«Сделай свой выбор!»</a:t>
            </a:r>
            <a:endParaRPr lang="ru-RU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2718" y="1662976"/>
            <a:ext cx="2670371" cy="1977743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4378" y="4047142"/>
            <a:ext cx="3157715" cy="2186148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86279" y="1645466"/>
            <a:ext cx="2957280" cy="2049544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23806" y="1699265"/>
            <a:ext cx="3003027" cy="1941945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13" name="Picture 2" descr="\\sed.local\fs\Media-Arh\Фотоархив\2019 год\2019_11_16 Сделай СВОЙ ВЫБОР\DSC_6743.JPG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338672" y="4067088"/>
            <a:ext cx="3501663" cy="2175453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71038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A674562-2FB9-49AD-8358-88D8ADB23915}" type="slidenum">
              <a:rPr lang="ru-RU" smtClean="0"/>
              <a:t>7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323975" y="907192"/>
            <a:ext cx="1014412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Профориентационный форум «Сделай свой выбор!»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313590" y="1361618"/>
            <a:ext cx="2664296" cy="386597"/>
          </a:xfrm>
          <a:prstGeom prst="roundRect">
            <a:avLst/>
          </a:prstGeom>
          <a:solidFill>
            <a:srgbClr val="4E67C8">
              <a:lumMod val="50000"/>
            </a:srgbClr>
          </a:solidFill>
          <a:ln w="38100" cap="flat" cmpd="sng" algn="ctr">
            <a:solidFill>
              <a:srgbClr val="4E67C8">
                <a:lumMod val="50000"/>
              </a:srgbClr>
            </a:solidFill>
            <a:prstDash val="solid"/>
          </a:ln>
          <a:effectLst>
            <a:softEdge rad="6350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Instagram</a:t>
            </a:r>
            <a:endParaRPr kumimoji="0" lang="ru-RU" sz="28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7858206" y="1388175"/>
            <a:ext cx="3096344" cy="360040"/>
          </a:xfrm>
          <a:prstGeom prst="roundRect">
            <a:avLst/>
          </a:prstGeom>
          <a:solidFill>
            <a:srgbClr val="4E67C8">
              <a:lumMod val="50000"/>
            </a:srgbClr>
          </a:solidFill>
          <a:ln w="38100" cap="flat" cmpd="sng" algn="ctr">
            <a:solidFill>
              <a:srgbClr val="4E67C8">
                <a:lumMod val="50000"/>
              </a:srgbClr>
            </a:solidFill>
            <a:prstDash val="solid"/>
          </a:ln>
          <a:effectLst>
            <a:softEdge rad="6350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YouTube</a:t>
            </a:r>
            <a:endParaRPr kumimoji="0" lang="ru-RU" sz="28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85597" y="1892231"/>
            <a:ext cx="2513561" cy="473837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54491" y="1876722"/>
            <a:ext cx="2703774" cy="4753887"/>
          </a:xfrm>
          <a:prstGeom prst="rect">
            <a:avLst/>
          </a:prstGeom>
        </p:spPr>
      </p:pic>
      <p:sp>
        <p:nvSpPr>
          <p:cNvPr id="9" name="Скругленный прямоугольник 8"/>
          <p:cNvSpPr/>
          <p:nvPr/>
        </p:nvSpPr>
        <p:spPr>
          <a:xfrm>
            <a:off x="4977888" y="2396287"/>
            <a:ext cx="2890951" cy="699337"/>
          </a:xfrm>
          <a:prstGeom prst="roundRect">
            <a:avLst/>
          </a:prstGeom>
          <a:solidFill>
            <a:srgbClr val="91CFE3"/>
          </a:solidFill>
          <a:ln w="38100" cap="flat" cmpd="sng" algn="ctr">
            <a:noFill/>
            <a:prstDash val="solid"/>
          </a:ln>
          <a:effectLst>
            <a:softEdge rad="6350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i="0" u="none" strike="noStrike" kern="0" cap="none" spc="0" normalizeH="0" baseline="0" noProof="0" dirty="0">
                <a:ln>
                  <a:noFill/>
                </a:ln>
                <a:solidFill>
                  <a:srgbClr val="07017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Визитные карточки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i="0" u="none" strike="noStrike" kern="0" cap="none" spc="0" normalizeH="0" baseline="0" noProof="0" dirty="0">
                <a:ln>
                  <a:noFill/>
                </a:ln>
                <a:solidFill>
                  <a:srgbClr val="07017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ПО и ВО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977888" y="3404400"/>
            <a:ext cx="2890952" cy="691350"/>
          </a:xfrm>
          <a:prstGeom prst="roundRect">
            <a:avLst/>
          </a:prstGeom>
          <a:solidFill>
            <a:srgbClr val="91CFE3"/>
          </a:solidFill>
          <a:ln w="38100" cap="flat" cmpd="sng" algn="ctr">
            <a:noFill/>
            <a:prstDash val="solid"/>
          </a:ln>
          <a:effectLst>
            <a:softEdge rad="6350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u="none" strike="noStrike" kern="0" cap="none" spc="0" normalizeH="0" baseline="0" noProof="0" dirty="0">
                <a:ln>
                  <a:noFill/>
                </a:ln>
                <a:solidFill>
                  <a:srgbClr val="07017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Виртуальные экскурсии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977887" y="4484520"/>
            <a:ext cx="2916444" cy="716130"/>
          </a:xfrm>
          <a:prstGeom prst="roundRect">
            <a:avLst/>
          </a:prstGeom>
          <a:solidFill>
            <a:srgbClr val="91CFE3"/>
          </a:solidFill>
          <a:ln w="38100" cap="flat" cmpd="sng" algn="ctr">
            <a:noFill/>
            <a:prstDash val="solid"/>
          </a:ln>
          <a:effectLst>
            <a:softEdge rad="6350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>
                <a:ln>
                  <a:noFill/>
                </a:ln>
                <a:solidFill>
                  <a:srgbClr val="07017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rebuchet MS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ru-RU" sz="2000" i="0" u="none" strike="noStrike" kern="0" cap="none" spc="0" normalizeH="0" baseline="0" noProof="0" dirty="0">
                <a:ln>
                  <a:noFill/>
                </a:ln>
                <a:solidFill>
                  <a:srgbClr val="07017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Интервью успешных выпускников</a:t>
            </a:r>
            <a:endParaRPr kumimoji="0" lang="ru-RU" sz="2400" i="0" u="none" strike="noStrike" kern="0" cap="none" spc="0" normalizeH="0" baseline="0" noProof="0" dirty="0">
              <a:ln>
                <a:noFill/>
              </a:ln>
              <a:solidFill>
                <a:srgbClr val="07017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79971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A674562-2FB9-49AD-8358-88D8ADB23915}" type="slidenum">
              <a:rPr lang="ru-RU" smtClean="0"/>
              <a:t>8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323975" y="907192"/>
            <a:ext cx="1014412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Профориентационный форум «Сделай свой выбор!»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237655" y="1357268"/>
            <a:ext cx="2593419" cy="386597"/>
          </a:xfrm>
          <a:prstGeom prst="roundRect">
            <a:avLst/>
          </a:prstGeom>
          <a:solidFill>
            <a:srgbClr val="4E67C8">
              <a:lumMod val="50000"/>
            </a:srgbClr>
          </a:solidFill>
          <a:ln w="38100" cap="flat" cmpd="sng" algn="ctr">
            <a:solidFill>
              <a:srgbClr val="4E67C8">
                <a:lumMod val="50000"/>
              </a:srgbClr>
            </a:solidFill>
            <a:prstDash val="solid"/>
          </a:ln>
          <a:effectLst>
            <a:softEdge rad="6350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Instagram</a:t>
            </a:r>
            <a:endParaRPr kumimoji="0" lang="ru-RU" sz="24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396037" y="1438275"/>
            <a:ext cx="2664296" cy="305590"/>
          </a:xfrm>
          <a:prstGeom prst="roundRect">
            <a:avLst/>
          </a:prstGeom>
          <a:solidFill>
            <a:srgbClr val="4E67C8">
              <a:lumMod val="50000"/>
            </a:srgbClr>
          </a:solidFill>
          <a:ln w="38100" cap="flat" cmpd="sng" algn="ctr">
            <a:solidFill>
              <a:srgbClr val="4E67C8">
                <a:lumMod val="50000"/>
              </a:srgbClr>
            </a:solidFill>
            <a:prstDash val="solid"/>
          </a:ln>
          <a:effectLst>
            <a:softEdge rad="3175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PROF</a:t>
            </a:r>
            <a:r>
              <a:rPr kumimoji="0" lang="ru-RU" sz="2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пробы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86793" y="2057399"/>
            <a:ext cx="2619375" cy="1743075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74293" y="1985962"/>
            <a:ext cx="2431982" cy="2700338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86793" y="4059991"/>
            <a:ext cx="2007394" cy="2676525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09702" y="4483853"/>
            <a:ext cx="3382298" cy="2252663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11" name="Скругленный прямоугольник 10"/>
          <p:cNvSpPr/>
          <p:nvPr/>
        </p:nvSpPr>
        <p:spPr>
          <a:xfrm>
            <a:off x="1265688" y="2488965"/>
            <a:ext cx="2464298" cy="440670"/>
          </a:xfrm>
          <a:prstGeom prst="roundRect">
            <a:avLst/>
          </a:prstGeom>
          <a:solidFill>
            <a:srgbClr val="91CFE3"/>
          </a:solidFill>
          <a:ln w="38100" cap="flat" cmpd="sng" algn="ctr">
            <a:noFill/>
            <a:prstDash val="solid"/>
          </a:ln>
          <a:effectLst>
            <a:softEdge rad="6350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i="0" u="none" strike="noStrike" kern="0" cap="none" spc="0" normalizeH="0" baseline="0" noProof="0" dirty="0">
                <a:ln>
                  <a:noFill/>
                </a:ln>
                <a:solidFill>
                  <a:srgbClr val="07017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Прямые эфиры и </a:t>
            </a:r>
            <a:r>
              <a:rPr kumimoji="0" lang="en-US" sz="1400" i="0" u="none" strike="noStrike" kern="0" cap="none" spc="0" normalizeH="0" baseline="0" noProof="0" dirty="0">
                <a:ln>
                  <a:noFill/>
                </a:ln>
                <a:solidFill>
                  <a:srgbClr val="07017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STORI</a:t>
            </a:r>
            <a:r>
              <a:rPr kumimoji="0" lang="en-US" sz="1400" i="0" u="none" strike="noStrike" kern="0" cap="none" spc="0" normalizeH="0" noProof="0" dirty="0">
                <a:ln>
                  <a:noFill/>
                </a:ln>
                <a:solidFill>
                  <a:srgbClr val="07017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c </a:t>
            </a:r>
            <a:r>
              <a:rPr lang="en-US" sz="1400" kern="0" dirty="0">
                <a:solidFill>
                  <a:srgbClr val="07017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PROF</a:t>
            </a:r>
            <a:r>
              <a:rPr lang="ru-RU" sz="1400" kern="0" dirty="0">
                <a:solidFill>
                  <a:srgbClr val="07017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проб</a:t>
            </a:r>
            <a:endParaRPr kumimoji="0" lang="ru-RU" sz="1400" i="0" u="none" strike="noStrike" kern="0" cap="none" spc="0" normalizeH="0" baseline="0" noProof="0" dirty="0">
              <a:ln>
                <a:noFill/>
              </a:ln>
              <a:solidFill>
                <a:srgbClr val="07017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265688" y="2184165"/>
            <a:ext cx="2482986" cy="304800"/>
          </a:xfrm>
          <a:prstGeom prst="roundRect">
            <a:avLst/>
          </a:prstGeom>
          <a:solidFill>
            <a:srgbClr val="91CFE3"/>
          </a:solidFill>
          <a:ln w="38100" cap="flat" cmpd="sng" algn="ctr">
            <a:noFill/>
            <a:prstDash val="solid"/>
          </a:ln>
          <a:effectLst>
            <a:softEdge rad="6350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0" cap="none" spc="0" normalizeH="0" baseline="0" noProof="0" dirty="0">
                <a:ln>
                  <a:noFill/>
                </a:ln>
                <a:solidFill>
                  <a:srgbClr val="07017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#</a:t>
            </a:r>
            <a:r>
              <a:rPr kumimoji="0" lang="ru-RU" i="0" u="none" strike="noStrike" kern="0" cap="none" spc="0" normalizeH="0" baseline="0" noProof="0" dirty="0">
                <a:ln>
                  <a:noFill/>
                </a:ln>
                <a:solidFill>
                  <a:srgbClr val="07017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ТопПрофессия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256344" y="1848746"/>
            <a:ext cx="2482986" cy="335419"/>
          </a:xfrm>
          <a:prstGeom prst="roundRect">
            <a:avLst/>
          </a:prstGeom>
          <a:solidFill>
            <a:srgbClr val="91CFE3"/>
          </a:solidFill>
          <a:ln w="38100" cap="flat" cmpd="sng" algn="ctr">
            <a:noFill/>
            <a:prstDash val="solid"/>
          </a:ln>
          <a:effectLst>
            <a:softEdge rad="6350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i="0" u="none" strike="noStrike" kern="0" cap="none" spc="0" normalizeH="0" baseline="0" noProof="0" dirty="0">
                <a:ln>
                  <a:noFill/>
                </a:ln>
                <a:solidFill>
                  <a:srgbClr val="07017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#</a:t>
            </a:r>
            <a:r>
              <a:rPr kumimoji="0" lang="ru-RU" i="0" u="none" strike="noStrike" kern="0" cap="none" spc="0" normalizeH="0" baseline="0" noProof="0" dirty="0">
                <a:ln>
                  <a:noFill/>
                </a:ln>
                <a:solidFill>
                  <a:srgbClr val="07017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ТопПедагог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76494" y="2928936"/>
            <a:ext cx="2115740" cy="3761316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46050" y="2114549"/>
            <a:ext cx="2743452" cy="2052508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15434" y="4457617"/>
            <a:ext cx="3004684" cy="2219325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13603641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A674562-2FB9-49AD-8358-88D8ADB23915}" type="slidenum">
              <a:rPr lang="ru-RU" smtClean="0"/>
              <a:t>9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152525" y="777064"/>
            <a:ext cx="1073467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Взаимодействие ОО с учреждениями профессионального и высшего образования</a:t>
            </a:r>
          </a:p>
          <a:p>
            <a:pPr lvl="0" algn="ctr">
              <a:defRPr/>
            </a:pP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рамках соглашения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559423" y="1266430"/>
            <a:ext cx="792087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Профильный класс социально-педагогической направленности 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34288" y="1960656"/>
            <a:ext cx="2039313" cy="1355240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34288" y="3630794"/>
            <a:ext cx="2039313" cy="1441288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34288" y="5286724"/>
            <a:ext cx="2066882" cy="1448966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3199" y="2870803"/>
            <a:ext cx="1018652" cy="11962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39768" y="4581215"/>
            <a:ext cx="1089573" cy="1117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Скругленный прямоугольник 18"/>
          <p:cNvSpPr/>
          <p:nvPr/>
        </p:nvSpPr>
        <p:spPr>
          <a:xfrm>
            <a:off x="1574140" y="1678796"/>
            <a:ext cx="1759610" cy="192437"/>
          </a:xfrm>
          <a:prstGeom prst="roundRect">
            <a:avLst/>
          </a:prstGeom>
          <a:solidFill>
            <a:srgbClr val="91CFE3"/>
          </a:solidFill>
          <a:ln w="38100" cap="flat" cmpd="sng" algn="ctr">
            <a:solidFill>
              <a:srgbClr val="4E67C8">
                <a:lumMod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rgbClr val="07017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rebuchet MS"/>
                <a:ea typeface="+mn-ea"/>
                <a:cs typeface="Times New Roman" panose="02020603050405020304" pitchFamily="18" charset="0"/>
              </a:rPr>
              <a:t>СГУ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1557813" y="3360925"/>
            <a:ext cx="1792262" cy="216024"/>
          </a:xfrm>
          <a:prstGeom prst="roundRect">
            <a:avLst/>
          </a:prstGeom>
          <a:solidFill>
            <a:srgbClr val="91CFE3"/>
          </a:solidFill>
          <a:ln w="38100" cap="flat" cmpd="sng" algn="ctr">
            <a:solidFill>
              <a:srgbClr val="4E67C8">
                <a:lumMod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rgbClr val="07017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rebuchet MS"/>
                <a:ea typeface="+mn-ea"/>
                <a:cs typeface="Times New Roman" panose="02020603050405020304" pitchFamily="18" charset="0"/>
              </a:rPr>
              <a:t>СОШ №11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1507450" y="5072082"/>
            <a:ext cx="1842625" cy="211943"/>
          </a:xfrm>
          <a:prstGeom prst="roundRect">
            <a:avLst/>
          </a:prstGeom>
          <a:solidFill>
            <a:srgbClr val="91CFE3"/>
          </a:solidFill>
          <a:ln w="38100" cap="flat" cmpd="sng" algn="ctr">
            <a:solidFill>
              <a:srgbClr val="4E67C8">
                <a:lumMod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rgbClr val="07017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rebuchet MS"/>
                <a:ea typeface="+mn-ea"/>
                <a:cs typeface="Times New Roman" panose="02020603050405020304" pitchFamily="18" charset="0"/>
              </a:rPr>
              <a:t>ДОУ №4</a:t>
            </a: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5073585" y="1783830"/>
            <a:ext cx="5924309" cy="1091306"/>
          </a:xfrm>
          <a:prstGeom prst="roundRect">
            <a:avLst/>
          </a:prstGeom>
          <a:solidFill>
            <a:srgbClr val="5ECCF3">
              <a:lumMod val="60000"/>
              <a:lumOff val="40000"/>
            </a:srgbClr>
          </a:solidFill>
          <a:ln w="25400" cap="flat" cmpd="sng" algn="ctr">
            <a:solidFill>
              <a:srgbClr val="002060"/>
            </a:solidFill>
            <a:prstDash val="sysDot"/>
          </a:ln>
          <a:effectLst>
            <a:softEdge rad="31750"/>
          </a:effectLst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400" b="1" i="0" u="none" strike="noStrike" kern="0" cap="none" spc="0" normalizeH="0" baseline="0" noProof="0" dirty="0">
                <a:ln>
                  <a:noFill/>
                </a:ln>
                <a:solidFill>
                  <a:srgbClr val="4E67C8">
                    <a:lumMod val="75000"/>
                  </a:srgbClr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В учебный план школы в 10 классе включены предметы:</a:t>
            </a:r>
          </a:p>
          <a:p>
            <a:pPr marL="171450" marR="0" lvl="0" indent="-17145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ru-RU" altLang="ru-RU" sz="1400" b="1" i="0" u="none" strike="noStrike" kern="0" cap="none" spc="0" normalizeH="0" baseline="0" noProof="0" dirty="0">
                <a:ln>
                  <a:noFill/>
                </a:ln>
                <a:solidFill>
                  <a:srgbClr val="4E67C8">
                    <a:lumMod val="75000"/>
                  </a:srgbClr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«Введение в педагогику» </a:t>
            </a:r>
          </a:p>
          <a:p>
            <a:pPr marL="171450" marR="0" lvl="0" indent="-17145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kumimoji="0" lang="ru-RU" altLang="ru-RU" sz="1400" b="1" i="0" u="none" strike="noStrike" kern="0" cap="none" spc="0" normalizeH="0" baseline="0" noProof="0" dirty="0">
                <a:ln>
                  <a:noFill/>
                </a:ln>
                <a:solidFill>
                  <a:srgbClr val="4E67C8">
                    <a:lumMod val="75000"/>
                  </a:srgbClr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«История педагогики»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400" b="1" i="0" u="none" strike="noStrike" kern="0" cap="none" spc="0" normalizeH="0" baseline="0" noProof="0" dirty="0">
                <a:ln>
                  <a:noFill/>
                </a:ln>
                <a:solidFill>
                  <a:srgbClr val="4E67C8">
                    <a:lumMod val="75000"/>
                  </a:srgbClr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Уроки проводит преподаватель социально-педагогического факультета СГУ.  Педагог принят в школу внешним совместителем.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8382120" y="3563849"/>
            <a:ext cx="33079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002060"/>
                </a:solidFill>
                <a:latin typeface="Garamond" panose="02020404030301010803" pitchFamily="18" charset="0"/>
              </a:rPr>
              <a:t>Пассивная практика учащихся</a:t>
            </a:r>
          </a:p>
          <a:p>
            <a:pPr algn="ctr"/>
            <a:r>
              <a:rPr lang="ru-RU" sz="1600" b="1" dirty="0">
                <a:solidFill>
                  <a:srgbClr val="002060"/>
                </a:solidFill>
                <a:latin typeface="Garamond" panose="02020404030301010803" pitchFamily="18" charset="0"/>
              </a:rPr>
              <a:t>в начальных класса</a:t>
            </a:r>
          </a:p>
          <a:p>
            <a:pPr algn="ctr"/>
            <a:r>
              <a:rPr lang="ru-RU" sz="1600" b="1" dirty="0">
                <a:solidFill>
                  <a:srgbClr val="002060"/>
                </a:solidFill>
                <a:latin typeface="Garamond" panose="02020404030301010803" pitchFamily="18" charset="0"/>
              </a:rPr>
              <a:t>СОШ №11 и в ДОУ №4</a:t>
            </a: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73585" y="3076680"/>
            <a:ext cx="3069266" cy="210137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  <a:softEdge rad="317500"/>
          </a:effectLst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40981" y="4593250"/>
            <a:ext cx="3379519" cy="2008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  <a:softEdge rad="317500"/>
          </a:effectLst>
        </p:spPr>
      </p:pic>
    </p:spTree>
    <p:extLst>
      <p:ext uri="{BB962C8B-B14F-4D97-AF65-F5344CB8AC3E}">
        <p14:creationId xmlns:p14="http://schemas.microsoft.com/office/powerpoint/2010/main" val="528497379"/>
      </p:ext>
    </p:extLst>
  </p:cSld>
  <p:clrMapOvr>
    <a:masterClrMapping/>
  </p:clrMapOvr>
</p:sld>
</file>

<file path=ppt/theme/theme1.xml><?xml version="1.0" encoding="utf-8"?>
<a:theme xmlns:a="http://schemas.openxmlformats.org/drawingml/2006/main" name="Администрация Сочи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3043</TotalTime>
  <Words>536</Words>
  <Application>Microsoft Office PowerPoint</Application>
  <PresentationFormat>Широкоэкранный</PresentationFormat>
  <Paragraphs>101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1" baseType="lpstr">
      <vt:lpstr>BatangChe</vt:lpstr>
      <vt:lpstr>Arial</vt:lpstr>
      <vt:lpstr>Calibri</vt:lpstr>
      <vt:lpstr>Cambria</vt:lpstr>
      <vt:lpstr>Garamond</vt:lpstr>
      <vt:lpstr>Times New Roman</vt:lpstr>
      <vt:lpstr>Trebuchet MS</vt:lpstr>
      <vt:lpstr>Администрация Сочи</vt:lpstr>
      <vt:lpstr>Профориентационная работа в школах -  старт в профессию в новых реалиях!</vt:lpstr>
      <vt:lpstr>Презентация PowerPoint</vt:lpstr>
      <vt:lpstr>Участие в федеральных профориентационных проектах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Ивченко Владислав Сергеевич</dc:creator>
  <cp:lastModifiedBy>ТерновыхТ</cp:lastModifiedBy>
  <cp:revision>96</cp:revision>
  <cp:lastPrinted>2021-11-16T12:38:17Z</cp:lastPrinted>
  <dcterms:created xsi:type="dcterms:W3CDTF">2020-10-06T12:59:06Z</dcterms:created>
  <dcterms:modified xsi:type="dcterms:W3CDTF">2022-08-19T08:57:13Z</dcterms:modified>
</cp:coreProperties>
</file>