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62" r:id="rId2"/>
    <p:sldId id="266" r:id="rId3"/>
    <p:sldId id="268" r:id="rId4"/>
    <p:sldId id="271" r:id="rId5"/>
    <p:sldId id="270" r:id="rId6"/>
    <p:sldId id="274" r:id="rId7"/>
    <p:sldId id="291" r:id="rId8"/>
    <p:sldId id="277" r:id="rId9"/>
    <p:sldId id="284" r:id="rId10"/>
    <p:sldId id="276" r:id="rId11"/>
    <p:sldId id="282" r:id="rId12"/>
    <p:sldId id="285" r:id="rId13"/>
    <p:sldId id="286" r:id="rId14"/>
    <p:sldId id="288" r:id="rId15"/>
    <p:sldId id="287" r:id="rId16"/>
    <p:sldId id="289" r:id="rId17"/>
    <p:sldId id="267" r:id="rId18"/>
    <p:sldId id="295" r:id="rId19"/>
    <p:sldId id="294" r:id="rId20"/>
    <p:sldId id="296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74"/>
    <a:srgbClr val="3A5896"/>
    <a:srgbClr val="385592"/>
    <a:srgbClr val="FFFFFF"/>
    <a:srgbClr val="173A8D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68015456401284"/>
          <c:y val="0.12664903275034228"/>
          <c:w val="0.64120297462817144"/>
          <c:h val="0.82764518314646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289"/>
        <c:shape val="box"/>
        <c:axId val="-1221180912"/>
        <c:axId val="-1221187440"/>
        <c:axId val="0"/>
      </c:bar3DChart>
      <c:catAx>
        <c:axId val="-12211809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1221187440"/>
        <c:crosses val="autoZero"/>
        <c:auto val="1"/>
        <c:lblAlgn val="ctr"/>
        <c:lblOffset val="100"/>
        <c:noMultiLvlLbl val="0"/>
      </c:catAx>
      <c:valAx>
        <c:axId val="-1221187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Количество   обучающихся дошкольного    возраста</a:t>
                </a:r>
              </a:p>
            </c:rich>
          </c:tx>
          <c:layout>
            <c:manualLayout>
              <c:xMode val="edge"/>
              <c:yMode val="edge"/>
              <c:x val="3.2730119261408113E-3"/>
              <c:y val="0.20736737374299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22118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lang="ru-RU" sz="16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26"/>
          </c:dPt>
          <c:cat>
            <c:strRef>
              <c:f>Лист1!$A$2:$A$7</c:f>
              <c:strCache>
                <c:ptCount val="6"/>
                <c:pt idx="0">
                  <c:v>Отдел гуманитарного образования</c:v>
                </c:pt>
                <c:pt idx="1">
                  <c:v>Отдел музыкально-сценического искусства</c:v>
                </c:pt>
                <c:pt idx="2">
                  <c:v>Отдел декоративно-прикладного творчества</c:v>
                </c:pt>
                <c:pt idx="3">
                  <c:v>Отдел семейного развития и психологической помощи</c:v>
                </c:pt>
                <c:pt idx="4">
                  <c:v>Отдел довузовской подготовки</c:v>
                </c:pt>
                <c:pt idx="5">
                  <c:v>Отдел обучения взрослых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421976238477437"/>
          <c:y val="8.0692477200256046E-2"/>
          <c:w val="0.39578023761522563"/>
          <c:h val="0.8929017805921911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1 этап - организационно-подготовительный (ноябрь 2018 – май 2019)</c:v>
                </c:pt>
                <c:pt idx="1">
                  <c:v>2 этап – внедренческий (май  2019 – май 2021)</c:v>
                </c:pt>
                <c:pt idx="2">
                  <c:v>3 этап – аналитико-обобщающий (июнь - декабрь 2021)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27031696508072"/>
          <c:y val="5.4029769457625748E-2"/>
          <c:w val="0.38911547782571387"/>
          <c:h val="0.8859803120636410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49476" y="1669771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900" y="257578"/>
            <a:ext cx="60144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33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«Центр дополнительного образования «СТУПЕНИ» </a:t>
            </a:r>
          </a:p>
          <a:p>
            <a:pPr algn="ctr"/>
            <a:r>
              <a:rPr lang="ru-RU" sz="33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г. Сочи</a:t>
            </a:r>
            <a:endParaRPr lang="ru-RU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50" y="254400"/>
            <a:ext cx="7689033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93" y="668812"/>
            <a:ext cx="7358951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/>
          <a:stretch/>
        </p:blipFill>
        <p:spPr bwMode="auto">
          <a:xfrm>
            <a:off x="1911928" y="1861931"/>
            <a:ext cx="6824338" cy="37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8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61" y="446363"/>
            <a:ext cx="7273577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87" y="1315063"/>
            <a:ext cx="7916685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25631"/>
            <a:ext cx="7850331" cy="6650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/>
              </a:rPr>
              <a:t>Цель:</a:t>
            </a:r>
            <a:endParaRPr lang="en-US" b="1" dirty="0">
              <a:solidFill>
                <a:srgbClr val="CC3300"/>
              </a:solidFill>
              <a:effectLst/>
            </a:endParaRPr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271691" y="890649"/>
            <a:ext cx="8874569" cy="2597060"/>
            <a:chOff x="1469" y="1709"/>
            <a:chExt cx="2755" cy="345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469" y="1709"/>
              <a:ext cx="2755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1911927" y="5405832"/>
            <a:ext cx="7234334" cy="1373255"/>
            <a:chOff x="1514" y="1728"/>
            <a:chExt cx="2714" cy="368"/>
          </a:xfrm>
        </p:grpSpPr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>
              <a:off x="1514" y="1751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912553" y="4101025"/>
            <a:ext cx="7790097" cy="815359"/>
            <a:chOff x="1510" y="1229"/>
            <a:chExt cx="3608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63138" y="1180718"/>
            <a:ext cx="8455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разработать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и апробировать программы краткосрочных образовательных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творческих практик разной направленности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для взрослого населения с целью развития платных образовательных услуг, расширения образовательного пространства и увеличения контингента обучающихся,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обеспечения положительной динамики развития ЦДО «Ступени» как открытой, гибкой, социокультурной образовательной системы.</a:t>
            </a:r>
            <a:endParaRPr lang="ru-RU" sz="1400" dirty="0">
              <a:solidFill>
                <a:srgbClr val="000000"/>
              </a:solidFill>
              <a:effectLst/>
              <a:latin typeface="Arial Black" pitchFamily="34" charset="0"/>
              <a:ea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0543" y="3513031"/>
            <a:ext cx="7850331" cy="66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Объект: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053" y="4249835"/>
            <a:ext cx="76483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 Black" pitchFamily="34" charset="0"/>
                <a:ea typeface="Calibri"/>
              </a:rPr>
              <a:t>краткосрочные образовательные и творческие практики для взрослых</a:t>
            </a:r>
            <a:r>
              <a:rPr lang="ru-RU" sz="1500" b="1" dirty="0">
                <a:latin typeface="Arial Black" pitchFamily="34" charset="0"/>
                <a:ea typeface="Calibri"/>
              </a:rPr>
              <a:t> </a:t>
            </a:r>
            <a:r>
              <a:rPr lang="ru-RU" sz="1500" dirty="0">
                <a:latin typeface="Arial Black" pitchFamily="34" charset="0"/>
                <a:ea typeface="Times New Roman"/>
              </a:rPr>
              <a:t>в учреждении дополнительного образования</a:t>
            </a:r>
            <a:endParaRPr lang="ru-RU" sz="1500" dirty="0">
              <a:latin typeface="Arial Black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56068" y="4888556"/>
            <a:ext cx="7850331" cy="66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Предмет: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2557" y="5651212"/>
            <a:ext cx="6923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 Black" pitchFamily="34" charset="0"/>
                <a:ea typeface="Calibri"/>
              </a:rPr>
              <a:t>организационные и психолого-педагогические условия  реализации краткосрочных образовательных и творческих практик  для взрослого населения </a:t>
            </a:r>
            <a:r>
              <a:rPr lang="ru-RU" sz="1500" dirty="0">
                <a:latin typeface="Arial Black" pitchFamily="34" charset="0"/>
                <a:ea typeface="Times New Roman"/>
              </a:rPr>
              <a:t>в учреждении </a:t>
            </a:r>
            <a:r>
              <a:rPr lang="ru-RU" sz="1500" dirty="0" smtClean="0">
                <a:latin typeface="Arial Black" pitchFamily="34" charset="0"/>
                <a:ea typeface="Times New Roman"/>
              </a:rPr>
              <a:t>дополни-тельного </a:t>
            </a:r>
            <a:r>
              <a:rPr lang="ru-RU" sz="1500" dirty="0">
                <a:latin typeface="Arial Black" pitchFamily="34" charset="0"/>
                <a:ea typeface="Times New Roman"/>
              </a:rPr>
              <a:t>образования на платной основе</a:t>
            </a:r>
            <a:endParaRPr lang="ru-RU" sz="15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768" y="997506"/>
            <a:ext cx="7850331" cy="6650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Гипотеза</a:t>
            </a:r>
            <a:r>
              <a:rPr lang="ru-RU" b="1" dirty="0" smtClean="0">
                <a:solidFill>
                  <a:srgbClr val="CC3300"/>
                </a:solidFill>
                <a:effectLst/>
              </a:rPr>
              <a:t>:</a:t>
            </a:r>
            <a:endParaRPr lang="en-US" b="1" dirty="0">
              <a:solidFill>
                <a:srgbClr val="CC3300"/>
              </a:solidFill>
              <a:effectLst/>
            </a:endParaRPr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296886" y="2006930"/>
            <a:ext cx="8811491" cy="3314609"/>
            <a:chOff x="1469" y="1691"/>
            <a:chExt cx="2800" cy="363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469" y="1691"/>
              <a:ext cx="280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71899" y="2320718"/>
            <a:ext cx="79327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разработка  и реализация спектра  программ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краткосрочных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образовательных и творческих практик разной направленности для взрослых позволит решить проблему расширения образовательного пространства и увеличения контингента обучающихся, будет способствовать формированию активной образовательной позиции у взрослого населения; развитию творческого потенциала педагогического коллектива,	улучшению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материально-технической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базы учреждения и увеличению заработной платы 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сотрудников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за счет внебюджетных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 средств</a:t>
            </a:r>
            <a:endParaRPr lang="ru-RU" sz="1400" dirty="0">
              <a:solidFill>
                <a:srgbClr val="000000"/>
              </a:solidFill>
              <a:effectLst/>
              <a:latin typeface="Arial Black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34"/>
            <a:ext cx="7886699" cy="10472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/>
              </a:rPr>
              <a:t>Задачи</a:t>
            </a:r>
            <a:endParaRPr lang="en-US" b="1" dirty="0">
              <a:solidFill>
                <a:srgbClr val="CC3300"/>
              </a:solidFill>
              <a:effectLst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605642" y="1324250"/>
            <a:ext cx="8412694" cy="70642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>
                  <a:gamma/>
                  <a:tint val="57647"/>
                  <a:invGamma/>
                </a:srgbClr>
              </a:gs>
              <a:gs pos="100000">
                <a:srgbClr val="F5EEB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1106039" y="2391908"/>
            <a:ext cx="7912297" cy="663274"/>
            <a:chOff x="1510" y="1709"/>
            <a:chExt cx="2714" cy="345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1082929" y="4348957"/>
            <a:ext cx="7564581" cy="983093"/>
            <a:chOff x="1514" y="1728"/>
            <a:chExt cx="2714" cy="365"/>
          </a:xfrm>
        </p:grpSpPr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>
              <a:off x="1514" y="1748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522514" y="3364776"/>
            <a:ext cx="8495821" cy="664156"/>
            <a:chOff x="1510" y="1229"/>
            <a:chExt cx="3608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56055" y="2425086"/>
            <a:ext cx="7467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провести </a:t>
            </a:r>
            <a:r>
              <a:rPr lang="ru-RU" sz="1400" dirty="0">
                <a:latin typeface="Arial Black" pitchFamily="34" charset="0"/>
              </a:rPr>
              <a:t>мониторинг возможностей педагогов учреждения для проведения краткосрочных образовательных и творческих практик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5644" y="1425611"/>
            <a:ext cx="82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выявить </a:t>
            </a:r>
            <a:r>
              <a:rPr lang="ru-RU" sz="1400" dirty="0" smtClean="0">
                <a:latin typeface="Arial Black" pitchFamily="34" charset="0"/>
              </a:rPr>
              <a:t>образовательные интересы и потребности взрослого населения Адлерского района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593" y="3422586"/>
            <a:ext cx="796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разработать  нормативно-правовую базу для внедрения платных образовательных   услуг для  взрослого населения на базе ЦДО «Ступени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7544" y="4404337"/>
            <a:ext cx="7101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  <a:ea typeface="Times New Roman"/>
              </a:rPr>
              <a:t>разработать и реализовать пакет программ краткосрочных образовательных  и творческих практик разной направленности и методический инструментарий по сопровождению педагогов, работающих с  взрослым населением</a:t>
            </a:r>
            <a:endParaRPr lang="ru-RU" sz="1400" dirty="0">
              <a:latin typeface="Arial Black" pitchFamily="34" charset="0"/>
            </a:endParaRPr>
          </a:p>
        </p:txBody>
      </p: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1401294" y="5737801"/>
            <a:ext cx="7733816" cy="664156"/>
            <a:chOff x="1510" y="1229"/>
            <a:chExt cx="3608" cy="345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79418" y="5761961"/>
            <a:ext cx="743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  <a:ea typeface="Times New Roman"/>
              </a:rPr>
              <a:t>организовать проведение информационно-рекламной кампании для увеличения количества потребителей платных образовательных услуг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gray">
          <a:xfrm>
            <a:off x="1977463" y="3931448"/>
            <a:ext cx="6020448" cy="33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834"/>
            <a:ext cx="7886699" cy="10472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/>
              </a:rPr>
              <a:t>Задачи</a:t>
            </a:r>
            <a:endParaRPr lang="en-US" b="1" dirty="0">
              <a:solidFill>
                <a:srgbClr val="CC3300"/>
              </a:solidFill>
              <a:effectLst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gray">
          <a:xfrm rot="10800000">
            <a:off x="605642" y="2879875"/>
            <a:ext cx="8412694" cy="70642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>
                  <a:gamma/>
                  <a:tint val="57647"/>
                  <a:invGamma/>
                </a:srgbClr>
              </a:gs>
              <a:gs pos="100000">
                <a:srgbClr val="F5EEB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1106039" y="3983158"/>
            <a:ext cx="7912297" cy="663274"/>
            <a:chOff x="1510" y="1709"/>
            <a:chExt cx="2714" cy="345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1009389" y="5062900"/>
            <a:ext cx="8136871" cy="1361627"/>
            <a:chOff x="1510" y="1229"/>
            <a:chExt cx="3608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56055" y="4004461"/>
            <a:ext cx="74673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улучшить </a:t>
            </a:r>
            <a:r>
              <a:rPr lang="ru-RU" sz="1400" dirty="0">
                <a:latin typeface="Arial Black" pitchFamily="34" charset="0"/>
              </a:rPr>
              <a:t>материально-техническую базу учреждения и увеличить заработную плату сотрудников за счет внебюджетных средство</a:t>
            </a: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6269" y="2981236"/>
            <a:ext cx="82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создать  </a:t>
            </a:r>
            <a:r>
              <a:rPr lang="ru-RU" sz="1400" dirty="0">
                <a:latin typeface="Arial Black" pitchFamily="34" charset="0"/>
              </a:rPr>
              <a:t>банк краткосрочных образовательных и творческих практик с выходом </a:t>
            </a:r>
            <a:r>
              <a:rPr lang="ru-RU" sz="1400" dirty="0" smtClean="0">
                <a:latin typeface="Arial Black" pitchFamily="34" charset="0"/>
              </a:rPr>
              <a:t>5 практик </a:t>
            </a:r>
            <a:r>
              <a:rPr lang="ru-RU" sz="1400" dirty="0">
                <a:latin typeface="Arial Black" pitchFamily="34" charset="0"/>
              </a:rPr>
              <a:t>в дополнительные платные образовательные </a:t>
            </a:r>
            <a:r>
              <a:rPr lang="ru-RU" sz="1400" dirty="0" smtClean="0">
                <a:latin typeface="Arial Black" pitchFamily="34" charset="0"/>
              </a:rPr>
              <a:t>услуг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1593" y="5346336"/>
            <a:ext cx="7961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создать </a:t>
            </a:r>
            <a:r>
              <a:rPr lang="ru-RU" sz="1400" dirty="0">
                <a:latin typeface="Arial Black" pitchFamily="34" charset="0"/>
              </a:rPr>
              <a:t>условия для привлечения новых социальных партнеров среди бюджетных и коммерческих организаций, а так же спонсоров для организации </a:t>
            </a:r>
            <a:r>
              <a:rPr lang="ru-RU" sz="1400" dirty="0" err="1">
                <a:latin typeface="Arial Black" pitchFamily="34" charset="0"/>
              </a:rPr>
              <a:t>имиджевых</a:t>
            </a:r>
            <a:r>
              <a:rPr lang="ru-RU" sz="1400" dirty="0">
                <a:latin typeface="Arial Black" pitchFamily="34" charset="0"/>
              </a:rPr>
              <a:t> и коммерческих мероприятий </a:t>
            </a:r>
          </a:p>
        </p:txBody>
      </p:sp>
      <p:grpSp>
        <p:nvGrpSpPr>
          <p:cNvPr id="25" name="Group 90"/>
          <p:cNvGrpSpPr>
            <a:grpSpLocks/>
          </p:cNvGrpSpPr>
          <p:nvPr/>
        </p:nvGrpSpPr>
        <p:grpSpPr bwMode="auto">
          <a:xfrm>
            <a:off x="1104064" y="1641808"/>
            <a:ext cx="7912297" cy="887636"/>
            <a:chOff x="1510" y="1709"/>
            <a:chExt cx="2714" cy="345"/>
          </a:xfrm>
        </p:grpSpPr>
        <p:sp>
          <p:nvSpPr>
            <p:cNvPr id="26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41593" y="1724461"/>
            <a:ext cx="7581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расширить спектр современных форм взаимодействия детей и взрослых через участие в краткосрочных практиках, семейных клубах, фестивалях</a:t>
            </a:r>
          </a:p>
        </p:txBody>
      </p:sp>
    </p:spTree>
    <p:extLst>
      <p:ext uri="{BB962C8B-B14F-4D97-AF65-F5344CB8AC3E}">
        <p14:creationId xmlns:p14="http://schemas.microsoft.com/office/powerpoint/2010/main" val="35571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/>
              </a:rPr>
              <a:t>Проблемы</a:t>
            </a:r>
            <a:endParaRPr lang="en-US" b="1" dirty="0">
              <a:solidFill>
                <a:srgbClr val="CC3300"/>
              </a:solidFill>
              <a:effectLst/>
            </a:endParaRPr>
          </a:p>
        </p:txBody>
      </p:sp>
      <p:grpSp>
        <p:nvGrpSpPr>
          <p:cNvPr id="43" name="Group 89"/>
          <p:cNvGrpSpPr>
            <a:grpSpLocks/>
          </p:cNvGrpSpPr>
          <p:nvPr/>
        </p:nvGrpSpPr>
        <p:grpSpPr bwMode="auto">
          <a:xfrm>
            <a:off x="450552" y="1003625"/>
            <a:ext cx="8693449" cy="1606179"/>
            <a:chOff x="1510" y="1229"/>
            <a:chExt cx="3608" cy="445"/>
          </a:xfrm>
        </p:grpSpPr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Arial Black" pitchFamily="34" charset="0"/>
                  <a:ea typeface="Calibri"/>
                </a:rPr>
                <a:t>противоречие  между сложившейся традиционной системой управления и необходимостью изменений отношений, обеспечивающих новый характер управления в формате сотрудничества, партнерства, автономной ответственности за принятые решения и качество предоставления образовательных услуг в контексте новых требований</a:t>
              </a:r>
              <a:endParaRPr lang="ru-RU" sz="1400" dirty="0">
                <a:latin typeface="Arial Black" pitchFamily="34" charset="0"/>
              </a:endParaRPr>
            </a:p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1106039" y="2403782"/>
            <a:ext cx="7912297" cy="1287427"/>
            <a:chOff x="1510" y="1709"/>
            <a:chExt cx="2714" cy="345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1557929" y="4598332"/>
            <a:ext cx="7564581" cy="1140112"/>
            <a:chOff x="1514" y="1728"/>
            <a:chExt cx="2714" cy="365"/>
          </a:xfrm>
        </p:grpSpPr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>
              <a:off x="1514" y="1748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450552" y="3839775"/>
            <a:ext cx="8693894" cy="656155"/>
            <a:chOff x="1457" y="1229"/>
            <a:chExt cx="3857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1457" y="1229"/>
              <a:ext cx="3857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318161" y="2567713"/>
            <a:ext cx="7612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  <a:ea typeface="Calibri"/>
              </a:rPr>
              <a:t> </a:t>
            </a:r>
            <a:r>
              <a:rPr lang="ru-RU" sz="1400" dirty="0" smtClean="0">
                <a:latin typeface="Arial Black" pitchFamily="34" charset="0"/>
                <a:ea typeface="Calibri"/>
              </a:rPr>
              <a:t>противоречие </a:t>
            </a:r>
            <a:r>
              <a:rPr lang="ru-RU" sz="1400" dirty="0">
                <a:latin typeface="Arial Black" pitchFamily="34" charset="0"/>
                <a:ea typeface="Calibri"/>
              </a:rPr>
              <a:t>между потребностью взрослого населения Адлерского района в получении непрерывного образования и слабой </a:t>
            </a:r>
            <a:r>
              <a:rPr lang="ru-RU" sz="1400" dirty="0" smtClean="0">
                <a:latin typeface="Arial Black" pitchFamily="34" charset="0"/>
                <a:ea typeface="Calibri"/>
              </a:rPr>
              <a:t>представлен-</a:t>
            </a:r>
            <a:r>
              <a:rPr lang="ru-RU" sz="1400" dirty="0" err="1" smtClean="0">
                <a:latin typeface="Arial Black" pitchFamily="34" charset="0"/>
                <a:ea typeface="Calibri"/>
              </a:rPr>
              <a:t>ностью</a:t>
            </a:r>
            <a:r>
              <a:rPr lang="ru-RU" sz="1400" dirty="0" smtClean="0">
                <a:latin typeface="Arial Black" pitchFamily="34" charset="0"/>
                <a:ea typeface="Calibri"/>
              </a:rPr>
              <a:t> </a:t>
            </a:r>
            <a:r>
              <a:rPr lang="ru-RU" sz="1400" dirty="0">
                <a:latin typeface="Arial Black" pitchFamily="34" charset="0"/>
                <a:ea typeface="Calibri"/>
              </a:rPr>
              <a:t>учреждений, позволяющих взрослому населению получать дополнительное образование, несвязанное с получением профессии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302" y="3996460"/>
            <a:ext cx="8479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  <a:ea typeface="Calibri"/>
              </a:rPr>
              <a:t>проблема </a:t>
            </a:r>
            <a:r>
              <a:rPr lang="ru-RU" sz="1400" dirty="0" err="1">
                <a:latin typeface="Arial Black" pitchFamily="34" charset="0"/>
                <a:ea typeface="Calibri"/>
              </a:rPr>
              <a:t>неохваченности</a:t>
            </a:r>
            <a:r>
              <a:rPr lang="ru-RU" sz="1400" dirty="0">
                <a:latin typeface="Arial Black" pitchFamily="34" charset="0"/>
                <a:ea typeface="Calibri"/>
              </a:rPr>
              <a:t> взрослого населения </a:t>
            </a:r>
            <a:r>
              <a:rPr lang="ru-RU" sz="1400" dirty="0" smtClean="0">
                <a:latin typeface="Arial Black" pitchFamily="34" charset="0"/>
                <a:ea typeface="Calibri"/>
              </a:rPr>
              <a:t>дополнительным образованием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1920" y="4713087"/>
            <a:ext cx="7367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  <a:ea typeface="Calibri"/>
              </a:rPr>
              <a:t>расширение вариативности образовательного пространства через разработку и реализацию программ краткосрочных образовательных и творческих практик  разной направленности для взрослого населения Адлерского района</a:t>
            </a:r>
            <a:endParaRPr lang="ru-RU" sz="1400" dirty="0">
              <a:latin typeface="Arial Black" pitchFamily="34" charset="0"/>
            </a:endParaRPr>
          </a:p>
        </p:txBody>
      </p:sp>
      <p:grpSp>
        <p:nvGrpSpPr>
          <p:cNvPr id="81" name="Group 89"/>
          <p:cNvGrpSpPr>
            <a:grpSpLocks/>
          </p:cNvGrpSpPr>
          <p:nvPr/>
        </p:nvGrpSpPr>
        <p:grpSpPr bwMode="auto">
          <a:xfrm>
            <a:off x="771897" y="5896124"/>
            <a:ext cx="8372104" cy="829498"/>
            <a:chOff x="1510" y="1229"/>
            <a:chExt cx="3608" cy="311"/>
          </a:xfrm>
        </p:grpSpPr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1106039" y="5916336"/>
            <a:ext cx="7912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  <a:ea typeface="Times New Roman"/>
              </a:rPr>
              <a:t>улучшение материально-технической базы учреждения и увеличение заработной платы сотрудников благодаря расширению спектра платных образовательных услуг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515379"/>
              </p:ext>
            </p:extLst>
          </p:nvPr>
        </p:nvGraphicFramePr>
        <p:xfrm>
          <a:off x="628650" y="1270000"/>
          <a:ext cx="78867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9764" y="853945"/>
            <a:ext cx="416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ED7D31">
                    <a:lumMod val="75000"/>
                  </a:srgbClr>
                </a:solidFill>
                <a:latin typeface="Arial Black" pitchFamily="34" charset="0"/>
                <a:ea typeface="Calibri"/>
              </a:rPr>
              <a:t>С</a:t>
            </a:r>
            <a:r>
              <a:rPr lang="ru-RU" sz="2000" dirty="0" smtClean="0">
                <a:solidFill>
                  <a:srgbClr val="ED7D31">
                    <a:lumMod val="75000"/>
                  </a:srgbClr>
                </a:solidFill>
                <a:latin typeface="Arial Black" pitchFamily="34" charset="0"/>
                <a:ea typeface="Calibri"/>
              </a:rPr>
              <a:t>роки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25631"/>
            <a:ext cx="7850331" cy="665018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Направления</a:t>
            </a:r>
            <a:endParaRPr lang="en-US" sz="25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220151" y="890649"/>
            <a:ext cx="8874569" cy="1875478"/>
            <a:chOff x="1453" y="1709"/>
            <a:chExt cx="2755" cy="327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453" y="1709"/>
              <a:ext cx="2755" cy="3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748145" y="5223712"/>
            <a:ext cx="8241476" cy="1355221"/>
            <a:chOff x="1514" y="1728"/>
            <a:chExt cx="2714" cy="350"/>
          </a:xfrm>
        </p:grpSpPr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>
              <a:off x="1514" y="1733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633191" y="2974077"/>
            <a:ext cx="8239512" cy="2132314"/>
            <a:chOff x="1510" y="1229"/>
            <a:chExt cx="3608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1888" y="919468"/>
            <a:ext cx="84552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«Для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всех и для каждого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»: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преобразование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и расширение спектра дополнительных общеобразовательных общеразвивающих программ с учетом интере­сов и образовательных потребностей </a:t>
            </a: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Calibri"/>
              </a:rPr>
              <a:t> детей 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Calibri"/>
              </a:rPr>
              <a:t>и  взрослых посредством разработки и реализации краткосрочных образовательных и творческих практик </a:t>
            </a:r>
            <a:endParaRPr lang="ru-RU" sz="1400" dirty="0">
              <a:solidFill>
                <a:srgbClr val="000000"/>
              </a:solidFill>
              <a:effectLst/>
              <a:latin typeface="Arial Black" pitchFamily="34" charset="0"/>
              <a:ea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391" y="2974076"/>
            <a:ext cx="8358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«Педагог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: от стандарта — к личности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»: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1400" dirty="0">
                <a:latin typeface="Arial Black" pitchFamily="34" charset="0"/>
                <a:ea typeface="Calibri"/>
              </a:rPr>
              <a:t>оптимизация системы профессионального и личностного роста </a:t>
            </a:r>
            <a:endParaRPr lang="ru-RU" sz="1400" dirty="0" smtClean="0">
              <a:latin typeface="Arial Black" pitchFamily="34" charset="0"/>
              <a:ea typeface="Calibri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 Black" pitchFamily="34" charset="0"/>
                <a:ea typeface="Calibri"/>
              </a:rPr>
              <a:t>педагогиче­ских </a:t>
            </a:r>
            <a:r>
              <a:rPr lang="ru-RU" sz="1400" dirty="0">
                <a:latin typeface="Arial Black" pitchFamily="34" charset="0"/>
                <a:ea typeface="Calibri"/>
              </a:rPr>
              <a:t>работников как необходимого условия для максимального самовыражения в творческой дея­тельности, единения профессионального и личностного совершенствования, мотивации </a:t>
            </a:r>
            <a:r>
              <a:rPr lang="ru-RU" sz="1400" dirty="0" smtClean="0">
                <a:latin typeface="Arial Black" pitchFamily="34" charset="0"/>
                <a:ea typeface="Calibri"/>
              </a:rPr>
              <a:t>деятельности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041" y="5271212"/>
            <a:ext cx="7481330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«Открытый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формат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»: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/>
              </a:rPr>
              <a:t> </a:t>
            </a:r>
            <a:r>
              <a:rPr lang="ru-RU" sz="1500" dirty="0">
                <a:latin typeface="Arial Black" pitchFamily="34" charset="0"/>
                <a:ea typeface="Calibri"/>
              </a:rPr>
              <a:t>обеспечение открытости образовательного пространства учреждения в целях привлечения социальных </a:t>
            </a:r>
            <a:r>
              <a:rPr lang="ru-RU" sz="1500" dirty="0" smtClean="0">
                <a:latin typeface="Arial Black" pitchFamily="34" charset="0"/>
                <a:ea typeface="Calibri"/>
              </a:rPr>
              <a:t>партнеров</a:t>
            </a:r>
            <a:endParaRPr lang="ru-RU" sz="15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rpelec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134"/>
            <a:ext cx="472944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8806" y="699464"/>
            <a:ext cx="70301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Краткосрочные </a:t>
            </a:r>
          </a:p>
          <a:p>
            <a:pPr algn="ctr"/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творческие и образовательные </a:t>
            </a:r>
            <a:endParaRPr lang="ru-RU" sz="3000" b="1" dirty="0" smtClean="0">
              <a:ln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практики </a:t>
            </a:r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для взрослых </a:t>
            </a:r>
          </a:p>
          <a:p>
            <a:pPr algn="ctr"/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как альтернативная и </a:t>
            </a:r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эффективная   </a:t>
            </a:r>
          </a:p>
          <a:p>
            <a:pPr algn="ctr"/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форма  </a:t>
            </a:r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организации    </a:t>
            </a:r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образовательных </a:t>
            </a:r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услуг </a:t>
            </a:r>
          </a:p>
          <a:p>
            <a:pPr algn="ctr"/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на </a:t>
            </a:r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платной основе </a:t>
            </a:r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 </a:t>
            </a:r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базе учреждения  </a:t>
            </a:r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дополнительного образования </a:t>
            </a:r>
          </a:p>
          <a:p>
            <a:pPr algn="ctr"/>
            <a:r>
              <a:rPr lang="ru-RU" sz="3000" b="1" dirty="0" smtClean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в </a:t>
            </a:r>
            <a:r>
              <a:rPr lang="ru-RU" sz="30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контексте непрерывного образования</a:t>
            </a:r>
            <a:endParaRPr lang="ru-RU" sz="3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34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П</a:t>
            </a:r>
            <a:r>
              <a:rPr lang="ru-RU" sz="2400" b="1" dirty="0" smtClean="0">
                <a:solidFill>
                  <a:srgbClr val="CC3300"/>
                </a:solidFill>
                <a:effectLst/>
              </a:rPr>
              <a:t>роектируемые результаты и инновационные продукты</a:t>
            </a:r>
            <a:endParaRPr lang="en-US" sz="2400" b="1" dirty="0">
              <a:solidFill>
                <a:srgbClr val="CC3300"/>
              </a:solidFill>
              <a:effectLst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605642" y="1407375"/>
            <a:ext cx="8412694" cy="896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>
                  <a:gamma/>
                  <a:tint val="57647"/>
                  <a:invGamma/>
                </a:srgbClr>
              </a:gs>
              <a:gs pos="100000">
                <a:srgbClr val="F5EEB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1106039" y="2688783"/>
            <a:ext cx="7912297" cy="663274"/>
            <a:chOff x="1510" y="1709"/>
            <a:chExt cx="2714" cy="345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1462929" y="4883332"/>
            <a:ext cx="7564581" cy="1374964"/>
            <a:chOff x="1514" y="1728"/>
            <a:chExt cx="2714" cy="365"/>
          </a:xfrm>
        </p:grpSpPr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>
              <a:off x="1514" y="1748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522514" y="3732901"/>
            <a:ext cx="8495821" cy="664156"/>
            <a:chOff x="1510" y="1229"/>
            <a:chExt cx="3608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56055" y="2733836"/>
            <a:ext cx="7467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пакет </a:t>
            </a:r>
            <a:r>
              <a:rPr lang="ru-RU" sz="1400" dirty="0">
                <a:latin typeface="Arial Black" pitchFamily="34" charset="0"/>
              </a:rPr>
              <a:t>нормативно-правовой документации для ведения платных образовательных услуг для взрослого населения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5644" y="1603736"/>
            <a:ext cx="82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анализ </a:t>
            </a:r>
            <a:r>
              <a:rPr lang="ru-RU" sz="1400" dirty="0">
                <a:latin typeface="Arial Black" pitchFamily="34" charset="0"/>
              </a:rPr>
              <a:t>образовательных интересов и потребностей взрослого </a:t>
            </a:r>
            <a:r>
              <a:rPr lang="ru-RU" sz="1400" dirty="0" smtClean="0">
                <a:latin typeface="Arial Black" pitchFamily="34" charset="0"/>
              </a:rPr>
              <a:t>населения Адлерского района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593" y="3778836"/>
            <a:ext cx="7961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 пакет программ краткосрочных образовательных и творческих практик по разным </a:t>
            </a:r>
            <a:r>
              <a:rPr lang="ru-RU" sz="1400" dirty="0" smtClean="0">
                <a:latin typeface="Arial Black" pitchFamily="34" charset="0"/>
              </a:rPr>
              <a:t>направленностям для взрослого населения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418" y="5211837"/>
            <a:ext cx="7436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  <a:ea typeface="Times New Roman"/>
              </a:rPr>
              <a:t>методические </a:t>
            </a:r>
            <a:r>
              <a:rPr lang="ru-RU" sz="1400" dirty="0">
                <a:latin typeface="Arial Black" pitchFamily="34" charset="0"/>
                <a:ea typeface="Times New Roman"/>
              </a:rPr>
              <a:t>рекомендации по организации  и реализация  программ краткосрочных творческих  и образовательных практик </a:t>
            </a:r>
            <a:endParaRPr lang="ru-RU" sz="1400" dirty="0" smtClean="0">
              <a:latin typeface="Arial Black" pitchFamily="34" charset="0"/>
              <a:ea typeface="Times New Roman"/>
            </a:endParaRPr>
          </a:p>
          <a:p>
            <a:pPr algn="ctr"/>
            <a:r>
              <a:rPr lang="ru-RU" sz="1400" dirty="0" smtClean="0">
                <a:latin typeface="Arial Black" pitchFamily="34" charset="0"/>
                <a:ea typeface="Times New Roman"/>
              </a:rPr>
              <a:t>для </a:t>
            </a:r>
            <a:r>
              <a:rPr lang="ru-RU" sz="1400" dirty="0">
                <a:latin typeface="Arial Black" pitchFamily="34" charset="0"/>
                <a:ea typeface="Times New Roman"/>
              </a:rPr>
              <a:t>взрослого населения в рамках платных образовательных </a:t>
            </a:r>
            <a:r>
              <a:rPr lang="ru-RU" sz="1400" dirty="0" smtClean="0">
                <a:latin typeface="Arial Black" pitchFamily="34" charset="0"/>
                <a:ea typeface="Times New Roman"/>
              </a:rPr>
              <a:t>услуг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gray">
          <a:xfrm>
            <a:off x="1977463" y="3931448"/>
            <a:ext cx="6020448" cy="33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834"/>
            <a:ext cx="7886699" cy="10472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П</a:t>
            </a:r>
            <a:r>
              <a:rPr lang="ru-RU" sz="2400" b="1" dirty="0" smtClean="0">
                <a:solidFill>
                  <a:srgbClr val="CC3300"/>
                </a:solidFill>
                <a:effectLst/>
              </a:rPr>
              <a:t>роектируемые результаты и инновационные продукты</a:t>
            </a:r>
            <a:endParaRPr lang="en-US" sz="2400" b="1" dirty="0">
              <a:solidFill>
                <a:srgbClr val="CC3300"/>
              </a:solidFill>
              <a:effectLst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1106039" y="1407375"/>
            <a:ext cx="6385272" cy="8964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EEB7">
                  <a:gamma/>
                  <a:tint val="57647"/>
                  <a:invGamma/>
                </a:srgbClr>
              </a:gs>
              <a:gs pos="100000">
                <a:srgbClr val="F5EEB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1106039" y="2712533"/>
            <a:ext cx="7912297" cy="1046660"/>
            <a:chOff x="1510" y="1709"/>
            <a:chExt cx="2714" cy="345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90"/>
          <p:cNvGrpSpPr>
            <a:grpSpLocks/>
          </p:cNvGrpSpPr>
          <p:nvPr/>
        </p:nvGrpSpPr>
        <p:grpSpPr bwMode="auto">
          <a:xfrm>
            <a:off x="1462929" y="4717082"/>
            <a:ext cx="7564581" cy="725152"/>
            <a:chOff x="1514" y="1728"/>
            <a:chExt cx="2714" cy="365"/>
          </a:xfrm>
        </p:grpSpPr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>
              <a:off x="1514" y="1748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7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89"/>
          <p:cNvGrpSpPr>
            <a:grpSpLocks/>
          </p:cNvGrpSpPr>
          <p:nvPr/>
        </p:nvGrpSpPr>
        <p:grpSpPr bwMode="auto">
          <a:xfrm>
            <a:off x="750960" y="3934776"/>
            <a:ext cx="6383861" cy="664156"/>
            <a:chOff x="1654" y="1229"/>
            <a:chExt cx="4024" cy="345"/>
          </a:xfrm>
        </p:grpSpPr>
        <p:sp>
          <p:nvSpPr>
            <p:cNvPr id="79" name="AutoShape 4"/>
            <p:cNvSpPr>
              <a:spLocks noChangeArrowheads="1"/>
            </p:cNvSpPr>
            <p:nvPr/>
          </p:nvSpPr>
          <p:spPr bwMode="gray">
            <a:xfrm>
              <a:off x="207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25026" y="2805086"/>
            <a:ext cx="7362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Black" pitchFamily="34" charset="0"/>
              </a:rPr>
              <a:t>расширение </a:t>
            </a:r>
            <a:r>
              <a:rPr lang="ru-RU" sz="1400" dirty="0">
                <a:latin typeface="Arial Black" pitchFamily="34" charset="0"/>
              </a:rPr>
              <a:t>спектра современных форм взаимодействия детей и взрослых через участие в краткосрочных образовательных и творческих практиках, семейных клубах, фестивалях;</a:t>
            </a:r>
          </a:p>
          <a:p>
            <a:pPr algn="just"/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894" y="1603736"/>
            <a:ext cx="82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формирование </a:t>
            </a:r>
            <a:r>
              <a:rPr lang="ru-RU" sz="1400" dirty="0">
                <a:latin typeface="Arial Black" pitchFamily="34" charset="0"/>
              </a:rPr>
              <a:t>активной образовательной позиции </a:t>
            </a:r>
            <a:endParaRPr lang="ru-RU" sz="1400" dirty="0" smtClean="0">
              <a:latin typeface="Arial Black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</a:rPr>
              <a:t>у </a:t>
            </a:r>
            <a:r>
              <a:rPr lang="ru-RU" sz="1400" dirty="0">
                <a:latin typeface="Arial Black" pitchFamily="34" charset="0"/>
              </a:rPr>
              <a:t>взрослого населения Адлерского </a:t>
            </a:r>
            <a:r>
              <a:rPr lang="ru-RU" sz="1400" dirty="0" smtClean="0">
                <a:latin typeface="Arial Black" pitchFamily="34" charset="0"/>
              </a:rPr>
              <a:t>района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4093" y="4123211"/>
            <a:ext cx="7961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Black" pitchFamily="34" charset="0"/>
              </a:rPr>
              <a:t> </a:t>
            </a:r>
            <a:r>
              <a:rPr lang="ru-RU" sz="1400" dirty="0" smtClean="0">
                <a:latin typeface="Arial Black" pitchFamily="34" charset="0"/>
              </a:rPr>
              <a:t>привлечение </a:t>
            </a:r>
            <a:r>
              <a:rPr lang="ru-RU" sz="1400" dirty="0">
                <a:latin typeface="Arial Black" pitchFamily="34" charset="0"/>
              </a:rPr>
              <a:t>новых социальных </a:t>
            </a:r>
            <a:r>
              <a:rPr lang="ru-RU" sz="1400" dirty="0" smtClean="0">
                <a:latin typeface="Arial Black" pitchFamily="34" charset="0"/>
              </a:rPr>
              <a:t>партнеров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1293" y="4855587"/>
            <a:ext cx="743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  <a:ea typeface="Times New Roman"/>
              </a:rPr>
              <a:t>положительные </a:t>
            </a:r>
            <a:r>
              <a:rPr lang="ru-RU" sz="1400" dirty="0">
                <a:latin typeface="Arial Black" pitchFamily="34" charset="0"/>
                <a:ea typeface="Times New Roman"/>
              </a:rPr>
              <a:t>рецензии на материалы, разработанные в ходе реализации проекта рекомендации</a:t>
            </a:r>
            <a:endParaRPr lang="ru-RU" sz="1400" dirty="0">
              <a:latin typeface="Arial Black" pitchFamily="34" charset="0"/>
            </a:endParaRPr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1995860" y="5737801"/>
            <a:ext cx="6383861" cy="664156"/>
            <a:chOff x="1654" y="1229"/>
            <a:chExt cx="4024" cy="345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2070" y="1229"/>
              <a:ext cx="3608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gray">
            <a:xfrm>
              <a:off x="1654" y="1248"/>
              <a:ext cx="3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748429" y="5916209"/>
            <a:ext cx="5323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 Black" pitchFamily="34" charset="0"/>
              </a:rPr>
              <a:t>положительные экспертные </a:t>
            </a:r>
            <a:r>
              <a:rPr lang="ru-RU" sz="1400" b="1" dirty="0" smtClean="0">
                <a:latin typeface="Arial Black" pitchFamily="34" charset="0"/>
              </a:rPr>
              <a:t>заключения, отзывы</a:t>
            </a:r>
            <a:endParaRPr lang="ru-RU" sz="1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pelec\Desktop\КАРТИНКИ ПРЕЗЕНТАЦИЯ ПРОЕКТ\a913a4a0f363425eb0d8274a72b6a401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00" y="876838"/>
            <a:ext cx="6962582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do\общая папка\ТЕРПЕЛЕЦ АВ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3212703"/>
              </p:ext>
            </p:extLst>
          </p:nvPr>
        </p:nvGraphicFramePr>
        <p:xfrm>
          <a:off x="1162050" y="1876425"/>
          <a:ext cx="6515100" cy="39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7512" y="358709"/>
            <a:ext cx="8087837" cy="10472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Реализация платных образовательных услуг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rpelec\Desktop\КАРТИНКИ ПРЕЗЕНТАЦИЯ ПРОЕКТ\lifelong_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50" y="166325"/>
            <a:ext cx="648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Отделы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640973"/>
              </p:ext>
            </p:extLst>
          </p:nvPr>
        </p:nvGraphicFramePr>
        <p:xfrm>
          <a:off x="628650" y="1270000"/>
          <a:ext cx="821055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8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5" y="698213"/>
            <a:ext cx="871943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2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" y="731224"/>
            <a:ext cx="807756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596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платных образовательных услуг</vt:lpstr>
      <vt:lpstr>Презентация PowerPoint</vt:lpstr>
      <vt:lpstr>Отделы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</vt:lpstr>
      <vt:lpstr>Гипотеза:</vt:lpstr>
      <vt:lpstr>Задачи</vt:lpstr>
      <vt:lpstr>Задачи</vt:lpstr>
      <vt:lpstr>Проблемы</vt:lpstr>
      <vt:lpstr>Презентация PowerPoint</vt:lpstr>
      <vt:lpstr>Направления</vt:lpstr>
      <vt:lpstr>Проектируемые результаты и инновационные продукты</vt:lpstr>
      <vt:lpstr>Проектируемые результаты и инновационные продукты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usr</cp:lastModifiedBy>
  <cp:revision>146</cp:revision>
  <dcterms:created xsi:type="dcterms:W3CDTF">2016-11-18T14:12:19Z</dcterms:created>
  <dcterms:modified xsi:type="dcterms:W3CDTF">2018-12-12T08:24:23Z</dcterms:modified>
</cp:coreProperties>
</file>