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6" r:id="rId3"/>
    <p:sldId id="277" r:id="rId4"/>
    <p:sldId id="273" r:id="rId5"/>
    <p:sldId id="280" r:id="rId6"/>
    <p:sldId id="275" r:id="rId7"/>
    <p:sldId id="281" r:id="rId8"/>
    <p:sldId id="261" r:id="rId9"/>
    <p:sldId id="282" r:id="rId10"/>
    <p:sldId id="283" r:id="rId11"/>
    <p:sldId id="284" r:id="rId12"/>
    <p:sldId id="285" r:id="rId13"/>
    <p:sldId id="265" r:id="rId14"/>
    <p:sldId id="268" r:id="rId15"/>
    <p:sldId id="269" r:id="rId16"/>
    <p:sldId id="286" r:id="rId17"/>
    <p:sldId id="289" r:id="rId18"/>
    <p:sldId id="290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108" d="100"/>
          <a:sy n="108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D817-9295-46D4-8B46-202EFBFD989A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1B4A7-0385-443B-87D5-F0CAB917C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5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1B4A7-0385-443B-87D5-F0CAB917C91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7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762" y="836712"/>
            <a:ext cx="717328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7" y="486915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Авторы проекта: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Безверхая О.В., директор гимназии,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Соколянская И.О., педагог –психолог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работе с детьми с ОВЗ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4212" y="188640"/>
            <a:ext cx="8294252" cy="8375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КОНКУРС </a:t>
            </a:r>
          </a:p>
          <a:p>
            <a:pPr algn="ctr"/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Инновационных и социально –значимых проектов образовательных организаций города Сочи в 2018 /2019 учебном году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1372" y="3663868"/>
            <a:ext cx="7920880" cy="12241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/>
                <a:ea typeface="Times New Roman"/>
              </a:rPr>
              <a:t>Модель консультационного центра как целостная система поддержки объектов образовательного процесса в работе с обучающимися с особыми возможностями здоровья в условиях массовой школы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159812"/>
            <a:ext cx="50405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Муниципальное общеобразовательное бюджетное учреждение гимназия № 6 г. Сочи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866" y="5013176"/>
            <a:ext cx="36004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Научный руководитель проекта: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Т.Д.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Дубовицкая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доктор психологических наук,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профессор кафедры психологии и дефектологии Сочинского государственного университета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6189" y="6306650"/>
            <a:ext cx="1368152" cy="443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283612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050" y="5668962"/>
            <a:ext cx="1981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523163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1052736"/>
            <a:ext cx="5760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Этап 1.  Организационно –подготовительный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659" y="1916832"/>
            <a:ext cx="367240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Разработка нормативной-правовой базы документов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97170" y="1916832"/>
            <a:ext cx="3690205" cy="12873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Проведение обучающих семинаров по организации и реализации интегративного подхода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659" y="3204134"/>
            <a:ext cx="3672408" cy="31945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Разработка Комплексной (электронной) индивидуальной карты, предназначенной для ведения и хранения и выдачи по запросам персональных записей специалистов психолого-социально-педагогического сопровождения школы.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7170" y="3356992"/>
            <a:ext cx="3706739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Создание банка коррекционно-восстановительных и развивающих программ.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7171" y="4801393"/>
            <a:ext cx="3706738" cy="13943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Подбор диагностического комплекса для выявления профессиональных интересов </a:t>
            </a:r>
          </a:p>
          <a:p>
            <a:pPr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и склонностей, сфер одарённостей у детей с ОВЗ </a:t>
            </a:r>
          </a:p>
        </p:txBody>
      </p:sp>
    </p:spTree>
    <p:extLst>
      <p:ext uri="{BB962C8B-B14F-4D97-AF65-F5344CB8AC3E}">
        <p14:creationId xmlns:p14="http://schemas.microsoft.com/office/powerpoint/2010/main" val="87991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02514"/>
            <a:ext cx="75231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23728" y="1159164"/>
            <a:ext cx="55446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Этап 2.  Основной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1946141"/>
            <a:ext cx="770485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Ведение Комплексной (электронной) индивидуальной карты школьника с ОВЗ в ходе интегративной совместной деятельности педагогов-психологов, дефектологов, логопедов,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классных руководителей.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024" y="5668962"/>
            <a:ext cx="1981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896037" y="3498210"/>
            <a:ext cx="3708412" cy="1298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Выход на предприятия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учреждения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 целью осуществления профессиональных действий.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3878676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96036" y="5013175"/>
            <a:ext cx="3708413" cy="6376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Выявление динамики.</a:t>
            </a:r>
          </a:p>
        </p:txBody>
      </p:sp>
    </p:spTree>
    <p:extLst>
      <p:ext uri="{BB962C8B-B14F-4D97-AF65-F5344CB8AC3E}">
        <p14:creationId xmlns:p14="http://schemas.microsoft.com/office/powerpoint/2010/main" val="145724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260648"/>
            <a:ext cx="7523163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56786"/>
            <a:ext cx="1981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79712" y="1124744"/>
            <a:ext cx="54006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Этап 3.  Обобщающий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26311" y="2076185"/>
            <a:ext cx="3312368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Создана нормативно –правовая база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37433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48064" y="2076185"/>
            <a:ext cx="3456384" cy="14814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Создан сайт учебно-методических программ для каждой группы детей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3933056"/>
            <a:ext cx="3456384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Определены проблемы, возникшие в ходе реализации Проекта и пути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их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21905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68963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61314"/>
              </p:ext>
            </p:extLst>
          </p:nvPr>
        </p:nvGraphicFramePr>
        <p:xfrm>
          <a:off x="1043608" y="1052736"/>
          <a:ext cx="7344816" cy="4010586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06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432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Учебная успешность школьников с ОВЗ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Достижение требований ФГОС  базового уровня.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545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адаптированность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школьников с ОВЗ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Способность школьников к конструктивному самоутверждению, уровень социально-психологической адаптации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841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Профессиональное самоопределение школьников с ОВЗ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Выбор и поступление школьников с ОВЗ в профессиональные учебные заведения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43608" y="332656"/>
            <a:ext cx="7344816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Целевые критерии и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313686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68963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15045"/>
            <a:ext cx="6048672" cy="637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Новизна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149" y="1124744"/>
            <a:ext cx="799288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Впервые будет разработана модель Ресурсной школы для детей с ОВЗ, аккумулирующая все современные достижения по оказанию данным детям специальной психолого-педагогической помощи и организации особых условий для их воспитания и обучения.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4358" y="2564904"/>
            <a:ext cx="799288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Впервые будет разработана Комплексная (электронная) индивидуальная карта обучающегося с ОВЗ, в которой будет отражена интегративная совместная деятельность специалистов по обеспечению работы со школьниками с ОВЗ.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8688" y="4005064"/>
            <a:ext cx="796422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Впервые будет разработан специальный диагностический комплекс для определения ресурсного потенциала обучающихся с ОВЗ, выявляющий направления и возможности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их профессионального самоопределения.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3705" y="5301208"/>
            <a:ext cx="7964228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Впервые будет создана для региона единая электронная ресурсная база образовательных организаций среднего профессионального и высшего образования, осуществляющих профессиональную подготовку выпускников школ с ОВЗ (Карта Возможностей).</a:t>
            </a:r>
          </a:p>
        </p:txBody>
      </p:sp>
    </p:spTree>
    <p:extLst>
      <p:ext uri="{BB962C8B-B14F-4D97-AF65-F5344CB8AC3E}">
        <p14:creationId xmlns:p14="http://schemas.microsoft.com/office/powerpoint/2010/main" val="426234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68963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332656"/>
            <a:ext cx="6768752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Практическая значимость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1071546"/>
            <a:ext cx="7666523" cy="34402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Ресурсной школы позволит интегрировать и оптимизировать совместную деятельность специалистов психолого-социально-педагогического сопровождения, а также разных типов и уровней образовательных организаций (общеобразовательных, средних профессиональных и высших учебных заведений) в работе со школьниками с ОВЗ </a:t>
            </a:r>
          </a:p>
          <a:p>
            <a:pPr lvl="0"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условиях инклюзивного образования.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143380"/>
            <a:ext cx="778674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Ресурсная школа станет методической,  практической  и теоретической базой для совершенствования деятельности других школ в системе инклюзивного образования.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5143512"/>
            <a:ext cx="7786742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школы будет направлена на обеспечение максимального развития личностного потенциала школьников с ОВЗ, поможет им реализовать имеющиеся у них способности и возможности,   </a:t>
            </a:r>
          </a:p>
          <a:p>
            <a:pPr lvl="0"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того,  что они сами могли определять свою судьбу и </a:t>
            </a:r>
          </a:p>
          <a:p>
            <a:pPr lvl="0"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стать активными гражданами своей страны.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78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84076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Перспективы  развития  инновации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466535"/>
            <a:ext cx="3888432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Распространение опыта Ресурсной школы в Сочинских школах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65175"/>
            <a:ext cx="1981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2852936"/>
            <a:ext cx="3888432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Внедрение Комплексной (электронной) индивидуальной карта ребёнка с ОВЗ в системе образования города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4540967"/>
            <a:ext cx="3888432" cy="12781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Создание сайта учебно-методических программ,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видеоуроков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авторских разработок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1466535"/>
            <a:ext cx="3456384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Создание консультативного ресурсного центра по внедрению новых технологий коррекционно-развивающей работы с детьми с ОВЗ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3562335"/>
            <a:ext cx="3456384" cy="24589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Создание единой электронной ресурсной базы образовательных организаций среднего профессионального и высшего образования, обучающих выпускников школ с ОВЗ</a:t>
            </a:r>
          </a:p>
        </p:txBody>
      </p:sp>
    </p:spTree>
    <p:extLst>
      <p:ext uri="{BB962C8B-B14F-4D97-AF65-F5344CB8AC3E}">
        <p14:creationId xmlns:p14="http://schemas.microsoft.com/office/powerpoint/2010/main" val="422687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93839" y="1412776"/>
            <a:ext cx="439248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Создан Ресурсный кабинет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8136904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Объем  выполненного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65" y="1556792"/>
            <a:ext cx="3496267" cy="46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193839" y="2492896"/>
            <a:ext cx="4392488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Оборудованы два кабинета психолога для индивидуальных консультаций и проведения коррекционно- развивающих занятий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93840" y="4869160"/>
            <a:ext cx="4392488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Создана служба психолого-социально-педагогического сопровождения     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Гимназии № 6.</a:t>
            </a:r>
          </a:p>
        </p:txBody>
      </p:sp>
    </p:spTree>
    <p:extLst>
      <p:ext uri="{BB962C8B-B14F-4D97-AF65-F5344CB8AC3E}">
        <p14:creationId xmlns:p14="http://schemas.microsoft.com/office/powerpoint/2010/main" val="100149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006" y="5663038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C:\Users\user\Desktop\папаДом\психология\гимназия6\фото\Безымянный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43879"/>
            <a:ext cx="4717216" cy="22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551" y="1050888"/>
            <a:ext cx="720566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32656"/>
            <a:ext cx="7119590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Подобран диагностический комплекс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4043879"/>
            <a:ext cx="2808312" cy="2213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Заключены Договора о сотрудничестве </a:t>
            </a:r>
          </a:p>
          <a:p>
            <a:pPr algn="ctr"/>
            <a:r>
              <a:rPr lang="ru-RU" sz="2000" dirty="0"/>
              <a:t>с Сочинским Государственным университетом </a:t>
            </a:r>
          </a:p>
          <a:p>
            <a:pPr algn="ctr"/>
            <a:r>
              <a:rPr lang="ru-RU" sz="2000" dirty="0"/>
              <a:t>и колледжем</a:t>
            </a:r>
          </a:p>
        </p:txBody>
      </p:sp>
    </p:spTree>
    <p:extLst>
      <p:ext uri="{BB962C8B-B14F-4D97-AF65-F5344CB8AC3E}">
        <p14:creationId xmlns:p14="http://schemas.microsoft.com/office/powerpoint/2010/main" val="4003413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36896" y="1644107"/>
            <a:ext cx="511256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Спасибо  за внимание !</a:t>
            </a:r>
          </a:p>
        </p:txBody>
      </p:sp>
      <p:pic>
        <p:nvPicPr>
          <p:cNvPr id="16386" name="Picture 2" descr="C:\Users\user\Desktop\папаДом\психология\гимназия6\фото\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6477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3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908" y="5668963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3420" y="260648"/>
            <a:ext cx="7868674" cy="5760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Актуальность</a:t>
            </a:r>
            <a:r>
              <a:rPr lang="ru-RU" dirty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5746" y="4010491"/>
            <a:ext cx="4178328" cy="4636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27 детей обучаются инклюзивно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5652" y="4581128"/>
            <a:ext cx="4348323" cy="7385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12 детей с ОВЗ обучаются в  классе по АООП  для детей с ЗПР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48201" y="4035855"/>
            <a:ext cx="2808311" cy="9287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3 детей  находятся на домашнем обучении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1014903"/>
            <a:ext cx="7908526" cy="19100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Согласно статистике, число детей с ОВЗ ежегодно увеличивается в Краснодарском крае на 2-3%, что обуславливает необходимость создания городских и районных Ресурсных школ, интегрирующих деятельность 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различных специалистов и образовательных организаций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3341" y="3068960"/>
            <a:ext cx="74888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 МОБУ  Гимназия  № 6 г. Сочи </a:t>
            </a:r>
          </a:p>
          <a:p>
            <a:pPr algn="ctr"/>
            <a:r>
              <a:rPr lang="ru-RU" sz="2800" dirty="0"/>
              <a:t>1743 обучающихся,   из них 42  ребёнка  с 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5746" y="5498732"/>
            <a:ext cx="744560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Создан  ресурсный  кабинет, </a:t>
            </a:r>
          </a:p>
          <a:p>
            <a:pPr algn="ctr"/>
            <a:r>
              <a:rPr lang="ru-RU" sz="2400" b="1" dirty="0"/>
              <a:t>Оборудованы  два  кабинета  психолога.</a:t>
            </a:r>
          </a:p>
        </p:txBody>
      </p:sp>
    </p:spTree>
    <p:extLst>
      <p:ext uri="{BB962C8B-B14F-4D97-AF65-F5344CB8AC3E}">
        <p14:creationId xmlns:p14="http://schemas.microsoft.com/office/powerpoint/2010/main" val="256904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5786" y="3214686"/>
            <a:ext cx="3368315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Психолог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4000504"/>
            <a:ext cx="3368315" cy="7366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Психолог по работе </a:t>
            </a:r>
          </a:p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 детьми с ОВЗ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000636"/>
            <a:ext cx="3364144" cy="540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Социальный педагог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4643446"/>
            <a:ext cx="3456384" cy="5183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Медиатр</a:t>
            </a:r>
            <a:r>
              <a:rPr lang="ru-RU" sz="2400" dirty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3214686"/>
            <a:ext cx="3478880" cy="509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Дефектолог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3504" y="4000504"/>
            <a:ext cx="3429904" cy="4812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Учитель -логопед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357826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тьютор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628" y="5669177"/>
            <a:ext cx="1981372" cy="118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086744" y="5904275"/>
            <a:ext cx="1586893" cy="3960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тьютор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3236" y="5805264"/>
            <a:ext cx="3332729" cy="594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Социальный педаго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642918"/>
            <a:ext cx="5472608" cy="3928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введены 4 ставки психолога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42976" y="1357298"/>
            <a:ext cx="720080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Служба </a:t>
            </a:r>
          </a:p>
          <a:p>
            <a:pPr algn="ctr"/>
            <a:r>
              <a:rPr lang="ru-RU" sz="2800" b="1" dirty="0" err="1"/>
              <a:t>психолого</a:t>
            </a:r>
            <a:r>
              <a:rPr lang="ru-RU" sz="2800" b="1" dirty="0"/>
              <a:t> –социально -педагогического сопровождения Гимназии № 6.</a:t>
            </a:r>
          </a:p>
        </p:txBody>
      </p:sp>
    </p:spTree>
    <p:extLst>
      <p:ext uri="{BB962C8B-B14F-4D97-AF65-F5344CB8AC3E}">
        <p14:creationId xmlns:p14="http://schemas.microsoft.com/office/powerpoint/2010/main" val="346859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68963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73813" y="556972"/>
            <a:ext cx="385242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ОБЪЕКТ инновационной деятельности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8762" y="556972"/>
            <a:ext cx="4824536" cy="25922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психолого-педагогические условия создания </a:t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Ресурсной школы</a:t>
            </a:r>
          </a:p>
        </p:txBody>
      </p:sp>
      <p:sp>
        <p:nvSpPr>
          <p:cNvPr id="9" name="Овал 8"/>
          <p:cNvSpPr/>
          <p:nvPr/>
        </p:nvSpPr>
        <p:spPr>
          <a:xfrm>
            <a:off x="542597" y="3428999"/>
            <a:ext cx="3816424" cy="2546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ПРЕДМЕТ</a:t>
            </a:r>
          </a:p>
          <a:p>
            <a:pPr algn="ctr"/>
            <a:r>
              <a:rPr lang="ru-RU" sz="2800" b="1" dirty="0"/>
              <a:t>инновационной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8762" y="3356992"/>
            <a:ext cx="4824536" cy="26904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интегративный подход  к социально-психологической реабилитации, социализации и профессиональному самоопределению школьников с ОВЗ в условиях Ресурсной школы </a:t>
            </a:r>
          </a:p>
        </p:txBody>
      </p:sp>
    </p:spTree>
    <p:extLst>
      <p:ext uri="{BB962C8B-B14F-4D97-AF65-F5344CB8AC3E}">
        <p14:creationId xmlns:p14="http://schemas.microsoft.com/office/powerpoint/2010/main" val="295189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821723"/>
            <a:ext cx="7554416" cy="503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827584" y="692696"/>
            <a:ext cx="2205588" cy="1921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ЦЕЛЬ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273551"/>
            <a:ext cx="5832648" cy="30963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/>
              <a:t>Создание Ресурсной школы </a:t>
            </a:r>
          </a:p>
          <a:p>
            <a:pPr algn="ctr"/>
            <a:r>
              <a:rPr lang="ru-RU" sz="3400" dirty="0"/>
              <a:t>как образовательной среды, реализующей интегративный подход </a:t>
            </a:r>
          </a:p>
          <a:p>
            <a:pPr algn="ctr"/>
            <a:r>
              <a:rPr lang="ru-RU" sz="3400" dirty="0"/>
              <a:t>к работе </a:t>
            </a:r>
          </a:p>
          <a:p>
            <a:pPr algn="ctr"/>
            <a:r>
              <a:rPr lang="ru-RU" sz="3400" dirty="0"/>
              <a:t>с обучающимися с ОВЗ</a:t>
            </a:r>
          </a:p>
        </p:txBody>
      </p:sp>
    </p:spTree>
    <p:extLst>
      <p:ext uri="{BB962C8B-B14F-4D97-AF65-F5344CB8AC3E}">
        <p14:creationId xmlns:p14="http://schemas.microsoft.com/office/powerpoint/2010/main" val="338209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84376" cy="4107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24" y="953692"/>
            <a:ext cx="3898776" cy="528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628" y="5677705"/>
            <a:ext cx="1981372" cy="118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5976" y="953692"/>
            <a:ext cx="4176464" cy="52836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Интегративный подход, реализующийся в Ресурсной школе в ходе совместной деятельности специалистов психолого-социально-педагогического сопровождения, а также разных типов и уровней образовательных организаций (общеобразовательных, средних профессиональных и высших учебных заведений), обеспечит  для школьников с ОВЗ оптимальные условия их социально-психологической реабилитации, социализации и профессионального самоопределения.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476672"/>
            <a:ext cx="31683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Гипотеза</a:t>
            </a:r>
          </a:p>
        </p:txBody>
      </p:sp>
    </p:spTree>
    <p:extLst>
      <p:ext uri="{BB962C8B-B14F-4D97-AF65-F5344CB8AC3E}">
        <p14:creationId xmlns:p14="http://schemas.microsoft.com/office/powerpoint/2010/main" val="308832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260648"/>
            <a:ext cx="63367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Задачи инновационного проекта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105122"/>
            <a:ext cx="8064896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Модернизировать и материально-технически оснастить образовательный процесс в соответствии с Концепцией Федеральной целевой программы развития образования на 2016-2020 годы и требованиями ФГОС к учебно-методическому обеспечению психолого-социально -педагогического сопровождения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инклюзивного образования.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68962"/>
            <a:ext cx="1981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3429000"/>
            <a:ext cx="4104456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Разработать интегративный комплекс учебно-методических материалов для обеспечения социально-психологической адаптации, социализации и профессионального самоопределения школьников с  ОВЗ в условиях инклюзивного образования в Ресурсной школе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4353" y="3429000"/>
            <a:ext cx="3888432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Организовать и реализовать интегративную </a:t>
            </a:r>
          </a:p>
          <a:p>
            <a:pPr algn="ctr"/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совместную деятельность общеобразовательной школы и учебных заведений среднего профессионального и высшего образования для обеспечения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профориентационной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работы среди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92448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43" y="3429000"/>
            <a:ext cx="75845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55776" y="332656"/>
            <a:ext cx="6173880" cy="309634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Успешная социально-психологическая адаптация, социализация и профессиональное самоопределение школьников с ограниченными возможностями здоровья в условиях ресурсной школы обеспечиваются в ходе интегративной совместной деятельности специалистов психолого-социально-педагогического сопровождения, а также разных типов и уровней образовательных организаций (общеобразовательных, средних профессиональных и высших учебных заведений)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692696"/>
            <a:ext cx="219168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Основная идея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04678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41682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Механизм реализации инновации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68962"/>
            <a:ext cx="1981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84492" y="2162882"/>
            <a:ext cx="586890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Организационно –подготовительный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(2018 -2019 гг.)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2405" y="3545752"/>
            <a:ext cx="5840995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Основной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(2019 -2020 гг.)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8051" y="4813225"/>
            <a:ext cx="5805349" cy="943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Обобщающий </a:t>
            </a:r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(2020 -2021 гг.)</a:t>
            </a:r>
          </a:p>
        </p:txBody>
      </p:sp>
      <p:sp>
        <p:nvSpPr>
          <p:cNvPr id="7" name="Овал 6"/>
          <p:cNvSpPr/>
          <p:nvPr/>
        </p:nvSpPr>
        <p:spPr>
          <a:xfrm>
            <a:off x="1187624" y="2090874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Этап </a:t>
            </a:r>
            <a:r>
              <a:rPr lang="en-US" sz="2000" b="1" dirty="0"/>
              <a:t>1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1259632" y="3404542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Этап 2</a:t>
            </a:r>
          </a:p>
        </p:txBody>
      </p:sp>
      <p:sp>
        <p:nvSpPr>
          <p:cNvPr id="9" name="Овал 8"/>
          <p:cNvSpPr/>
          <p:nvPr/>
        </p:nvSpPr>
        <p:spPr>
          <a:xfrm>
            <a:off x="1259632" y="4692996"/>
            <a:ext cx="1296144" cy="1184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Этап 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1196752"/>
            <a:ext cx="48245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Этапы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932714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987</Words>
  <Application>Microsoft Office PowerPoint</Application>
  <PresentationFormat>Экран (4:3)</PresentationFormat>
  <Paragraphs>132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ИННОВАЦИОННЫХ И СОЦИАЛЬНО –ЗНАЧИМЫХ ПРОЕКТОВ ОБРАЗОВАТЕЛЬНЫХ ОРГАНИЗАЦИЙ ГОРОДА СОЧИ  В 2018/2019 УЧЕБНОМ ГОДУ</dc:title>
  <dc:creator>Олег</dc:creator>
  <cp:lastModifiedBy>ТерновыхТ</cp:lastModifiedBy>
  <cp:revision>107</cp:revision>
  <dcterms:created xsi:type="dcterms:W3CDTF">2018-12-09T15:48:09Z</dcterms:created>
  <dcterms:modified xsi:type="dcterms:W3CDTF">2021-06-02T10:00:05Z</dcterms:modified>
</cp:coreProperties>
</file>