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38"/>
  </p:notesMasterIdLst>
  <p:sldIdLst>
    <p:sldId id="295" r:id="rId2"/>
    <p:sldId id="296" r:id="rId3"/>
    <p:sldId id="269" r:id="rId4"/>
    <p:sldId id="298" r:id="rId5"/>
    <p:sldId id="299" r:id="rId6"/>
    <p:sldId id="300" r:id="rId7"/>
    <p:sldId id="301" r:id="rId8"/>
    <p:sldId id="302" r:id="rId9"/>
    <p:sldId id="321" r:id="rId10"/>
    <p:sldId id="293" r:id="rId11"/>
    <p:sldId id="311" r:id="rId12"/>
    <p:sldId id="313" r:id="rId13"/>
    <p:sldId id="270" r:id="rId14"/>
    <p:sldId id="273" r:id="rId15"/>
    <p:sldId id="274" r:id="rId16"/>
    <p:sldId id="275" r:id="rId17"/>
    <p:sldId id="277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318" r:id="rId27"/>
    <p:sldId id="315" r:id="rId28"/>
    <p:sldId id="316" r:id="rId29"/>
    <p:sldId id="317" r:id="rId30"/>
    <p:sldId id="314" r:id="rId31"/>
    <p:sldId id="319" r:id="rId32"/>
    <p:sldId id="304" r:id="rId33"/>
    <p:sldId id="305" r:id="rId34"/>
    <p:sldId id="306" r:id="rId35"/>
    <p:sldId id="307" r:id="rId36"/>
    <p:sldId id="288" r:id="rId3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516164-DA1C-4FA2-891E-CB883978ED5E}">
          <p14:sldIdLst>
            <p14:sldId id="295"/>
            <p14:sldId id="296"/>
            <p14:sldId id="269"/>
            <p14:sldId id="298"/>
            <p14:sldId id="299"/>
            <p14:sldId id="300"/>
            <p14:sldId id="301"/>
            <p14:sldId id="302"/>
            <p14:sldId id="321"/>
            <p14:sldId id="293"/>
            <p14:sldId id="311"/>
            <p14:sldId id="313"/>
            <p14:sldId id="270"/>
            <p14:sldId id="273"/>
            <p14:sldId id="274"/>
            <p14:sldId id="275"/>
            <p14:sldId id="277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318"/>
            <p14:sldId id="315"/>
            <p14:sldId id="316"/>
            <p14:sldId id="317"/>
            <p14:sldId id="314"/>
            <p14:sldId id="319"/>
            <p14:sldId id="304"/>
            <p14:sldId id="305"/>
            <p14:sldId id="306"/>
            <p14:sldId id="30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0" autoAdjust="0"/>
    <p:restoredTop sz="92950" autoAdjust="0"/>
  </p:normalViewPr>
  <p:slideViewPr>
    <p:cSldViewPr>
      <p:cViewPr varScale="1">
        <p:scale>
          <a:sx n="106" d="100"/>
          <a:sy n="106" d="100"/>
        </p:scale>
        <p:origin x="19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75223566708552E-2"/>
          <c:y val="0.35171935261161458"/>
          <c:w val="0.91624780577644338"/>
          <c:h val="0.516039078001432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учащиеся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384-4F37-916F-8389B284A5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384-4F37-916F-8389B284A5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384-4F37-916F-8389B284A5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384-4F37-916F-8389B284A51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84-4F37-916F-8389B284A51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384-4F37-916F-8389B284A51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384-4F37-916F-8389B284A51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384-4F37-916F-8389B284A51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1-4 классы</c:v>
                </c:pt>
                <c:pt idx="1">
                  <c:v>5-9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904</c:v>
                </c:pt>
                <c:pt idx="1">
                  <c:v>899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84-4F37-916F-8389B284A51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30746301258429"/>
          <c:y val="0.2426301324786668"/>
          <c:w val="0.80923541452079717"/>
          <c:h val="0.742905056088671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32D-432A-A9EA-B416A2577D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32D-432A-A9EA-B416A2577D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32D-432A-A9EA-B416A2577D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32D-432A-A9EA-B416A2577D0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32D-432A-A9EA-B416A2577D0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32D-432A-A9EA-B416A2577D0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32D-432A-A9EA-B416A2577D08}"/>
                </c:ext>
              </c:extLst>
            </c:dLbl>
            <c:dLbl>
              <c:idx val="3"/>
              <c:layout>
                <c:manualLayout>
                  <c:x val="-5.679689074095345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2D-432A-A9EA-B416A2577D0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Соответствие</c:v>
                </c:pt>
                <c:pt idx="3">
                  <c:v>Б/к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19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2D-432A-A9EA-B416A2577D0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00" b="0" i="0" u="none" strike="noStrike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Педагоги, имеющие отраслевые награды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0" i="0" u="none" strike="noStrike" kern="1200" spc="0" baseline="0" dirty="0" smtClean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педагогов, имеющих отраслевые награды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535-4FCD-9C16-E66530935B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535-4FCD-9C16-E66530935B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535-4FCD-9C16-E66530935B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535-4FCD-9C16-E66530935B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имеют</c:v>
                </c:pt>
                <c:pt idx="1">
                  <c:v>не имеют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35-4FCD-9C16-E66530935BA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26067-50B0-4F2F-841B-A17A9BABF422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761C0-301D-492B-B7D7-716896502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3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2018 году началось строительство нового здания начальной школы на 400 мест. С 1 сентября 2020г. в новую школу вошло обучаться  7 первых классов из  239 первоклассников. </a:t>
            </a:r>
          </a:p>
          <a:p>
            <a:r>
              <a:rPr lang="ru-RU" dirty="0"/>
              <a:t>В 2019 году школе </a:t>
            </a:r>
            <a:r>
              <a:rPr lang="ru-RU" dirty="0" err="1"/>
              <a:t>присвоин</a:t>
            </a:r>
            <a:r>
              <a:rPr lang="ru-RU" dirty="0"/>
              <a:t> статус муниципальной инновационной площадки  - победителю конкурса инновационных и социально-значимых проектов образовательных организаций города Сочи с проектом «Модель управления качеством образования в школе в формате «Ментор-стажёр». Григорьева Е.В., два года является </a:t>
            </a:r>
            <a:r>
              <a:rPr lang="ru-RU" dirty="0" err="1"/>
              <a:t>тьютором</a:t>
            </a:r>
            <a:r>
              <a:rPr lang="ru-RU" dirty="0"/>
              <a:t> по программе «500+». </a:t>
            </a:r>
          </a:p>
          <a:p>
            <a:r>
              <a:rPr lang="ru-RU" dirty="0"/>
              <a:t>За последний три учебных года в школе под руководством Григорьевой Е.В. учителя активно </a:t>
            </a:r>
            <a:r>
              <a:rPr lang="ru-RU" dirty="0" err="1"/>
              <a:t>учавствуют</a:t>
            </a:r>
            <a:r>
              <a:rPr lang="ru-RU" dirty="0"/>
              <a:t> в различных конкурсах: учитель физической </a:t>
            </a:r>
            <a:r>
              <a:rPr lang="ru-RU" dirty="0" err="1"/>
              <a:t>культры</a:t>
            </a:r>
            <a:r>
              <a:rPr lang="ru-RU" dirty="0"/>
              <a:t> стала победителем конкурса на присуждение премий лучшим учителям Краснодарского края, учитель русского языка участник городского конкурса «Самый классный класс», учитель начальных классов участник краевого тура конкурса «Учитель здоровья», учитель </a:t>
            </a:r>
            <a:r>
              <a:rPr lang="ru-RU" dirty="0" err="1"/>
              <a:t>ангийского</a:t>
            </a:r>
            <a:r>
              <a:rPr lang="ru-RU" dirty="0"/>
              <a:t> языка - призер городского конкурса «Учитель года». На базе школы проведен </a:t>
            </a:r>
            <a:r>
              <a:rPr lang="ru-RU" dirty="0" err="1"/>
              <a:t>диссеминационный</a:t>
            </a:r>
            <a:r>
              <a:rPr lang="ru-RU" dirty="0"/>
              <a:t> семинар для педагогических работников общеобразовательных организаций Лазаревского района по  теме: «Формирование </a:t>
            </a:r>
            <a:r>
              <a:rPr lang="ru-RU" dirty="0" err="1"/>
              <a:t>метапредметных</a:t>
            </a:r>
            <a:r>
              <a:rPr lang="ru-RU" dirty="0"/>
              <a:t> навыков обучающихся в условиях реализации ФГОС». Систематически 2 </a:t>
            </a:r>
            <a:r>
              <a:rPr lang="ru-RU" dirty="0" err="1"/>
              <a:t>тьюторы</a:t>
            </a:r>
            <a:r>
              <a:rPr lang="ru-RU" dirty="0"/>
              <a:t>  школы проводят обучающие семинары для учителей Лазаревского района. </a:t>
            </a:r>
          </a:p>
          <a:p>
            <a:r>
              <a:rPr lang="ru-RU" dirty="0"/>
              <a:t>Систематически в школе учащиеся по результатам освоения основной общеобразовательной программы получают аттестаты с отличием: 2019г. - 5 чел., 2020г.- 2 чел., 2021г. – 7 чел., по результатам освоения средней общеобразовательной программы получили аттестаты с отличием соответственно: 1 чел, 2 чел., 5 чел.</a:t>
            </a:r>
          </a:p>
          <a:p>
            <a:r>
              <a:rPr lang="ru-RU" dirty="0"/>
              <a:t>Учащаяся 11А класса стала призером Финала Всероссийской игры «Большая перемена» (2021г.)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761C0-301D-492B-B7D7-716896502B6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1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761C0-301D-492B-B7D7-716896502B6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8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A0A4-2AA8-49D8-AF39-649A10CE82BA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0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1E7D-F632-4B33-88CB-C819B32C5B29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89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1E7D-F632-4B33-88CB-C819B32C5B29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5558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1E7D-F632-4B33-88CB-C819B32C5B29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9069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1E7D-F632-4B33-88CB-C819B32C5B29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9144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1E7D-F632-4B33-88CB-C819B32C5B29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6820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E17B-B1E3-4956-BD73-B72F1E46ED4A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80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2862-F157-4575-A1A5-99768C393E3B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10C8-0B91-44CD-AD34-E9E76180CB36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EDE-F947-43E2-88F4-4ED8D0947566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1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EA23-5585-4670-8CB4-E172A1701818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8501-DAE1-4A99-8F7A-9F7F6DF5E2B8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3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BC86-8A39-4023-BD73-50A23FC29170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9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D29A-6424-407C-83D4-1D99915F1639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8DE8-2687-40E1-A9A2-37DB72ED5D37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CA24-2755-47E7-8CED-F27EDF171325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5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1E7D-F632-4B33-88CB-C819B32C5B29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6C867C-DF76-4C67-BD38-BEB22070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92" y="2397373"/>
            <a:ext cx="7272808" cy="13208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 средняя общеобразовательная школа № 82 г. Сочи имени Героя Советского Союза Октябрьского Филиппа Сергеевича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6" y="2098176"/>
            <a:ext cx="1794926" cy="161999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266" y="382583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XXVIII </a:t>
            </a:r>
            <a:r>
              <a:rPr lang="ru-RU" dirty="0"/>
              <a:t>социально-педагогический фестиваль «Образование – 2022»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1" y="4929160"/>
            <a:ext cx="3315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Директор </a:t>
            </a:r>
            <a:r>
              <a:rPr lang="ru-RU" dirty="0" err="1"/>
              <a:t>Е.В.Григорьева</a:t>
            </a:r>
            <a:endParaRPr lang="ru-RU" dirty="0"/>
          </a:p>
          <a:p>
            <a:endParaRPr lang="ru-RU" dirty="0"/>
          </a:p>
          <a:p>
            <a:r>
              <a:rPr lang="ru-RU" dirty="0"/>
              <a:t>Заместители </a:t>
            </a:r>
            <a:r>
              <a:rPr lang="ru-RU" dirty="0" err="1"/>
              <a:t>Т.В.Хлопонина</a:t>
            </a:r>
            <a:r>
              <a:rPr lang="ru-RU" dirty="0"/>
              <a:t> </a:t>
            </a:r>
          </a:p>
          <a:p>
            <a:r>
              <a:rPr lang="ru-RU" dirty="0"/>
              <a:t>                     </a:t>
            </a:r>
            <a:r>
              <a:rPr lang="ru-RU" dirty="0" err="1"/>
              <a:t>М.Н.Заика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856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764704"/>
            <a:ext cx="3337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Стандартное оценивание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2" y="764704"/>
            <a:ext cx="3578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Формирующее оценивание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323527" y="1340768"/>
            <a:ext cx="4758529" cy="4680520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59832" y="1412776"/>
            <a:ext cx="4752528" cy="4680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43809" y="1844824"/>
            <a:ext cx="194421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Жёсткая шкала</a:t>
            </a:r>
          </a:p>
          <a:p>
            <a:pPr algn="ctr"/>
            <a:r>
              <a:rPr lang="ru-RU" b="1" dirty="0"/>
              <a:t> оценивания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3808" y="2852936"/>
            <a:ext cx="241765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err="1"/>
              <a:t>Малоинформативно</a:t>
            </a:r>
            <a:endParaRPr lang="ru-RU" b="1" dirty="0"/>
          </a:p>
          <a:p>
            <a:pPr algn="ctr"/>
            <a:r>
              <a:rPr lang="ru-RU" b="1" dirty="0"/>
              <a:t>Для ученика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5776" y="1628800"/>
            <a:ext cx="289374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Обеспечивает участие</a:t>
            </a:r>
          </a:p>
          <a:p>
            <a:pPr algn="ctr"/>
            <a:r>
              <a:rPr lang="ru-RU" b="1" dirty="0"/>
              <a:t> ученика </a:t>
            </a:r>
          </a:p>
          <a:p>
            <a:pPr algn="ctr"/>
            <a:r>
              <a:rPr lang="ru-RU" b="1" dirty="0"/>
              <a:t>в процессе оценивания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7784" y="2708920"/>
            <a:ext cx="303320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Формирование</a:t>
            </a:r>
          </a:p>
          <a:p>
            <a:pPr algn="ctr"/>
            <a:r>
              <a:rPr lang="ru-RU" b="1" dirty="0"/>
              <a:t> адекватной  самооценки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1840" y="2492896"/>
            <a:ext cx="164660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Непрерывно</a:t>
            </a:r>
            <a:r>
              <a:rPr lang="ru-RU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9792" y="2708920"/>
            <a:ext cx="2752677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Формирует учебный</a:t>
            </a:r>
          </a:p>
          <a:p>
            <a:pPr algn="ctr"/>
            <a:r>
              <a:rPr lang="ru-RU" b="1" dirty="0"/>
              <a:t> процесс, обеспечивая</a:t>
            </a:r>
          </a:p>
          <a:p>
            <a:pPr algn="ctr"/>
            <a:r>
              <a:rPr lang="ru-RU" b="1" dirty="0"/>
              <a:t> основание для </a:t>
            </a:r>
          </a:p>
          <a:p>
            <a:pPr algn="ctr"/>
            <a:r>
              <a:rPr lang="ru-RU" b="1" dirty="0"/>
              <a:t>выставления отметок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808" y="2996952"/>
            <a:ext cx="2553905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Формирует учебный </a:t>
            </a:r>
          </a:p>
          <a:p>
            <a:pPr algn="ctr"/>
            <a:r>
              <a:rPr lang="ru-RU" b="1" dirty="0"/>
              <a:t>процесс, улучшая</a:t>
            </a:r>
          </a:p>
          <a:p>
            <a:pPr algn="ctr"/>
            <a:r>
              <a:rPr lang="ru-RU" b="1" dirty="0"/>
              <a:t> качество учения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99792" y="3356992"/>
            <a:ext cx="274466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Обеспечивает </a:t>
            </a:r>
          </a:p>
          <a:p>
            <a:pPr algn="ctr"/>
            <a:r>
              <a:rPr lang="ru-RU" b="1" dirty="0"/>
              <a:t>индивидуальный </a:t>
            </a:r>
          </a:p>
          <a:p>
            <a:pPr algn="ctr"/>
            <a:r>
              <a:rPr lang="ru-RU" b="1" dirty="0"/>
              <a:t>подход (не усредняет)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43808" y="3284984"/>
            <a:ext cx="231185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Может</a:t>
            </a:r>
          </a:p>
          <a:p>
            <a:pPr algn="ctr"/>
            <a:r>
              <a:rPr lang="ru-RU" b="1" dirty="0"/>
              <a:t> травмировать </a:t>
            </a:r>
          </a:p>
          <a:p>
            <a:pPr algn="ctr"/>
            <a:r>
              <a:rPr lang="ru-RU" b="1" dirty="0"/>
              <a:t>ученика и снижать</a:t>
            </a:r>
          </a:p>
          <a:p>
            <a:pPr algn="ctr"/>
            <a:r>
              <a:rPr lang="ru-RU" b="1" dirty="0"/>
              <a:t> его самооценку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15816" y="4149080"/>
            <a:ext cx="2425664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Оценивание </a:t>
            </a:r>
          </a:p>
          <a:p>
            <a:pPr algn="ctr"/>
            <a:r>
              <a:rPr lang="ru-RU" b="1" dirty="0"/>
              <a:t>на конечной стадии</a:t>
            </a:r>
          </a:p>
          <a:p>
            <a:pPr algn="ctr"/>
            <a:r>
              <a:rPr lang="ru-RU" b="1" dirty="0"/>
              <a:t> процесса обучения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0781" y="2600908"/>
            <a:ext cx="2887329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Принципы</a:t>
            </a:r>
          </a:p>
          <a:p>
            <a:pPr algn="ctr"/>
            <a:r>
              <a:rPr lang="ru-RU" b="1" dirty="0"/>
              <a:t> самооценки и способы </a:t>
            </a:r>
          </a:p>
          <a:p>
            <a:pPr algn="ctr"/>
            <a:r>
              <a:rPr lang="ru-RU" b="1" dirty="0"/>
              <a:t>улучшения результата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013" y="3582628"/>
            <a:ext cx="199125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Обеспечение</a:t>
            </a:r>
          </a:p>
          <a:p>
            <a:pPr algn="ctr"/>
            <a:r>
              <a:rPr lang="ru-RU" b="1" dirty="0"/>
              <a:t> обратной связи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75442" y="3284984"/>
            <a:ext cx="2254143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Функции: </a:t>
            </a:r>
          </a:p>
          <a:p>
            <a:pPr algn="ctr"/>
            <a:r>
              <a:rPr lang="ru-RU" b="1" dirty="0"/>
              <a:t>обучающая, </a:t>
            </a:r>
          </a:p>
          <a:p>
            <a:pPr algn="ctr"/>
            <a:r>
              <a:rPr lang="ru-RU" b="1" dirty="0"/>
              <a:t>воспитательная,</a:t>
            </a:r>
          </a:p>
          <a:p>
            <a:pPr algn="ctr"/>
            <a:r>
              <a:rPr lang="ru-RU" b="1" dirty="0"/>
              <a:t> ориентирующая,</a:t>
            </a:r>
          </a:p>
          <a:p>
            <a:pPr algn="ctr"/>
            <a:r>
              <a:rPr lang="ru-RU" b="1" dirty="0"/>
              <a:t>стимулирующая,</a:t>
            </a:r>
          </a:p>
          <a:p>
            <a:pPr algn="ctr"/>
            <a:r>
              <a:rPr lang="ru-RU" b="1" dirty="0"/>
              <a:t> диагностическая,</a:t>
            </a:r>
          </a:p>
          <a:p>
            <a:pPr algn="ctr"/>
            <a:r>
              <a:rPr lang="ru-RU" b="1" dirty="0"/>
              <a:t>формирование  </a:t>
            </a:r>
          </a:p>
          <a:p>
            <a:pPr algn="ctr"/>
            <a:r>
              <a:rPr lang="ru-RU" b="1" dirty="0"/>
              <a:t>самооценки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39752" y="6165304"/>
            <a:ext cx="3600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Диаграмма Венна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11406 -0.068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9953 L -0.26424 -0.083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05857 L 0.18837 -0.0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19653 -0.08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29236 0.031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32517 0.0168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25157 0.1113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23664 0.0909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20347 0.1113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26441 0.036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0.06852 L 0.21302 0.316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066 -0.2046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023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4B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4B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8" y="260648"/>
            <a:ext cx="8666137" cy="5760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существующей системы оценивания</a:t>
            </a:r>
          </a:p>
        </p:txBody>
      </p:sp>
      <p:pic>
        <p:nvPicPr>
          <p:cNvPr id="3" name="Picture 4" descr="C:\Users\Region\Desktop\картинки с шаттерстока\shutterstock_454074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7816" y="5311846"/>
            <a:ext cx="1656184" cy="154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412776"/>
            <a:ext cx="6534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дает полноценной возможности для  формирования  у  учащегося оценочной  самостоятельности;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затрудняет   индивидуализацию    обучения;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малоинформативной;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имеет травмирующий характер</a:t>
            </a:r>
          </a:p>
        </p:txBody>
      </p:sp>
    </p:spTree>
    <p:extLst>
      <p:ext uri="{BB962C8B-B14F-4D97-AF65-F5344CB8AC3E}">
        <p14:creationId xmlns:p14="http://schemas.microsoft.com/office/powerpoint/2010/main" val="13386540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Region\Desktop\картинки с шаттерстока\shutterstock_867182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3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143375" y="1714500"/>
            <a:ext cx="4500563" cy="50006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Что требуется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57752" y="2286000"/>
            <a:ext cx="3857623" cy="7143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Устранит противоречия между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функциями оценки и существующей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системой оценивания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29191" y="3214686"/>
            <a:ext cx="3786214" cy="7143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Позволит связать оценку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с инд. приращением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образовательных результатов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0629" y="4071942"/>
            <a:ext cx="3714776" cy="7143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«выращивание здоровой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самооценки»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00628" y="4929198"/>
            <a:ext cx="3714776" cy="714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/>
              <a:t>Ввести в практику оценку </a:t>
            </a:r>
          </a:p>
          <a:p>
            <a:pPr algn="ctr"/>
            <a:r>
              <a:rPr lang="ru-RU" sz="1600" b="1" dirty="0"/>
              <a:t> новых результатов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76168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" t="4077" r="-446" b="4182"/>
          <a:stretch/>
        </p:blipFill>
        <p:spPr bwMode="auto">
          <a:xfrm>
            <a:off x="791570" y="3212976"/>
            <a:ext cx="421247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687" y="620688"/>
            <a:ext cx="385661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936883"/>
            <a:ext cx="43014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Поливаем, чтобы росло,</a:t>
            </a:r>
          </a:p>
          <a:p>
            <a:r>
              <a:rPr lang="ru-RU" sz="2800" dirty="0"/>
              <a:t> учим, чтобы ученики</a:t>
            </a:r>
          </a:p>
          <a:p>
            <a:r>
              <a:rPr lang="ru-RU" sz="2800" dirty="0"/>
              <a:t>почувствовали "вкус" к учебе!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Shape 107"/>
          <p:cNvSpPr txBox="1"/>
          <p:nvPr/>
        </p:nvSpPr>
        <p:spPr>
          <a:xfrm>
            <a:off x="179512" y="404664"/>
            <a:ext cx="6777802" cy="6453336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185738" marR="0" lvl="0" indent="2571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5343"/>
            </a:pP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Формирующее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внутреннее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оценивание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нацелено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определение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индивидуальных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достижений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каждого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учащегося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предполагает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как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сравнения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результатов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продемонстрированных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разными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учащимися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так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административных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выводов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результатам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обучения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185738" marR="0" lvl="0" indent="2571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5343"/>
            </a:pP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185738" indent="257175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«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Формирующим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данный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вид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оценивания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называется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потому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оценка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ориентирована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конкретного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ученика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призвана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выявить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пробелы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освоении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учащимся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элемента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содержания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образования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тем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чтобы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восполнить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их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максимальной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эффективностью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»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(«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ФОРМИРУЮЩАЯ ОЦЕНКА ОБРАЗОВАТЕЛЬНЫХ РЕЗУЛЬТАТОВ УЧАЩИХСЯ»  И.С. Фишман, Г.Б. Голуб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2"/>
          <p:cNvSpPr txBox="1">
            <a:spLocks/>
          </p:cNvSpPr>
          <p:nvPr/>
        </p:nvSpPr>
        <p:spPr>
          <a:xfrm>
            <a:off x="179513" y="0"/>
            <a:ext cx="6552728" cy="1592263"/>
          </a:xfrm>
          <a:prstGeom prst="rect">
            <a:avLst/>
          </a:prstGeom>
        </p:spPr>
        <p:txBody>
          <a:bodyPr vert="horz" lIns="38100" tIns="38100" rIns="38100" bIns="381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987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Формирующее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оценивание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позволяет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учителю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5" name="Shape 113"/>
          <p:cNvSpPr txBox="1"/>
          <p:nvPr/>
        </p:nvSpPr>
        <p:spPr>
          <a:xfrm>
            <a:off x="899592" y="1641476"/>
            <a:ext cx="6444676" cy="53078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447323" marR="0" lvl="0" indent="-34290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четко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сформулировать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образовательный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подлежащий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формированию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оценке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каждом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конкретном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случае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и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организовать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соответствии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этим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свою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работу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</a:p>
          <a:p>
            <a:pPr marL="447323" marR="0" lvl="0" indent="-342900" algn="l">
              <a:lnSpc>
                <a:spcPct val="119921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сделать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учащегося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субъектом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образовательной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оценочной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деятельности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8"/>
          <p:cNvSpPr txBox="1">
            <a:spLocks/>
          </p:cNvSpPr>
          <p:nvPr/>
        </p:nvSpPr>
        <p:spPr>
          <a:xfrm>
            <a:off x="0" y="0"/>
            <a:ext cx="7380312" cy="1593850"/>
          </a:xfrm>
          <a:prstGeom prst="rect">
            <a:avLst/>
          </a:prstGeom>
        </p:spPr>
        <p:txBody>
          <a:bodyPr vert="horz" lIns="38100" tIns="38100" rIns="38100" bIns="381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987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Формирующее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оценивание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987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учащихся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119"/>
          <p:cNvSpPr txBox="1"/>
          <p:nvPr/>
        </p:nvSpPr>
        <p:spPr>
          <a:xfrm>
            <a:off x="861474" y="1772816"/>
            <a:ext cx="6804248" cy="53078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может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помогать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учиться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ошибках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может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помогать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понять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важно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может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помогать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понять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у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них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получается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может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помогать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обнаруживать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они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знают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может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помогать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обнаруживать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они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умеют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делать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6"/>
          <p:cNvSpPr txBox="1">
            <a:spLocks/>
          </p:cNvSpPr>
          <p:nvPr/>
        </p:nvSpPr>
        <p:spPr>
          <a:xfrm>
            <a:off x="-1260648" y="42105"/>
            <a:ext cx="8964488" cy="1320800"/>
          </a:xfrm>
          <a:prstGeom prst="rect">
            <a:avLst/>
          </a:prstGeom>
        </p:spPr>
        <p:txBody>
          <a:bodyPr vert="horz" lIns="38100" tIns="38100" rIns="38100" bIns="381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Пять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принципов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формирующего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оценивания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137"/>
          <p:cNvSpPr txBox="1"/>
          <p:nvPr/>
        </p:nvSpPr>
        <p:spPr>
          <a:xfrm>
            <a:off x="0" y="1628800"/>
            <a:ext cx="8338249" cy="43324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602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851"/>
              <a:buFont typeface="Arial"/>
              <a:buAutoNum type="arabicPeriod"/>
            </a:pP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Учитель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регулярно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обеспечивает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обратную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связь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предоставляя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учащимся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комментарии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замечания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т.п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поводу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их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деятельности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381000" marR="0" lvl="0" indent="-20602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1851"/>
              <a:buFont typeface="Arial"/>
              <a:buAutoNum type="arabicPeriod"/>
            </a:pP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Учащиеся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принимают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активное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участие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организации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процесса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собственного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обучения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381000" marR="0" lvl="0" indent="-20602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1851"/>
              <a:buFont typeface="Arial"/>
              <a:buAutoNum type="arabicPeriod"/>
            </a:pP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Учитель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меняет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техники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технологии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обучения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зависимости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изменения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результатов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обучения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учащихся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381000" marR="0" lvl="0" indent="-20602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1851"/>
              <a:buFont typeface="Arial"/>
              <a:buAutoNum type="arabicPeriod"/>
            </a:pP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Учитель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осознает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оценивание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посредством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отметки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резко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снижает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мотивацию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самооценку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учащихся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381000" marR="0" lvl="0" indent="-20602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1851"/>
              <a:buFont typeface="Arial"/>
              <a:buAutoNum type="arabicPeriod"/>
            </a:pP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Учитель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осознает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необходимость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научить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учащихся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принципам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самооценки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способам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улучшения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собственных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результатов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2"/>
          <p:cNvSpPr txBox="1">
            <a:spLocks/>
          </p:cNvSpPr>
          <p:nvPr/>
        </p:nvSpPr>
        <p:spPr>
          <a:xfrm>
            <a:off x="1043608" y="583169"/>
            <a:ext cx="6983412" cy="2514600"/>
          </a:xfrm>
          <a:prstGeom prst="rect">
            <a:avLst/>
          </a:prstGeom>
        </p:spPr>
        <p:txBody>
          <a:bodyPr vert="horz" lIns="38100" tIns="38100" rIns="38100" bIns="381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ВАРИАНТЫ ИСПОЛЬЗОВАНИЯ ФОРМИРУЮЩЕГО ОЦЕНИВАНИЯ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148"/>
          <p:cNvGraphicFramePr/>
          <p:nvPr>
            <p:extLst>
              <p:ext uri="{D42A27DB-BD31-4B8C-83A1-F6EECF244321}">
                <p14:modId xmlns:p14="http://schemas.microsoft.com/office/powerpoint/2010/main" val="3368961969"/>
              </p:ext>
            </p:extLst>
          </p:nvPr>
        </p:nvGraphicFramePr>
        <p:xfrm>
          <a:off x="0" y="0"/>
          <a:ext cx="9036496" cy="6858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5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945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854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err="1">
                          <a:sym typeface="Arial"/>
                        </a:rPr>
                        <a:t>Формирование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критического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мышления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формулирование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суждений</a:t>
                      </a:r>
                      <a:r>
                        <a:rPr lang="en-US" sz="2000" dirty="0">
                          <a:sym typeface="Arial"/>
                        </a:rPr>
                        <a:t> (</a:t>
                      </a:r>
                      <a:r>
                        <a:rPr lang="en-US" sz="2000" dirty="0" err="1">
                          <a:sym typeface="Arial"/>
                        </a:rPr>
                        <a:t>аргументация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рефлексия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оценивание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умозаключение</a:t>
                      </a:r>
                      <a:r>
                        <a:rPr lang="en-US" sz="2000" dirty="0">
                          <a:sym typeface="Arial"/>
                        </a:rPr>
                        <a:t> и </a:t>
                      </a:r>
                      <a:r>
                        <a:rPr lang="en-US" sz="2000" dirty="0" err="1">
                          <a:sym typeface="Arial"/>
                        </a:rPr>
                        <a:t>т.п</a:t>
                      </a:r>
                      <a:r>
                        <a:rPr lang="en-US" sz="2000" dirty="0">
                          <a:sym typeface="Arial"/>
                        </a:rPr>
                        <a:t>.)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Написание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эссе</a:t>
                      </a:r>
                      <a:r>
                        <a:rPr lang="en-US" sz="2000" dirty="0">
                          <a:sym typeface="Arial"/>
                        </a:rPr>
                        <a:t> (</a:t>
                      </a:r>
                      <a:r>
                        <a:rPr lang="en-US" sz="2000" dirty="0" err="1">
                          <a:sym typeface="Arial"/>
                        </a:rPr>
                        <a:t>фокусированное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на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предъявлении</a:t>
                      </a:r>
                      <a:r>
                        <a:rPr lang="en-US" sz="2000" dirty="0">
                          <a:sym typeface="Arial"/>
                        </a:rPr>
                        <a:t> и </a:t>
                      </a:r>
                      <a:r>
                        <a:rPr lang="en-US" sz="2000" dirty="0" err="1">
                          <a:sym typeface="Arial"/>
                        </a:rPr>
                        <a:t>развитии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аргументации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рефлексивной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оценке</a:t>
                      </a:r>
                      <a:r>
                        <a:rPr lang="en-US" sz="2000" dirty="0">
                          <a:sym typeface="Arial"/>
                        </a:rPr>
                        <a:t>).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Критический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анализ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ситуации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Критическая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оценка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изученной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литературы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Ведение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рефлексивного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дневника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Подготовка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сообщения</a:t>
                      </a:r>
                      <a:r>
                        <a:rPr lang="en-US" sz="2000" dirty="0">
                          <a:sym typeface="Arial"/>
                        </a:rPr>
                        <a:t> \ </a:t>
                      </a:r>
                      <a:r>
                        <a:rPr lang="en-US" sz="2000" dirty="0" err="1">
                          <a:sym typeface="Arial"/>
                        </a:rPr>
                        <a:t>выступления</a:t>
                      </a:r>
                      <a:r>
                        <a:rPr lang="en-US" sz="2000" dirty="0">
                          <a:sym typeface="Arial"/>
                        </a:rPr>
                        <a:t> (</a:t>
                      </a:r>
                      <a:r>
                        <a:rPr lang="en-US" sz="2000" dirty="0" err="1">
                          <a:sym typeface="Arial"/>
                        </a:rPr>
                        <a:t>фиксирующее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проблему</a:t>
                      </a:r>
                      <a:r>
                        <a:rPr lang="en-US" sz="2000" dirty="0">
                          <a:sym typeface="Arial"/>
                        </a:rPr>
                        <a:t> и </a:t>
                      </a:r>
                      <a:r>
                        <a:rPr lang="en-US" sz="2000" dirty="0" err="1">
                          <a:sym typeface="Arial"/>
                        </a:rPr>
                        <a:t>способы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ее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разрешения</a:t>
                      </a:r>
                      <a:r>
                        <a:rPr lang="en-US" sz="2000" dirty="0">
                          <a:sym typeface="Arial"/>
                        </a:rPr>
                        <a:t>).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Подготовка</a:t>
                      </a:r>
                      <a:r>
                        <a:rPr lang="en-US" sz="2000" dirty="0">
                          <a:sym typeface="Arial"/>
                        </a:rPr>
                        <a:t> \ </a:t>
                      </a:r>
                      <a:r>
                        <a:rPr lang="en-US" sz="2000" dirty="0" err="1">
                          <a:sym typeface="Arial"/>
                        </a:rPr>
                        <a:t>написание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статьи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Комментарии</a:t>
                      </a:r>
                      <a:r>
                        <a:rPr lang="en-US" sz="2000" dirty="0">
                          <a:sym typeface="Arial"/>
                        </a:rPr>
                        <a:t> к </a:t>
                      </a:r>
                      <a:r>
                        <a:rPr lang="en-US" sz="2000" dirty="0" err="1">
                          <a:sym typeface="Arial"/>
                        </a:rPr>
                        <a:t>статье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книге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монографии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7584" y="0"/>
            <a:ext cx="22295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Ц</a:t>
            </a:r>
            <a:r>
              <a:rPr lang="en-US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ель</a:t>
            </a:r>
            <a:r>
              <a: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обучения</a:t>
            </a:r>
            <a:r>
              <a: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95494" y="0"/>
            <a:ext cx="30673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нструменты</a:t>
            </a:r>
            <a:r>
              <a: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оценивания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10776"/>
            <a:ext cx="5976664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конец 2021-2022 учебного года </a:t>
            </a:r>
          </a:p>
          <a:p>
            <a:pPr marL="0" indent="0">
              <a:buNone/>
            </a:pPr>
            <a:r>
              <a:rPr lang="ru-RU" dirty="0"/>
              <a:t>количество учащихся – 1924 чел.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56201300"/>
              </p:ext>
            </p:extLst>
          </p:nvPr>
        </p:nvGraphicFramePr>
        <p:xfrm>
          <a:off x="323528" y="1268761"/>
          <a:ext cx="511256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364502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Учителей 68 человек</a:t>
            </a:r>
          </a:p>
          <a:p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211149702"/>
              </p:ext>
            </p:extLst>
          </p:nvPr>
        </p:nvGraphicFramePr>
        <p:xfrm>
          <a:off x="323528" y="4291355"/>
          <a:ext cx="4248472" cy="211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021171434"/>
              </p:ext>
            </p:extLst>
          </p:nvPr>
        </p:nvGraphicFramePr>
        <p:xfrm>
          <a:off x="5076010" y="3578678"/>
          <a:ext cx="3391449" cy="279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4284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153"/>
          <p:cNvGraphicFramePr/>
          <p:nvPr>
            <p:extLst>
              <p:ext uri="{D42A27DB-BD31-4B8C-83A1-F6EECF244321}">
                <p14:modId xmlns:p14="http://schemas.microsoft.com/office/powerpoint/2010/main" val="2066580053"/>
              </p:ext>
            </p:extLst>
          </p:nvPr>
        </p:nvGraphicFramePr>
        <p:xfrm>
          <a:off x="0" y="0"/>
          <a:ext cx="9144000" cy="68809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6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6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688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Ц</a:t>
                      </a:r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ель</a:t>
                      </a:r>
                      <a:r>
                        <a:rPr lang="en-US" sz="3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32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sym typeface="Arial"/>
                      </a:endParaRPr>
                    </a:p>
                    <a:p>
                      <a:pPr algn="ctr"/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обучения</a:t>
                      </a:r>
                      <a:r>
                        <a:rPr lang="en-US" sz="3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3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И</a:t>
                      </a:r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нструменты</a:t>
                      </a:r>
                      <a:r>
                        <a:rPr lang="en-US" sz="3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32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sym typeface="Arial"/>
                      </a:endParaRPr>
                    </a:p>
                    <a:p>
                      <a:pPr algn="ctr"/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оценивания</a:t>
                      </a:r>
                      <a:endParaRPr lang="ru-RU" sz="32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22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11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err="1">
                          <a:sym typeface="Arial"/>
                        </a:rPr>
                        <a:t>Решение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проблем</a:t>
                      </a:r>
                      <a:r>
                        <a:rPr lang="en-US" sz="2000" dirty="0">
                          <a:sym typeface="Arial"/>
                        </a:rPr>
                        <a:t> \ </a:t>
                      </a:r>
                      <a:r>
                        <a:rPr lang="en-US" sz="2000" dirty="0" err="1">
                          <a:sym typeface="Arial"/>
                        </a:rPr>
                        <a:t>планирование</a:t>
                      </a:r>
                      <a:r>
                        <a:rPr lang="en-US" sz="2000" dirty="0">
                          <a:sym typeface="Arial"/>
                        </a:rPr>
                        <a:t> (</a:t>
                      </a:r>
                      <a:r>
                        <a:rPr lang="en-US" sz="2000" dirty="0" err="1">
                          <a:sym typeface="Arial"/>
                        </a:rPr>
                        <a:t>определение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или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постановка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проблемы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сбор</a:t>
                      </a:r>
                      <a:r>
                        <a:rPr lang="en-US" sz="2000" dirty="0">
                          <a:sym typeface="Arial"/>
                        </a:rPr>
                        <a:t> и </a:t>
                      </a:r>
                      <a:r>
                        <a:rPr lang="en-US" sz="2000" dirty="0" err="1">
                          <a:sym typeface="Arial"/>
                        </a:rPr>
                        <a:t>анализ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данных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интерпретация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планирование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экспериментов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применение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теории</a:t>
                      </a:r>
                      <a:r>
                        <a:rPr lang="en-US" sz="2000" dirty="0">
                          <a:sym typeface="Arial"/>
                        </a:rPr>
                        <a:t> и </a:t>
                      </a:r>
                      <a:r>
                        <a:rPr lang="en-US" sz="2000" dirty="0" err="1">
                          <a:sym typeface="Arial"/>
                        </a:rPr>
                        <a:t>информации</a:t>
                      </a:r>
                      <a:r>
                        <a:rPr lang="en-US" sz="2000" dirty="0">
                          <a:sym typeface="Arial"/>
                        </a:rPr>
                        <a:t> и </a:t>
                      </a:r>
                      <a:r>
                        <a:rPr lang="en-US" sz="2000" dirty="0" err="1">
                          <a:sym typeface="Arial"/>
                        </a:rPr>
                        <a:t>т.п</a:t>
                      </a:r>
                      <a:r>
                        <a:rPr lang="en-US" sz="2000" dirty="0">
                          <a:sym typeface="Arial"/>
                        </a:rPr>
                        <a:t>.)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Анализ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ситуации</a:t>
                      </a:r>
                      <a:r>
                        <a:rPr lang="en-US" sz="2000" dirty="0">
                          <a:sym typeface="Arial"/>
                        </a:rPr>
                        <a:t> \ </a:t>
                      </a:r>
                      <a:r>
                        <a:rPr lang="en-US" sz="2000" dirty="0" err="1">
                          <a:sym typeface="Arial"/>
                        </a:rPr>
                        <a:t>случая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Сценарирование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проблем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Моделирование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ситуации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Групповая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работа</a:t>
                      </a:r>
                      <a:r>
                        <a:rPr lang="en-US" sz="2000" dirty="0">
                          <a:sym typeface="Arial"/>
                        </a:rPr>
                        <a:t> (</a:t>
                      </a:r>
                      <a:r>
                        <a:rPr lang="en-US" sz="2000" dirty="0" err="1">
                          <a:sym typeface="Arial"/>
                        </a:rPr>
                        <a:t>коллективное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обсуждение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выделенной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проблемы</a:t>
                      </a:r>
                      <a:r>
                        <a:rPr lang="en-US" sz="2000" dirty="0">
                          <a:sym typeface="Arial"/>
                        </a:rPr>
                        <a:t> и </a:t>
                      </a:r>
                      <a:r>
                        <a:rPr lang="en-US" sz="2000" dirty="0" err="1">
                          <a:sym typeface="Arial"/>
                        </a:rPr>
                        <a:t>поиск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ее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решения</a:t>
                      </a:r>
                      <a:r>
                        <a:rPr lang="en-US" sz="2000" dirty="0">
                          <a:sym typeface="Arial"/>
                        </a:rPr>
                        <a:t>).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Обсуждение</a:t>
                      </a:r>
                      <a:r>
                        <a:rPr lang="en-US" sz="2000" dirty="0">
                          <a:sym typeface="Arial"/>
                        </a:rPr>
                        <a:t> и </a:t>
                      </a:r>
                      <a:r>
                        <a:rPr lang="en-US" sz="2000" dirty="0" err="1">
                          <a:sym typeface="Arial"/>
                        </a:rPr>
                        <a:t>рефлексия</a:t>
                      </a:r>
                      <a:r>
                        <a:rPr lang="en-US" sz="2000" dirty="0">
                          <a:sym typeface="Arial"/>
                        </a:rPr>
                        <a:t> с </a:t>
                      </a:r>
                      <a:r>
                        <a:rPr lang="en-US" sz="2000" dirty="0" err="1">
                          <a:sym typeface="Arial"/>
                        </a:rPr>
                        <a:t>коллегами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проблем</a:t>
                      </a:r>
                      <a:r>
                        <a:rPr lang="en-US" sz="2000" dirty="0">
                          <a:sym typeface="Arial"/>
                        </a:rPr>
                        <a:t> \ </a:t>
                      </a:r>
                      <a:r>
                        <a:rPr lang="en-US" sz="2000" dirty="0" err="1">
                          <a:sym typeface="Arial"/>
                        </a:rPr>
                        <a:t>опыта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из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собственных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работ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Подготовка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проекта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исследовательской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заявки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по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реальной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проблеме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159"/>
          <p:cNvGraphicFramePr/>
          <p:nvPr>
            <p:extLst>
              <p:ext uri="{D42A27DB-BD31-4B8C-83A1-F6EECF244321}">
                <p14:modId xmlns:p14="http://schemas.microsoft.com/office/powerpoint/2010/main" val="2792787880"/>
              </p:ext>
            </p:extLst>
          </p:nvPr>
        </p:nvGraphicFramePr>
        <p:xfrm>
          <a:off x="0" y="1"/>
          <a:ext cx="9144000" cy="68803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3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3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748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Ц</a:t>
                      </a:r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ель</a:t>
                      </a:r>
                      <a:r>
                        <a:rPr lang="en-US" sz="3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32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sym typeface="Arial"/>
                      </a:endParaRPr>
                    </a:p>
                    <a:p>
                      <a:pPr algn="ctr"/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обучения</a:t>
                      </a:r>
                      <a:r>
                        <a:rPr lang="en-US" sz="3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3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И</a:t>
                      </a:r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нструменты</a:t>
                      </a:r>
                      <a:r>
                        <a:rPr lang="en-US" sz="3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32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sym typeface="Arial"/>
                      </a:endParaRPr>
                    </a:p>
                    <a:p>
                      <a:pPr algn="ctr"/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оценивания</a:t>
                      </a:r>
                      <a:endParaRPr lang="ru-RU" sz="32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22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051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22" dirty="0" err="1">
                          <a:sym typeface="Arial"/>
                        </a:rPr>
                        <a:t>Выполнение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действий</a:t>
                      </a:r>
                      <a:r>
                        <a:rPr lang="en-US" sz="2222" dirty="0">
                          <a:sym typeface="Arial"/>
                        </a:rPr>
                        <a:t> \ </a:t>
                      </a:r>
                      <a:r>
                        <a:rPr lang="en-US" sz="2222" dirty="0" err="1">
                          <a:sym typeface="Arial"/>
                        </a:rPr>
                        <a:t>демонстрация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операций</a:t>
                      </a:r>
                      <a:r>
                        <a:rPr lang="ru-RU" sz="2222" baseline="0" dirty="0">
                          <a:sym typeface="Arial"/>
                        </a:rPr>
                        <a:t> или </a:t>
                      </a:r>
                      <a:r>
                        <a:rPr lang="ru-RU" sz="2222" dirty="0">
                          <a:sym typeface="Arial"/>
                        </a:rPr>
                        <a:t>различных </a:t>
                      </a:r>
                      <a:r>
                        <a:rPr lang="en-US" sz="2222" dirty="0" err="1">
                          <a:sym typeface="Arial"/>
                        </a:rPr>
                        <a:t>техник</a:t>
                      </a:r>
                      <a:r>
                        <a:rPr lang="en-US" sz="2222" dirty="0">
                          <a:sym typeface="Arial"/>
                        </a:rPr>
                        <a:t> (</a:t>
                      </a:r>
                      <a:r>
                        <a:rPr lang="en-US" sz="2222" dirty="0" err="1">
                          <a:sym typeface="Arial"/>
                        </a:rPr>
                        <a:t>вычисления</a:t>
                      </a:r>
                      <a:r>
                        <a:rPr lang="en-US" sz="2222" dirty="0">
                          <a:sym typeface="Arial"/>
                        </a:rPr>
                        <a:t>, </a:t>
                      </a:r>
                      <a:r>
                        <a:rPr lang="en-US" sz="2222" dirty="0" err="1">
                          <a:sym typeface="Arial"/>
                        </a:rPr>
                        <a:t>работа</a:t>
                      </a:r>
                      <a:r>
                        <a:rPr lang="en-US" sz="2222" dirty="0">
                          <a:sym typeface="Arial"/>
                        </a:rPr>
                        <a:t> с </a:t>
                      </a:r>
                      <a:r>
                        <a:rPr lang="en-US" sz="2222" dirty="0" err="1">
                          <a:sym typeface="Arial"/>
                        </a:rPr>
                        <a:t>текстами</a:t>
                      </a:r>
                      <a:r>
                        <a:rPr lang="en-US" sz="2222" dirty="0">
                          <a:sym typeface="Arial"/>
                        </a:rPr>
                        <a:t>, </a:t>
                      </a:r>
                      <a:r>
                        <a:rPr lang="en-US" sz="2222" dirty="0" err="1">
                          <a:sym typeface="Arial"/>
                        </a:rPr>
                        <a:t>использование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оборудования</a:t>
                      </a:r>
                      <a:r>
                        <a:rPr lang="en-US" sz="2222" dirty="0">
                          <a:sym typeface="Arial"/>
                        </a:rPr>
                        <a:t>, </a:t>
                      </a:r>
                      <a:r>
                        <a:rPr lang="en-US" sz="2222" dirty="0" err="1">
                          <a:sym typeface="Arial"/>
                        </a:rPr>
                        <a:t>выполнение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процедур</a:t>
                      </a:r>
                      <a:r>
                        <a:rPr lang="en-US" sz="2222" dirty="0">
                          <a:sym typeface="Arial"/>
                        </a:rPr>
                        <a:t>, </a:t>
                      </a:r>
                      <a:r>
                        <a:rPr lang="en-US" sz="2222" dirty="0" err="1">
                          <a:sym typeface="Arial"/>
                        </a:rPr>
                        <a:t>заполнение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протоколов</a:t>
                      </a:r>
                      <a:r>
                        <a:rPr lang="en-US" sz="2222" dirty="0">
                          <a:sym typeface="Arial"/>
                        </a:rPr>
                        <a:t>, </a:t>
                      </a:r>
                      <a:r>
                        <a:rPr lang="en-US" sz="2222" dirty="0" err="1">
                          <a:sym typeface="Arial"/>
                        </a:rPr>
                        <a:t>выполнение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инструкций</a:t>
                      </a:r>
                      <a:r>
                        <a:rPr lang="en-US" sz="2222" dirty="0">
                          <a:sym typeface="Arial"/>
                        </a:rPr>
                        <a:t> и </a:t>
                      </a:r>
                      <a:r>
                        <a:rPr lang="en-US" sz="2222" dirty="0" err="1">
                          <a:sym typeface="Arial"/>
                        </a:rPr>
                        <a:t>т.п</a:t>
                      </a:r>
                      <a:r>
                        <a:rPr lang="en-US" sz="2222" dirty="0">
                          <a:sym typeface="Arial"/>
                        </a:rPr>
                        <a:t>.)</a:t>
                      </a:r>
                      <a:endParaRPr lang="en-US" sz="2222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22" dirty="0">
                          <a:sym typeface="Arial"/>
                        </a:rPr>
                        <a:t>· </a:t>
                      </a:r>
                      <a:r>
                        <a:rPr lang="en-US" sz="2222" dirty="0" err="1">
                          <a:sym typeface="Arial"/>
                        </a:rPr>
                        <a:t>Подготовка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отчета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по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лабораторной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работе</a:t>
                      </a:r>
                      <a:r>
                        <a:rPr lang="en-US" sz="2222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22" dirty="0">
                          <a:sym typeface="Arial"/>
                        </a:rPr>
                        <a:t>· </a:t>
                      </a:r>
                      <a:r>
                        <a:rPr lang="en-US" sz="2222" dirty="0" err="1">
                          <a:sym typeface="Arial"/>
                        </a:rPr>
                        <a:t>Демонстрация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опыта</a:t>
                      </a:r>
                      <a:r>
                        <a:rPr lang="en-US" sz="2222" dirty="0">
                          <a:sym typeface="Arial"/>
                        </a:rPr>
                        <a:t> \ </a:t>
                      </a:r>
                      <a:r>
                        <a:rPr lang="en-US" sz="2222" dirty="0" err="1">
                          <a:sym typeface="Arial"/>
                        </a:rPr>
                        <a:t>эксперимента</a:t>
                      </a:r>
                      <a:r>
                        <a:rPr lang="en-US" sz="2222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22" dirty="0">
                          <a:sym typeface="Arial"/>
                        </a:rPr>
                        <a:t>· </a:t>
                      </a:r>
                      <a:r>
                        <a:rPr lang="en-US" sz="2222" dirty="0" err="1">
                          <a:sym typeface="Arial"/>
                        </a:rPr>
                        <a:t>Участие</a:t>
                      </a:r>
                      <a:r>
                        <a:rPr lang="en-US" sz="2222" dirty="0">
                          <a:sym typeface="Arial"/>
                        </a:rPr>
                        <a:t> в </a:t>
                      </a:r>
                      <a:r>
                        <a:rPr lang="en-US" sz="2222" dirty="0" err="1">
                          <a:sym typeface="Arial"/>
                        </a:rPr>
                        <a:t>ролевой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игре</a:t>
                      </a:r>
                      <a:r>
                        <a:rPr lang="en-US" sz="2222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22" dirty="0">
                          <a:sym typeface="Arial"/>
                        </a:rPr>
                        <a:t>· </a:t>
                      </a:r>
                      <a:r>
                        <a:rPr lang="en-US" sz="2222" dirty="0" err="1">
                          <a:sym typeface="Arial"/>
                        </a:rPr>
                        <a:t>Использование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программного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обеспечения</a:t>
                      </a:r>
                      <a:r>
                        <a:rPr lang="en-US" sz="2222" dirty="0">
                          <a:sym typeface="Arial"/>
                        </a:rPr>
                        <a:t> и </a:t>
                      </a:r>
                      <a:r>
                        <a:rPr lang="en-US" sz="2222" dirty="0" err="1">
                          <a:sym typeface="Arial"/>
                        </a:rPr>
                        <a:t>видео</a:t>
                      </a:r>
                      <a:r>
                        <a:rPr lang="en-US" sz="2222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22" dirty="0">
                          <a:sym typeface="Arial"/>
                        </a:rPr>
                        <a:t>· </a:t>
                      </a:r>
                      <a:r>
                        <a:rPr lang="en-US" sz="2222" dirty="0" err="1">
                          <a:sym typeface="Arial"/>
                        </a:rPr>
                        <a:t>Подготовка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презентационного</a:t>
                      </a:r>
                      <a:r>
                        <a:rPr lang="en-US" sz="2222" dirty="0">
                          <a:sym typeface="Arial"/>
                        </a:rPr>
                        <a:t> </a:t>
                      </a:r>
                      <a:r>
                        <a:rPr lang="en-US" sz="2222" dirty="0" err="1">
                          <a:sym typeface="Arial"/>
                        </a:rPr>
                        <a:t>плаката</a:t>
                      </a:r>
                      <a:r>
                        <a:rPr lang="en-US" sz="2222" dirty="0">
                          <a:sym typeface="Arial"/>
                        </a:rPr>
                        <a:t>.</a:t>
                      </a:r>
                      <a:endParaRPr lang="en-US" sz="2222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165"/>
          <p:cNvGraphicFramePr/>
          <p:nvPr>
            <p:extLst>
              <p:ext uri="{D42A27DB-BD31-4B8C-83A1-F6EECF244321}">
                <p14:modId xmlns:p14="http://schemas.microsoft.com/office/powerpoint/2010/main" val="2374850034"/>
              </p:ext>
            </p:extLst>
          </p:nvPr>
        </p:nvGraphicFramePr>
        <p:xfrm>
          <a:off x="0" y="0"/>
          <a:ext cx="9144000" cy="68662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7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4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48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Ц</a:t>
                      </a:r>
                      <a:r>
                        <a:rPr lang="en-US" sz="20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ель</a:t>
                      </a:r>
                      <a:r>
                        <a:rPr lang="en-US" sz="20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20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sym typeface="Arial"/>
                      </a:endParaRPr>
                    </a:p>
                    <a:p>
                      <a:pPr algn="ctr"/>
                      <a:r>
                        <a:rPr lang="en-US" sz="20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обучения</a:t>
                      </a:r>
                      <a:r>
                        <a:rPr lang="en-US" sz="20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И</a:t>
                      </a:r>
                      <a:r>
                        <a:rPr lang="en-US" sz="20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нструменты</a:t>
                      </a:r>
                      <a:r>
                        <a:rPr lang="en-US" sz="20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20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sym typeface="Arial"/>
                      </a:endParaRPr>
                    </a:p>
                    <a:p>
                      <a:pPr algn="ctr"/>
                      <a:r>
                        <a:rPr lang="en-US" sz="20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оценивания</a:t>
                      </a:r>
                      <a:endParaRPr lang="ru-RU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951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err="1">
                          <a:sym typeface="Arial"/>
                        </a:rPr>
                        <a:t>Управление</a:t>
                      </a:r>
                      <a:r>
                        <a:rPr lang="en-US" sz="2000" dirty="0">
                          <a:sym typeface="Arial"/>
                        </a:rPr>
                        <a:t> \ </a:t>
                      </a:r>
                      <a:r>
                        <a:rPr lang="en-US" sz="2000" dirty="0" err="1">
                          <a:sym typeface="Arial"/>
                        </a:rPr>
                        <a:t>развитие</a:t>
                      </a:r>
                      <a:r>
                        <a:rPr lang="en-US" sz="2000" dirty="0">
                          <a:sym typeface="Arial"/>
                        </a:rPr>
                        <a:t> (</a:t>
                      </a:r>
                      <a:r>
                        <a:rPr lang="en-US" sz="2000" dirty="0" err="1">
                          <a:sym typeface="Arial"/>
                        </a:rPr>
                        <a:t>самоуправление</a:t>
                      </a:r>
                      <a:r>
                        <a:rPr lang="en-US" sz="2000" dirty="0">
                          <a:sym typeface="Arial"/>
                        </a:rPr>
                        <a:t> и </a:t>
                      </a:r>
                      <a:r>
                        <a:rPr lang="en-US" sz="2000" dirty="0" err="1">
                          <a:sym typeface="Arial"/>
                        </a:rPr>
                        <a:t>саморазвитие</a:t>
                      </a:r>
                      <a:r>
                        <a:rPr lang="en-US" sz="2000" dirty="0">
                          <a:sym typeface="Arial"/>
                        </a:rPr>
                        <a:t>) (</a:t>
                      </a:r>
                      <a:r>
                        <a:rPr lang="en-US" sz="2000" dirty="0" err="1">
                          <a:sym typeface="Arial"/>
                        </a:rPr>
                        <a:t>навыки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индивидуальной</a:t>
                      </a:r>
                      <a:r>
                        <a:rPr lang="en-US" sz="2000" dirty="0">
                          <a:sym typeface="Arial"/>
                        </a:rPr>
                        <a:t> и </a:t>
                      </a:r>
                      <a:r>
                        <a:rPr lang="en-US" sz="2000" dirty="0" err="1">
                          <a:sym typeface="Arial"/>
                        </a:rPr>
                        <a:t>кооперативной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работы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ответственность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за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свое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учение</a:t>
                      </a:r>
                      <a:r>
                        <a:rPr lang="en-US" sz="2000" dirty="0">
                          <a:sym typeface="Arial"/>
                        </a:rPr>
                        <a:t> и </a:t>
                      </a:r>
                      <a:r>
                        <a:rPr lang="en-US" sz="2000" dirty="0" err="1">
                          <a:sym typeface="Arial"/>
                        </a:rPr>
                        <a:t>развитие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способность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диагностировать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собственные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учебные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потребности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осуществлять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тайм-менеджмент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поиск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учебных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ресурсов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для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самооценки</a:t>
                      </a:r>
                      <a:r>
                        <a:rPr lang="en-US" sz="2000" dirty="0">
                          <a:sym typeface="Arial"/>
                        </a:rPr>
                        <a:t> и </a:t>
                      </a:r>
                      <a:r>
                        <a:rPr lang="en-US" sz="2000" dirty="0" err="1">
                          <a:sym typeface="Arial"/>
                        </a:rPr>
                        <a:t>т.п</a:t>
                      </a:r>
                      <a:r>
                        <a:rPr lang="en-US" sz="2000" dirty="0">
                          <a:sym typeface="Arial"/>
                        </a:rPr>
                        <a:t>.)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Заключение</a:t>
                      </a:r>
                      <a:r>
                        <a:rPr lang="en-US" sz="2000" dirty="0">
                          <a:sym typeface="Arial"/>
                        </a:rPr>
                        <a:t> и </a:t>
                      </a:r>
                      <a:r>
                        <a:rPr lang="en-US" sz="2000" dirty="0" err="1">
                          <a:sym typeface="Arial"/>
                        </a:rPr>
                        <a:t>выполнение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учебных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контрактов</a:t>
                      </a:r>
                      <a:r>
                        <a:rPr lang="en-US" sz="2000" dirty="0">
                          <a:sym typeface="Arial"/>
                        </a:rPr>
                        <a:t> (</a:t>
                      </a:r>
                      <a:r>
                        <a:rPr lang="en-US" sz="2000" dirty="0" err="1">
                          <a:sym typeface="Arial"/>
                        </a:rPr>
                        <a:t>форма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самоуправляемых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проектов</a:t>
                      </a:r>
                      <a:r>
                        <a:rPr lang="en-US" sz="2000" dirty="0">
                          <a:sym typeface="Arial"/>
                        </a:rPr>
                        <a:t>, в </a:t>
                      </a:r>
                      <a:r>
                        <a:rPr lang="en-US" sz="2000" dirty="0" err="1">
                          <a:sym typeface="Arial"/>
                        </a:rPr>
                        <a:t>которых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студенты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формулируют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проблему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проектируют</a:t>
                      </a:r>
                      <a:r>
                        <a:rPr lang="en-US" sz="2000" dirty="0">
                          <a:sym typeface="Arial"/>
                        </a:rPr>
                        <a:t> и </a:t>
                      </a:r>
                      <a:r>
                        <a:rPr lang="en-US" sz="2000" dirty="0" err="1">
                          <a:sym typeface="Arial"/>
                        </a:rPr>
                        <a:t>выполняют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проект</a:t>
                      </a:r>
                      <a:r>
                        <a:rPr lang="en-US" sz="2000" dirty="0">
                          <a:sym typeface="Arial"/>
                        </a:rPr>
                        <a:t>, </a:t>
                      </a:r>
                      <a:r>
                        <a:rPr lang="en-US" sz="2000" dirty="0" err="1">
                          <a:sym typeface="Arial"/>
                        </a:rPr>
                        <a:t>оценивают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свои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достижения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по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независимым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критериям</a:t>
                      </a:r>
                      <a:r>
                        <a:rPr lang="en-US" sz="2000" dirty="0">
                          <a:sym typeface="Arial"/>
                        </a:rPr>
                        <a:t>).</a:t>
                      </a:r>
                    </a:p>
                    <a:p>
                      <a:pPr marL="0" marR="0" indent="0" algn="l">
                        <a:lnSpc>
                          <a:spcPct val="1381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Создание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портфолио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Осуществление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самооценки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Написание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автобиографии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Ведение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рефлексивных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дневников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Взаимооценка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Участие</a:t>
                      </a:r>
                      <a:r>
                        <a:rPr lang="en-US" sz="2000" dirty="0">
                          <a:sym typeface="Arial"/>
                        </a:rPr>
                        <a:t> и </a:t>
                      </a:r>
                      <a:r>
                        <a:rPr lang="en-US" sz="2000" dirty="0" err="1">
                          <a:sym typeface="Arial"/>
                        </a:rPr>
                        <a:t>оценивание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групповых</a:t>
                      </a:r>
                      <a:r>
                        <a:rPr lang="en-US" sz="2000" dirty="0"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ym typeface="Arial"/>
                        </a:rPr>
                        <a:t>проектов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Arial"/>
                        </a:rPr>
                        <a:t>· </a:t>
                      </a:r>
                      <a:r>
                        <a:rPr lang="en-US" sz="2000" dirty="0" err="1">
                          <a:sym typeface="Arial"/>
                        </a:rPr>
                        <a:t>Взаимообучение</a:t>
                      </a:r>
                      <a:r>
                        <a:rPr lang="en-US" sz="2000" dirty="0">
                          <a:sym typeface="Arial"/>
                        </a:rPr>
                        <a:t>.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171"/>
          <p:cNvGraphicFramePr/>
          <p:nvPr>
            <p:extLst>
              <p:ext uri="{D42A27DB-BD31-4B8C-83A1-F6EECF244321}">
                <p14:modId xmlns:p14="http://schemas.microsoft.com/office/powerpoint/2010/main" val="117062819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93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0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288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Ц</a:t>
                      </a:r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ель</a:t>
                      </a:r>
                      <a:r>
                        <a:rPr lang="en-US" sz="3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32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sym typeface="Arial"/>
                      </a:endParaRPr>
                    </a:p>
                    <a:p>
                      <a:pPr algn="ctr"/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обучения</a:t>
                      </a:r>
                      <a:r>
                        <a:rPr lang="en-US" sz="3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3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И</a:t>
                      </a:r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нструменты</a:t>
                      </a:r>
                      <a:r>
                        <a:rPr lang="en-US" sz="3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32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sym typeface="Arial"/>
                      </a:endParaRPr>
                    </a:p>
                    <a:p>
                      <a:pPr algn="ctr"/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оценивания</a:t>
                      </a:r>
                      <a:endParaRPr lang="ru-RU" sz="32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22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11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ym typeface="Arial"/>
                        </a:rPr>
                        <a:t>Демонстрация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ym typeface="Arial"/>
                        </a:rPr>
                        <a:t>знания</a:t>
                      </a:r>
                      <a:r>
                        <a:rPr lang="en-US" sz="2400" dirty="0">
                          <a:sym typeface="Arial"/>
                        </a:rPr>
                        <a:t> \ </a:t>
                      </a:r>
                      <a:r>
                        <a:rPr lang="en-US" sz="2400" dirty="0" err="1">
                          <a:sym typeface="Arial"/>
                        </a:rPr>
                        <a:t>понимания</a:t>
                      </a:r>
                      <a:r>
                        <a:rPr lang="en-US" sz="2400" dirty="0">
                          <a:sym typeface="Arial"/>
                        </a:rPr>
                        <a:t> (</a:t>
                      </a:r>
                      <a:r>
                        <a:rPr lang="en-US" sz="2400" dirty="0" err="1">
                          <a:sym typeface="Arial"/>
                        </a:rPr>
                        <a:t>пересказ</a:t>
                      </a:r>
                      <a:r>
                        <a:rPr lang="en-US" sz="2400" dirty="0">
                          <a:sym typeface="Arial"/>
                        </a:rPr>
                        <a:t>, </a:t>
                      </a:r>
                      <a:r>
                        <a:rPr lang="en-US" sz="2400" dirty="0" err="1">
                          <a:sym typeface="Arial"/>
                        </a:rPr>
                        <a:t>описание</a:t>
                      </a:r>
                      <a:r>
                        <a:rPr lang="en-US" sz="2400" dirty="0">
                          <a:sym typeface="Arial"/>
                        </a:rPr>
                        <a:t>, </a:t>
                      </a:r>
                      <a:r>
                        <a:rPr lang="en-US" sz="2400" dirty="0" err="1">
                          <a:sym typeface="Arial"/>
                        </a:rPr>
                        <a:t>перечисление</a:t>
                      </a:r>
                      <a:r>
                        <a:rPr lang="en-US" sz="2400" dirty="0">
                          <a:sym typeface="Arial"/>
                        </a:rPr>
                        <a:t>, </a:t>
                      </a:r>
                      <a:r>
                        <a:rPr lang="en-US" sz="2400" dirty="0" err="1">
                          <a:sym typeface="Arial"/>
                        </a:rPr>
                        <a:t>распознавание</a:t>
                      </a:r>
                      <a:r>
                        <a:rPr lang="en-US" sz="2400" dirty="0">
                          <a:sym typeface="Arial"/>
                        </a:rPr>
                        <a:t>, </a:t>
                      </a:r>
                      <a:r>
                        <a:rPr lang="en-US" sz="2400" dirty="0" err="1">
                          <a:sym typeface="Arial"/>
                        </a:rPr>
                        <a:t>изложение</a:t>
                      </a:r>
                      <a:r>
                        <a:rPr lang="en-US" sz="2400" dirty="0">
                          <a:sym typeface="Arial"/>
                        </a:rPr>
                        <a:t> и </a:t>
                      </a:r>
                      <a:r>
                        <a:rPr lang="en-US" sz="2400" dirty="0" err="1">
                          <a:sym typeface="Arial"/>
                        </a:rPr>
                        <a:t>т.п</a:t>
                      </a:r>
                      <a:r>
                        <a:rPr lang="en-US" sz="2400" dirty="0">
                          <a:sym typeface="Arial"/>
                        </a:rPr>
                        <a:t>.)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ym typeface="Arial"/>
                        </a:rPr>
                        <a:t>· </a:t>
                      </a:r>
                      <a:r>
                        <a:rPr lang="en-US" sz="2400" dirty="0" err="1">
                          <a:sym typeface="Arial"/>
                        </a:rPr>
                        <a:t>Написание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ym typeface="Arial"/>
                        </a:rPr>
                        <a:t>эссе</a:t>
                      </a:r>
                      <a:r>
                        <a:rPr lang="en-US" sz="2400" dirty="0">
                          <a:sym typeface="Arial"/>
                        </a:rPr>
                        <a:t> (</a:t>
                      </a:r>
                      <a:r>
                        <a:rPr lang="en-US" sz="2400" dirty="0" err="1">
                          <a:sym typeface="Arial"/>
                        </a:rPr>
                        <a:t>фокусированное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ym typeface="Arial"/>
                        </a:rPr>
                        <a:t>на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ym typeface="Arial"/>
                        </a:rPr>
                        <a:t>воспроизведении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ym typeface="Arial"/>
                        </a:rPr>
                        <a:t>информации</a:t>
                      </a:r>
                      <a:r>
                        <a:rPr lang="en-US" sz="2400" dirty="0">
                          <a:sym typeface="Arial"/>
                        </a:rPr>
                        <a:t>).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ym typeface="Arial"/>
                        </a:rPr>
                        <a:t>· </a:t>
                      </a:r>
                      <a:r>
                        <a:rPr lang="en-US" sz="2400" dirty="0" err="1">
                          <a:sym typeface="Arial"/>
                        </a:rPr>
                        <a:t>Заполнение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ym typeface="Arial"/>
                        </a:rPr>
                        <a:t>мультивариативных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ym typeface="Arial"/>
                        </a:rPr>
                        <a:t>опросников</a:t>
                      </a:r>
                      <a:r>
                        <a:rPr lang="en-US" sz="24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ym typeface="Arial"/>
                        </a:rPr>
                        <a:t>· </a:t>
                      </a:r>
                      <a:r>
                        <a:rPr lang="en-US" sz="2400" dirty="0" err="1">
                          <a:sym typeface="Arial"/>
                        </a:rPr>
                        <a:t>Выполнение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ym typeface="Arial"/>
                        </a:rPr>
                        <a:t>тестов</a:t>
                      </a:r>
                      <a:r>
                        <a:rPr lang="en-US" sz="2400" dirty="0">
                          <a:sym typeface="Arial"/>
                        </a:rPr>
                        <a:t> \ </a:t>
                      </a:r>
                      <a:r>
                        <a:rPr lang="en-US" sz="2400" dirty="0" err="1">
                          <a:sym typeface="Arial"/>
                        </a:rPr>
                        <a:t>мини-тестов</a:t>
                      </a:r>
                      <a:r>
                        <a:rPr lang="en-US" sz="24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ym typeface="Arial"/>
                        </a:rPr>
                        <a:t>· </a:t>
                      </a:r>
                      <a:r>
                        <a:rPr lang="en-US" sz="2400" dirty="0" err="1">
                          <a:sym typeface="Arial"/>
                        </a:rPr>
                        <a:t>Контрольные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ym typeface="Arial"/>
                        </a:rPr>
                        <a:t>опросы</a:t>
                      </a:r>
                      <a:r>
                        <a:rPr lang="en-US" sz="2400" dirty="0">
                          <a:sym typeface="Arial"/>
                        </a:rPr>
                        <a:t>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177"/>
          <p:cNvGraphicFramePr/>
          <p:nvPr>
            <p:extLst>
              <p:ext uri="{D42A27DB-BD31-4B8C-83A1-F6EECF244321}">
                <p14:modId xmlns:p14="http://schemas.microsoft.com/office/powerpoint/2010/main" val="49381954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93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118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Ц</a:t>
                      </a:r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ель</a:t>
                      </a:r>
                      <a:r>
                        <a:rPr lang="en-US" sz="3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32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sym typeface="Arial"/>
                      </a:endParaRPr>
                    </a:p>
                    <a:p>
                      <a:pPr algn="ctr"/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обучения</a:t>
                      </a:r>
                      <a:r>
                        <a:rPr lang="en-US" sz="3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3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И</a:t>
                      </a:r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нструменты</a:t>
                      </a:r>
                      <a:r>
                        <a:rPr lang="en-US" sz="3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32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sym typeface="Arial"/>
                      </a:endParaRPr>
                    </a:p>
                    <a:p>
                      <a:pPr algn="ctr"/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оценивания</a:t>
                      </a:r>
                      <a:endParaRPr lang="ru-RU" sz="32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22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681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ym typeface="Arial"/>
                        </a:rPr>
                        <a:t>Разработка \ создание материалов (проектирование, визуализация, изобретение, создание, исполнение и т.п.)</a:t>
                      </a:r>
                      <a:endParaRPr lang="en-US" sz="24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ym typeface="Arial"/>
                        </a:rPr>
                        <a:t>· </a:t>
                      </a:r>
                      <a:r>
                        <a:rPr lang="en-US" sz="2400" dirty="0" err="1">
                          <a:sym typeface="Arial"/>
                        </a:rPr>
                        <a:t>Создание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ym typeface="Arial"/>
                        </a:rPr>
                        <a:t>портфолио</a:t>
                      </a:r>
                      <a:r>
                        <a:rPr lang="en-US" sz="24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ym typeface="Arial"/>
                        </a:rPr>
                        <a:t>· </a:t>
                      </a:r>
                      <a:r>
                        <a:rPr lang="en-US" sz="2400" dirty="0" err="1">
                          <a:sym typeface="Arial"/>
                        </a:rPr>
                        <a:t>Подготовка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ym typeface="Arial"/>
                        </a:rPr>
                        <a:t>презентации</a:t>
                      </a:r>
                      <a:r>
                        <a:rPr lang="en-US" sz="24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ym typeface="Arial"/>
                        </a:rPr>
                        <a:t>· </a:t>
                      </a:r>
                      <a:r>
                        <a:rPr lang="en-US" sz="2400" dirty="0" err="1">
                          <a:sym typeface="Arial"/>
                        </a:rPr>
                        <a:t>Представление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ym typeface="Arial"/>
                        </a:rPr>
                        <a:t>· </a:t>
                      </a:r>
                      <a:r>
                        <a:rPr lang="en-US" sz="2400" dirty="0" err="1">
                          <a:sym typeface="Arial"/>
                        </a:rPr>
                        <a:t>Участие</a:t>
                      </a:r>
                      <a:r>
                        <a:rPr lang="en-US" sz="2400" dirty="0">
                          <a:sym typeface="Arial"/>
                        </a:rPr>
                        <a:t> в </a:t>
                      </a:r>
                      <a:r>
                        <a:rPr lang="en-US" sz="2400" dirty="0" err="1">
                          <a:sym typeface="Arial"/>
                        </a:rPr>
                        <a:t>групповых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ym typeface="Arial"/>
                        </a:rPr>
                        <a:t>проектах</a:t>
                      </a:r>
                      <a:r>
                        <a:rPr lang="en-US" sz="24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ym typeface="Arial"/>
                        </a:rPr>
                        <a:t>· </a:t>
                      </a:r>
                      <a:r>
                        <a:rPr lang="en-US" sz="2400" dirty="0" err="1">
                          <a:sym typeface="Arial"/>
                        </a:rPr>
                        <a:t>Участие</a:t>
                      </a:r>
                      <a:r>
                        <a:rPr lang="en-US" sz="2400" dirty="0">
                          <a:sym typeface="Arial"/>
                        </a:rPr>
                        <a:t> в </a:t>
                      </a:r>
                      <a:r>
                        <a:rPr lang="en-US" sz="2400" dirty="0" err="1">
                          <a:sym typeface="Arial"/>
                        </a:rPr>
                        <a:t>соревновании</a:t>
                      </a:r>
                      <a:r>
                        <a:rPr lang="en-US" sz="24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ym typeface="Arial"/>
                        </a:rPr>
                        <a:t>· </a:t>
                      </a:r>
                      <a:r>
                        <a:rPr lang="en-US" sz="2400" dirty="0" err="1">
                          <a:sym typeface="Arial"/>
                        </a:rPr>
                        <a:t>Проектирование</a:t>
                      </a:r>
                      <a:r>
                        <a:rPr lang="en-US" sz="2400" dirty="0">
                          <a:sym typeface="Arial"/>
                        </a:rPr>
                        <a:t> и </a:t>
                      </a:r>
                      <a:r>
                        <a:rPr lang="en-US" sz="2400" dirty="0" err="1">
                          <a:sym typeface="Arial"/>
                        </a:rPr>
                        <a:t>внедрение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ym typeface="Arial"/>
                        </a:rPr>
                        <a:t>проекта</a:t>
                      </a:r>
                      <a:r>
                        <a:rPr lang="en-US" sz="24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ym typeface="Arial"/>
                        </a:rPr>
                        <a:t>· </a:t>
                      </a:r>
                      <a:r>
                        <a:rPr lang="en-US" sz="2400" dirty="0" err="1">
                          <a:sym typeface="Arial"/>
                        </a:rPr>
                        <a:t>Оценка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ym typeface="Arial"/>
                        </a:rPr>
                        <a:t>качества</a:t>
                      </a:r>
                      <a:r>
                        <a:rPr lang="en-US" sz="2400" dirty="0"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ym typeface="Arial"/>
                        </a:rPr>
                        <a:t>исполнения</a:t>
                      </a:r>
                      <a:r>
                        <a:rPr lang="en-US" sz="2400" dirty="0">
                          <a:sym typeface="Arial"/>
                        </a:rPr>
                        <a:t>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183"/>
          <p:cNvGraphicFramePr/>
          <p:nvPr>
            <p:extLst>
              <p:ext uri="{D42A27DB-BD31-4B8C-83A1-F6EECF244321}">
                <p14:modId xmlns:p14="http://schemas.microsoft.com/office/powerpoint/2010/main" val="342752045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764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Ц</a:t>
                      </a:r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ель</a:t>
                      </a:r>
                      <a:r>
                        <a:rPr lang="en-US" sz="3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32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sym typeface="Arial"/>
                      </a:endParaRPr>
                    </a:p>
                    <a:p>
                      <a:pPr algn="ctr"/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обучения</a:t>
                      </a:r>
                      <a:r>
                        <a:rPr lang="en-US" sz="3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3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И</a:t>
                      </a:r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нструменты</a:t>
                      </a:r>
                      <a:r>
                        <a:rPr lang="en-US" sz="3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 </a:t>
                      </a:r>
                      <a:endParaRPr lang="ru-RU" sz="32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sym typeface="Arial"/>
                      </a:endParaRPr>
                    </a:p>
                    <a:p>
                      <a:pPr algn="ctr"/>
                      <a:r>
                        <a:rPr lang="en-US" sz="3200" cap="none" spc="0" dirty="0" err="1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sym typeface="Arial"/>
                        </a:rPr>
                        <a:t>оценивания</a:t>
                      </a:r>
                      <a:endParaRPr lang="ru-RU" sz="3200" cap="none" spc="0" dirty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22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35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 err="1">
                          <a:sym typeface="Arial"/>
                        </a:rPr>
                        <a:t>Коммуникация</a:t>
                      </a:r>
                      <a:r>
                        <a:rPr lang="en-US" sz="2200" dirty="0">
                          <a:sym typeface="Arial"/>
                        </a:rPr>
                        <a:t>, </a:t>
                      </a:r>
                      <a:r>
                        <a:rPr lang="en-US" sz="2200" dirty="0" err="1">
                          <a:sym typeface="Arial"/>
                        </a:rPr>
                        <a:t>взаимодействие</a:t>
                      </a:r>
                      <a:r>
                        <a:rPr lang="en-US" sz="2200" dirty="0">
                          <a:sym typeface="Arial"/>
                        </a:rPr>
                        <a:t> (</a:t>
                      </a:r>
                      <a:r>
                        <a:rPr lang="en-US" sz="2200" dirty="0" err="1">
                          <a:sym typeface="Arial"/>
                        </a:rPr>
                        <a:t>навыки</a:t>
                      </a:r>
                      <a:r>
                        <a:rPr lang="en-US" sz="2200" dirty="0">
                          <a:sym typeface="Arial"/>
                        </a:rPr>
                        <a:t> </a:t>
                      </a:r>
                      <a:r>
                        <a:rPr lang="en-US" sz="2200" dirty="0" err="1">
                          <a:sym typeface="Arial"/>
                        </a:rPr>
                        <a:t>вербальной</a:t>
                      </a:r>
                      <a:r>
                        <a:rPr lang="en-US" sz="2200" dirty="0">
                          <a:sym typeface="Arial"/>
                        </a:rPr>
                        <a:t>, </a:t>
                      </a:r>
                      <a:r>
                        <a:rPr lang="en-US" sz="2200" dirty="0" err="1">
                          <a:sym typeface="Arial"/>
                        </a:rPr>
                        <a:t>невербальной</a:t>
                      </a:r>
                      <a:r>
                        <a:rPr lang="en-US" sz="2200" dirty="0">
                          <a:sym typeface="Arial"/>
                        </a:rPr>
                        <a:t>, </a:t>
                      </a:r>
                      <a:r>
                        <a:rPr lang="en-US" sz="2200" dirty="0" err="1">
                          <a:sym typeface="Arial"/>
                        </a:rPr>
                        <a:t>письменной</a:t>
                      </a:r>
                      <a:r>
                        <a:rPr lang="en-US" sz="2200" dirty="0">
                          <a:sym typeface="Arial"/>
                        </a:rPr>
                        <a:t>, </a:t>
                      </a:r>
                      <a:r>
                        <a:rPr lang="en-US" sz="2200" dirty="0" err="1">
                          <a:sym typeface="Arial"/>
                        </a:rPr>
                        <a:t>устной</a:t>
                      </a:r>
                      <a:r>
                        <a:rPr lang="en-US" sz="2200" dirty="0">
                          <a:sym typeface="Arial"/>
                        </a:rPr>
                        <a:t> , </a:t>
                      </a:r>
                      <a:r>
                        <a:rPr lang="en-US" sz="2200" dirty="0" err="1">
                          <a:sym typeface="Arial"/>
                        </a:rPr>
                        <a:t>групповой</a:t>
                      </a:r>
                      <a:r>
                        <a:rPr lang="en-US" sz="2200" dirty="0">
                          <a:sym typeface="Arial"/>
                        </a:rPr>
                        <a:t> </a:t>
                      </a:r>
                      <a:r>
                        <a:rPr lang="en-US" sz="2200" dirty="0" err="1">
                          <a:sym typeface="Arial"/>
                        </a:rPr>
                        <a:t>коммуникации</a:t>
                      </a:r>
                      <a:r>
                        <a:rPr lang="en-US" sz="2200" dirty="0">
                          <a:sym typeface="Arial"/>
                        </a:rPr>
                        <a:t>; </a:t>
                      </a:r>
                      <a:r>
                        <a:rPr lang="en-US" sz="2200" dirty="0" err="1">
                          <a:sym typeface="Arial"/>
                        </a:rPr>
                        <a:t>навыки</a:t>
                      </a:r>
                      <a:r>
                        <a:rPr lang="en-US" sz="2200" dirty="0">
                          <a:sym typeface="Arial"/>
                        </a:rPr>
                        <a:t> </a:t>
                      </a:r>
                      <a:r>
                        <a:rPr lang="en-US" sz="2200" dirty="0" err="1">
                          <a:sym typeface="Arial"/>
                        </a:rPr>
                        <a:t>аргументации</a:t>
                      </a:r>
                      <a:r>
                        <a:rPr lang="en-US" sz="2200" dirty="0">
                          <a:sym typeface="Arial"/>
                        </a:rPr>
                        <a:t>, </a:t>
                      </a:r>
                      <a:r>
                        <a:rPr lang="en-US" sz="2200" dirty="0" err="1">
                          <a:sym typeface="Arial"/>
                        </a:rPr>
                        <a:t>защиты</a:t>
                      </a:r>
                      <a:r>
                        <a:rPr lang="en-US" sz="2200" dirty="0">
                          <a:sym typeface="Arial"/>
                        </a:rPr>
                        <a:t>, </a:t>
                      </a:r>
                      <a:r>
                        <a:rPr lang="en-US" sz="2200" dirty="0" err="1">
                          <a:sym typeface="Arial"/>
                        </a:rPr>
                        <a:t>переговоров</a:t>
                      </a:r>
                      <a:r>
                        <a:rPr lang="en-US" sz="2200" dirty="0">
                          <a:sym typeface="Arial"/>
                        </a:rPr>
                        <a:t>, </a:t>
                      </a:r>
                      <a:r>
                        <a:rPr lang="en-US" sz="2200" dirty="0" err="1">
                          <a:sym typeface="Arial"/>
                        </a:rPr>
                        <a:t>презентаций</a:t>
                      </a:r>
                      <a:r>
                        <a:rPr lang="en-US" sz="2200" dirty="0">
                          <a:sym typeface="Arial"/>
                        </a:rPr>
                        <a:t>, </a:t>
                      </a:r>
                      <a:r>
                        <a:rPr lang="en-US" sz="2200" dirty="0" err="1">
                          <a:sym typeface="Arial"/>
                        </a:rPr>
                        <a:t>интервьюирование</a:t>
                      </a:r>
                      <a:r>
                        <a:rPr lang="en-US" sz="2200" dirty="0">
                          <a:sym typeface="Arial"/>
                        </a:rPr>
                        <a:t> и </a:t>
                      </a:r>
                      <a:r>
                        <a:rPr lang="en-US" sz="2200" dirty="0" err="1">
                          <a:sym typeface="Arial"/>
                        </a:rPr>
                        <a:t>т.п</a:t>
                      </a:r>
                      <a:r>
                        <a:rPr lang="en-US" sz="2200" dirty="0">
                          <a:sym typeface="Arial"/>
                        </a:rPr>
                        <a:t>.)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ym typeface="Arial"/>
                        </a:rPr>
                        <a:t>· </a:t>
                      </a:r>
                      <a:r>
                        <a:rPr lang="en-US" sz="2200" dirty="0" err="1">
                          <a:sym typeface="Arial"/>
                        </a:rPr>
                        <a:t>Участие</a:t>
                      </a:r>
                      <a:r>
                        <a:rPr lang="en-US" sz="2200" dirty="0">
                          <a:sym typeface="Arial"/>
                        </a:rPr>
                        <a:t> в </a:t>
                      </a:r>
                      <a:r>
                        <a:rPr lang="en-US" sz="2200" dirty="0" err="1">
                          <a:sym typeface="Arial"/>
                        </a:rPr>
                        <a:t>групповой</a:t>
                      </a:r>
                      <a:r>
                        <a:rPr lang="en-US" sz="2200" dirty="0">
                          <a:sym typeface="Arial"/>
                        </a:rPr>
                        <a:t> </a:t>
                      </a:r>
                      <a:r>
                        <a:rPr lang="en-US" sz="2200" dirty="0" err="1">
                          <a:sym typeface="Arial"/>
                        </a:rPr>
                        <a:t>работе</a:t>
                      </a:r>
                      <a:r>
                        <a:rPr lang="en-US" sz="22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ym typeface="Arial"/>
                        </a:rPr>
                        <a:t>· </a:t>
                      </a:r>
                      <a:r>
                        <a:rPr lang="en-US" sz="2200" dirty="0" err="1">
                          <a:sym typeface="Arial"/>
                        </a:rPr>
                        <a:t>Участие</a:t>
                      </a:r>
                      <a:r>
                        <a:rPr lang="en-US" sz="2200" dirty="0">
                          <a:sym typeface="Arial"/>
                        </a:rPr>
                        <a:t> в </a:t>
                      </a:r>
                      <a:r>
                        <a:rPr lang="en-US" sz="2200" dirty="0" err="1">
                          <a:sym typeface="Arial"/>
                        </a:rPr>
                        <a:t>дискуссии</a:t>
                      </a:r>
                      <a:r>
                        <a:rPr lang="en-US" sz="2200" dirty="0">
                          <a:sym typeface="Arial"/>
                        </a:rPr>
                        <a:t> (</a:t>
                      </a:r>
                      <a:r>
                        <a:rPr lang="en-US" sz="2200" dirty="0" err="1">
                          <a:sym typeface="Arial"/>
                        </a:rPr>
                        <a:t>дебатах</a:t>
                      </a:r>
                      <a:r>
                        <a:rPr lang="en-US" sz="2200" dirty="0">
                          <a:sym typeface="Arial"/>
                        </a:rPr>
                        <a:t>, </a:t>
                      </a:r>
                      <a:r>
                        <a:rPr lang="en-US" sz="2200" dirty="0" err="1">
                          <a:sym typeface="Arial"/>
                        </a:rPr>
                        <a:t>переговорах</a:t>
                      </a:r>
                      <a:r>
                        <a:rPr lang="en-US" sz="2200" dirty="0">
                          <a:sym typeface="Arial"/>
                        </a:rPr>
                        <a:t>).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ym typeface="Arial"/>
                        </a:rPr>
                        <a:t>· </a:t>
                      </a:r>
                      <a:r>
                        <a:rPr lang="en-US" sz="2200" dirty="0" err="1">
                          <a:sym typeface="Arial"/>
                        </a:rPr>
                        <a:t>Участие</a:t>
                      </a:r>
                      <a:r>
                        <a:rPr lang="en-US" sz="2200" dirty="0">
                          <a:sym typeface="Arial"/>
                        </a:rPr>
                        <a:t> в </a:t>
                      </a:r>
                      <a:r>
                        <a:rPr lang="en-US" sz="2200" dirty="0" err="1">
                          <a:sym typeface="Arial"/>
                        </a:rPr>
                        <a:t>ролевых</a:t>
                      </a:r>
                      <a:r>
                        <a:rPr lang="en-US" sz="2200" dirty="0">
                          <a:sym typeface="Arial"/>
                        </a:rPr>
                        <a:t> </a:t>
                      </a:r>
                      <a:r>
                        <a:rPr lang="en-US" sz="2200" dirty="0" err="1">
                          <a:sym typeface="Arial"/>
                        </a:rPr>
                        <a:t>играх</a:t>
                      </a:r>
                      <a:r>
                        <a:rPr lang="en-US" sz="22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ym typeface="Arial"/>
                        </a:rPr>
                        <a:t>· </a:t>
                      </a:r>
                      <a:r>
                        <a:rPr lang="en-US" sz="2200" dirty="0" err="1">
                          <a:sym typeface="Arial"/>
                        </a:rPr>
                        <a:t>Подготовка</a:t>
                      </a:r>
                      <a:r>
                        <a:rPr lang="en-US" sz="2200" dirty="0">
                          <a:sym typeface="Arial"/>
                        </a:rPr>
                        <a:t> </a:t>
                      </a:r>
                      <a:r>
                        <a:rPr lang="en-US" sz="2200" dirty="0" err="1">
                          <a:sym typeface="Arial"/>
                        </a:rPr>
                        <a:t>письменной</a:t>
                      </a:r>
                      <a:r>
                        <a:rPr lang="en-US" sz="2200" dirty="0">
                          <a:sym typeface="Arial"/>
                        </a:rPr>
                        <a:t> </a:t>
                      </a:r>
                      <a:r>
                        <a:rPr lang="en-US" sz="2200" dirty="0" err="1">
                          <a:sym typeface="Arial"/>
                        </a:rPr>
                        <a:t>презентации</a:t>
                      </a:r>
                      <a:r>
                        <a:rPr lang="en-US" sz="2200" dirty="0">
                          <a:sym typeface="Arial"/>
                        </a:rPr>
                        <a:t> (</a:t>
                      </a:r>
                      <a:r>
                        <a:rPr lang="en-US" sz="2200" dirty="0" err="1">
                          <a:sym typeface="Arial"/>
                        </a:rPr>
                        <a:t>эссе</a:t>
                      </a:r>
                      <a:r>
                        <a:rPr lang="en-US" sz="2200" dirty="0">
                          <a:sym typeface="Arial"/>
                        </a:rPr>
                        <a:t>, </a:t>
                      </a:r>
                      <a:r>
                        <a:rPr lang="en-US" sz="2200" dirty="0" err="1">
                          <a:sym typeface="Arial"/>
                        </a:rPr>
                        <a:t>отчет</a:t>
                      </a:r>
                      <a:r>
                        <a:rPr lang="en-US" sz="2200" dirty="0">
                          <a:sym typeface="Arial"/>
                        </a:rPr>
                        <a:t>, </a:t>
                      </a:r>
                      <a:r>
                        <a:rPr lang="en-US" sz="2200" dirty="0" err="1">
                          <a:sym typeface="Arial"/>
                        </a:rPr>
                        <a:t>рефлексивный</a:t>
                      </a:r>
                      <a:r>
                        <a:rPr lang="en-US" sz="2200" dirty="0">
                          <a:sym typeface="Arial"/>
                        </a:rPr>
                        <a:t> </a:t>
                      </a:r>
                      <a:r>
                        <a:rPr lang="en-US" sz="2200" dirty="0" err="1">
                          <a:sym typeface="Arial"/>
                        </a:rPr>
                        <a:t>дневник</a:t>
                      </a:r>
                      <a:r>
                        <a:rPr lang="en-US" sz="2200" dirty="0">
                          <a:sym typeface="Arial"/>
                        </a:rPr>
                        <a:t> и </a:t>
                      </a:r>
                      <a:r>
                        <a:rPr lang="en-US" sz="2200" dirty="0" err="1">
                          <a:sym typeface="Arial"/>
                        </a:rPr>
                        <a:t>т.п</a:t>
                      </a:r>
                      <a:r>
                        <a:rPr lang="en-US" sz="2200" dirty="0">
                          <a:sym typeface="Arial"/>
                        </a:rPr>
                        <a:t>.).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ym typeface="Arial"/>
                        </a:rPr>
                        <a:t>· </a:t>
                      </a:r>
                      <a:r>
                        <a:rPr lang="en-US" sz="2200" dirty="0" err="1">
                          <a:sym typeface="Arial"/>
                        </a:rPr>
                        <a:t>Участие</a:t>
                      </a:r>
                      <a:r>
                        <a:rPr lang="en-US" sz="2200" dirty="0">
                          <a:sym typeface="Arial"/>
                        </a:rPr>
                        <a:t> в </a:t>
                      </a:r>
                      <a:r>
                        <a:rPr lang="en-US" sz="2200" dirty="0" err="1">
                          <a:sym typeface="Arial"/>
                        </a:rPr>
                        <a:t>публичной</a:t>
                      </a:r>
                      <a:r>
                        <a:rPr lang="en-US" sz="2200" dirty="0">
                          <a:sym typeface="Arial"/>
                        </a:rPr>
                        <a:t> </a:t>
                      </a:r>
                      <a:r>
                        <a:rPr lang="en-US" sz="2200" dirty="0" err="1">
                          <a:sym typeface="Arial"/>
                        </a:rPr>
                        <a:t>презентации</a:t>
                      </a:r>
                      <a:r>
                        <a:rPr lang="en-US" sz="2200" dirty="0">
                          <a:sym typeface="Arial"/>
                        </a:rPr>
                        <a:t> с </a:t>
                      </a:r>
                      <a:r>
                        <a:rPr lang="en-US" sz="2200" dirty="0" err="1">
                          <a:sym typeface="Arial"/>
                        </a:rPr>
                        <a:t>видеозаписью</a:t>
                      </a:r>
                      <a:r>
                        <a:rPr lang="en-US" sz="2200" dirty="0">
                          <a:sym typeface="Arial"/>
                        </a:rPr>
                        <a:t> </a:t>
                      </a:r>
                      <a:r>
                        <a:rPr lang="en-US" sz="2200" dirty="0" err="1">
                          <a:sym typeface="Arial"/>
                        </a:rPr>
                        <a:t>происходящего</a:t>
                      </a:r>
                      <a:r>
                        <a:rPr lang="en-US" sz="2200" dirty="0">
                          <a:sym typeface="Arial"/>
                        </a:rPr>
                        <a:t>.</a:t>
                      </a:r>
                    </a:p>
                    <a:p>
                      <a:pPr marL="0" marR="0" indent="0" algn="l">
                        <a:lnSpc>
                          <a:spcPct val="138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ym typeface="Arial"/>
                        </a:rPr>
                        <a:t>· </a:t>
                      </a:r>
                      <a:r>
                        <a:rPr lang="en-US" sz="2200" dirty="0" err="1">
                          <a:sym typeface="Arial"/>
                        </a:rPr>
                        <a:t>Наблюдение</a:t>
                      </a:r>
                      <a:r>
                        <a:rPr lang="en-US" sz="2200" dirty="0">
                          <a:sym typeface="Arial"/>
                        </a:rPr>
                        <a:t> </a:t>
                      </a:r>
                      <a:r>
                        <a:rPr lang="en-US" sz="2200" dirty="0" err="1">
                          <a:sym typeface="Arial"/>
                        </a:rPr>
                        <a:t>или</a:t>
                      </a:r>
                      <a:r>
                        <a:rPr lang="en-US" sz="2200" dirty="0">
                          <a:sym typeface="Arial"/>
                        </a:rPr>
                        <a:t> </a:t>
                      </a:r>
                      <a:r>
                        <a:rPr lang="en-US" sz="2200" dirty="0" err="1">
                          <a:sym typeface="Arial"/>
                        </a:rPr>
                        <a:t>демонстрация</a:t>
                      </a:r>
                      <a:r>
                        <a:rPr lang="en-US" sz="2200" dirty="0">
                          <a:sym typeface="Arial"/>
                        </a:rPr>
                        <a:t> </a:t>
                      </a:r>
                      <a:r>
                        <a:rPr lang="en-US" sz="2200" dirty="0" err="1">
                          <a:sym typeface="Arial"/>
                        </a:rPr>
                        <a:t>реальных</a:t>
                      </a:r>
                      <a:r>
                        <a:rPr lang="en-US" sz="2200" dirty="0">
                          <a:sym typeface="Arial"/>
                        </a:rPr>
                        <a:t> </a:t>
                      </a:r>
                      <a:r>
                        <a:rPr lang="en-US" sz="2200" dirty="0" err="1">
                          <a:sym typeface="Arial"/>
                        </a:rPr>
                        <a:t>профессиональных</a:t>
                      </a:r>
                      <a:r>
                        <a:rPr lang="en-US" sz="2200" dirty="0">
                          <a:sym typeface="Arial"/>
                        </a:rPr>
                        <a:t> </a:t>
                      </a:r>
                      <a:r>
                        <a:rPr lang="en-US" sz="2200" dirty="0" err="1">
                          <a:sym typeface="Arial"/>
                        </a:rPr>
                        <a:t>навыков</a:t>
                      </a:r>
                      <a:r>
                        <a:rPr lang="en-US" sz="2200" dirty="0">
                          <a:sym typeface="Arial"/>
                        </a:rPr>
                        <a:t>.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2"/>
          <p:cNvSpPr txBox="1">
            <a:spLocks/>
          </p:cNvSpPr>
          <p:nvPr/>
        </p:nvSpPr>
        <p:spPr>
          <a:xfrm>
            <a:off x="1043608" y="583169"/>
            <a:ext cx="6983412" cy="2514600"/>
          </a:xfrm>
          <a:prstGeom prst="rect">
            <a:avLst/>
          </a:prstGeom>
        </p:spPr>
        <p:txBody>
          <a:bodyPr vert="horz" lIns="38100" tIns="38100" rIns="38100" bIns="381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ПРИМЕРЫ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ФОРМИРУЮЩЕГО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2440638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6912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урока: обсуждение с классом учебных целей, чему они научатся в результате обучения.</a:t>
            </a:r>
          </a:p>
          <a:p>
            <a:pPr marL="342900" indent="-342900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урока: устная и письменная обратная связь с учащимися, соотношение ответов с целями. Определяем степень успешности и проблемы, над чем необходимо работать (вопросы, наблюдения, беседы с детьми)</a:t>
            </a:r>
          </a:p>
          <a:p>
            <a:pPr marL="342900" indent="-342900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04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500" y="21183"/>
            <a:ext cx="730881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работ вместе с детьми. Учащиеся сами определяют в работе, что необходимо исправить, как улучшить работу или найти более рациональное решение. В результате развиваем навыки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Работа с опросниками самодиагностики. Ученики сами определяют, какие задания они могут выполнить уверенно, а какие нет, выясняют, в каких вопросах, при решении каких задач чувствуют себя неуверенно, над чем еще необходимо работать.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Краткий пятиминутный обзор-резюме результатов прошлого урока: что усвоено, что не усвоено, какие вопросы остались не выясненные до конца, что предстоит сделать на сегодняшнем уроке и на чем акцентировать внимание учащихся.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95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260648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 конце урока учащиеся на листочках отвечают на вопрос: Что на уроке было самым важным? Какой момент был наименее понятным?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Дают расшифровку своими словами тех понятий, которые были пройдены на уроке (перенос понятий).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Резюме в одном предложении. Учащиеся дают характеристику основных понятий, разобранных на уроке в одном предложении.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Карты приложений. Приводят примеры из жизни на применение материала (перенос знаний).</a:t>
            </a:r>
          </a:p>
        </p:txBody>
      </p:sp>
    </p:spTree>
    <p:extLst>
      <p:ext uri="{BB962C8B-B14F-4D97-AF65-F5344CB8AC3E}">
        <p14:creationId xmlns:p14="http://schemas.microsoft.com/office/powerpoint/2010/main" val="401421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1"/>
          <p:cNvSpPr txBox="1">
            <a:spLocks/>
          </p:cNvSpPr>
          <p:nvPr/>
        </p:nvSpPr>
        <p:spPr>
          <a:xfrm>
            <a:off x="395536" y="1772816"/>
            <a:ext cx="6983412" cy="2514600"/>
          </a:xfrm>
          <a:prstGeom prst="rect">
            <a:avLst/>
          </a:prstGeom>
        </p:spPr>
        <p:txBody>
          <a:bodyPr vert="horz" lIns="38100" tIns="38100" rIns="38100" bIns="381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Использование современных педагогических технологий и элементов формирующего оценивания как средство</a:t>
            </a:r>
            <a:r>
              <a:rPr kumimoji="0" lang="ru-RU" sz="28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повышения адаптивности учебного процесса.</a:t>
            </a:r>
            <a:endParaRPr kumimoji="0" lang="en-US" sz="2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900"/>
            <a:ext cx="6347713" cy="5857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7632847" cy="6093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 формирующего  оценивания  позволяет :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делать  выводы  о   продвижении ученика по личной учебной траектории путем сравнения не только со  среднестатистической  нормой,  не  только  с  другими  учениками,  но  и  путем   сравнения его новых результатов с предыдущими;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связывать оценку с индивидуальным  приращением  образовательных  результатов  (умений,  компетентностей и т.п.) учащегося;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учащемуся доступную информацию о его  собственных достижениях, стимулируя самооценку ребенка;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учащегося оценивать  собственные результаты образования, предоставляя  ему возможность выбирать как способы и темпы достижения образовательного   результата, так и уровень его освоения, способствуя превращению обучающегося   в субъект оценивания;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ученика не по тому «сколько ошибок он допустил, а по тому,  сколько ошибок он исправил»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903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007" y="2276872"/>
            <a:ext cx="2584896" cy="25848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17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17" y="511811"/>
            <a:ext cx="8839966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17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33997"/>
            <a:ext cx="8047310" cy="56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5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5479"/>
            <a:ext cx="9144000" cy="54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5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4824"/>
            <a:ext cx="9144000" cy="54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10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853244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62801" cy="15977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- совокупность психолого-педагогических установок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7634809" cy="4245898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содержательная техника реализации учебного процесса;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описание процесса достижения планируемых результатов обучения;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искусство, мастерство, умение, совокупность методов обработки, изменения состояния;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набор форм, методов, способов, приёмов обучения и воспитательных средств.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4665"/>
            <a:ext cx="7850832" cy="13208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числу современных образовательных технологий можно отнести: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развивающее обучение;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обучение;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разноуровневое обучение;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коллективную систему обучения;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изучения изобретательских задач (ТРИЗ);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методы в обучении и др. 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7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730" y="260648"/>
            <a:ext cx="68955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Адаптивное обучение представляет собой метод обучения, который использует компьютерные алгоритмы, а также искусственный интеллект для организации взаимодействия с учащимся и предоставления индивидуальных ресурсов и учебных действий для удовлетворения уникальных потребностей каждого учащегося.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647" y="3284984"/>
            <a:ext cx="4908029" cy="33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9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45907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Адаптивное обучение понимаем как обучение в соответствии со спецификой текущих периодов развития обучающегося и использование методики обучения, соответствующей этой специфике.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особенность: формируется нужный потенциал ученика для обучения, при применении различных методов ставится на «прочную рефлексивную основу».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4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7946256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Формирующее оценивание - оценивание, осуществляемое в процессе обучения, когда анализируются знания, умения, ценностные установки, а также поведение учащегося, дается обратная связь по итогам обучения. 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ученика сравниваются с его же предыдущими результатами. 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мотивирование учащегося к обучению, постановка образовательных целей и определение путей их достижения.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2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40"/>
            <a:ext cx="8036242" cy="68528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867C-DF76-4C67-BD38-BEB22070645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480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рань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1896</Words>
  <Application>Microsoft Office PowerPoint</Application>
  <PresentationFormat>Экран (4:3)</PresentationFormat>
  <Paragraphs>246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Calibri</vt:lpstr>
      <vt:lpstr>Times New Roman</vt:lpstr>
      <vt:lpstr>Trebuchet MS</vt:lpstr>
      <vt:lpstr>Wingdings 3</vt:lpstr>
      <vt:lpstr>Грань</vt:lpstr>
      <vt:lpstr>Муниципальное общеобразовательное бюджетное учреждение средняя общеобразовательная школа № 82 г. Сочи имени Героя Советского Союза Октябрьского Филиппа Сергеевича</vt:lpstr>
      <vt:lpstr>Презентация PowerPoint</vt:lpstr>
      <vt:lpstr>Презентация PowerPoint</vt:lpstr>
      <vt:lpstr>Педагогическая технология - совокупность психолого-педагогических установок </vt:lpstr>
      <vt:lpstr>К числу современных образовательных технологий можно отнести: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Проблемы существующей системы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ТерновыхТ</cp:lastModifiedBy>
  <cp:revision>100</cp:revision>
  <cp:lastPrinted>2022-08-26T06:55:05Z</cp:lastPrinted>
  <dcterms:created xsi:type="dcterms:W3CDTF">2013-10-16T19:38:17Z</dcterms:created>
  <dcterms:modified xsi:type="dcterms:W3CDTF">2022-08-31T11:52:04Z</dcterms:modified>
</cp:coreProperties>
</file>