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0" r:id="rId2"/>
    <p:sldId id="279" r:id="rId3"/>
    <p:sldId id="266" r:id="rId4"/>
    <p:sldId id="277" r:id="rId5"/>
    <p:sldId id="267" r:id="rId6"/>
    <p:sldId id="272" r:id="rId7"/>
    <p:sldId id="281" r:id="rId8"/>
    <p:sldId id="282" r:id="rId9"/>
    <p:sldId id="276" r:id="rId10"/>
    <p:sldId id="269" r:id="rId11"/>
    <p:sldId id="283" r:id="rId12"/>
    <p:sldId id="273" r:id="rId13"/>
  </p:sldIdLst>
  <p:sldSz cx="9144000" cy="5143500" type="screen16x9"/>
  <p:notesSz cx="6669088" cy="9928225"/>
  <p:defaultTextStyle>
    <a:defPPr>
      <a:defRPr lang="ru-RU"/>
    </a:defPPr>
    <a:lvl1pPr marL="0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42812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85624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28436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71248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714060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56872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99684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42496" algn="l" defTabSz="6856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02">
          <p15:clr>
            <a:srgbClr val="A4A3A4"/>
          </p15:clr>
        </p15:guide>
        <p15:guide id="2" pos="43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7DFE"/>
    <a:srgbClr val="C3E3FC"/>
    <a:srgbClr val="FB6735"/>
    <a:srgbClr val="3B3838"/>
    <a:srgbClr val="333300"/>
    <a:srgbClr val="FDDAD4"/>
    <a:srgbClr val="2ADECD"/>
    <a:srgbClr val="E7E6E6"/>
    <a:srgbClr val="A4F1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4660"/>
  </p:normalViewPr>
  <p:slideViewPr>
    <p:cSldViewPr snapToGrid="0">
      <p:cViewPr>
        <p:scale>
          <a:sx n="125" d="100"/>
          <a:sy n="125" d="100"/>
        </p:scale>
        <p:origin x="-1494" y="-366"/>
      </p:cViewPr>
      <p:guideLst>
        <p:guide orient="horz" pos="162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E8C39-9CA1-4571-931B-A4E9180D143A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8" y="4777361"/>
            <a:ext cx="5335893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B351-2211-405B-AA26-920DC4351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509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12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24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436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248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060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872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684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496" algn="l" defTabSz="6856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51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B351-2211-405B-AA26-920DC4351B2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92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841772"/>
            <a:ext cx="7772400" cy="179070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29"/>
            <a:ext cx="6858000" cy="1241822"/>
          </a:xfrm>
        </p:spPr>
        <p:txBody>
          <a:bodyPr/>
          <a:lstStyle>
            <a:lvl1pPr marL="0" indent="0" algn="ctr">
              <a:buNone/>
              <a:defRPr sz="1700"/>
            </a:lvl1pPr>
            <a:lvl2pPr marL="327007" indent="0" algn="ctr">
              <a:buNone/>
              <a:defRPr sz="1400"/>
            </a:lvl2pPr>
            <a:lvl3pPr marL="654013" indent="0" algn="ctr">
              <a:buNone/>
              <a:defRPr sz="1300"/>
            </a:lvl3pPr>
            <a:lvl4pPr marL="981020" indent="0" algn="ctr">
              <a:buNone/>
              <a:defRPr sz="1100"/>
            </a:lvl4pPr>
            <a:lvl5pPr marL="1308027" indent="0" algn="ctr">
              <a:buNone/>
              <a:defRPr sz="1100"/>
            </a:lvl5pPr>
            <a:lvl6pPr marL="1635033" indent="0" algn="ctr">
              <a:buNone/>
              <a:defRPr sz="1100"/>
            </a:lvl6pPr>
            <a:lvl7pPr marL="1962040" indent="0" algn="ctr">
              <a:buNone/>
              <a:defRPr sz="1100"/>
            </a:lvl7pPr>
            <a:lvl8pPr marL="2289046" indent="0" algn="ctr">
              <a:buNone/>
              <a:defRPr sz="1100"/>
            </a:lvl8pPr>
            <a:lvl9pPr marL="2616053" indent="0" algn="ctr">
              <a:buNone/>
              <a:defRPr sz="11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425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631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469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741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27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540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810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0802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63503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9620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8904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6160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790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581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3"/>
            <a:ext cx="3868340" cy="61793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7007" indent="0">
              <a:buNone/>
              <a:defRPr sz="1400" b="1"/>
            </a:lvl2pPr>
            <a:lvl3pPr marL="654013" indent="0">
              <a:buNone/>
              <a:defRPr sz="1300" b="1"/>
            </a:lvl3pPr>
            <a:lvl4pPr marL="981020" indent="0">
              <a:buNone/>
              <a:defRPr sz="1100" b="1"/>
            </a:lvl4pPr>
            <a:lvl5pPr marL="1308027" indent="0">
              <a:buNone/>
              <a:defRPr sz="1100" b="1"/>
            </a:lvl5pPr>
            <a:lvl6pPr marL="1635033" indent="0">
              <a:buNone/>
              <a:defRPr sz="1100" b="1"/>
            </a:lvl6pPr>
            <a:lvl7pPr marL="1962040" indent="0">
              <a:buNone/>
              <a:defRPr sz="1100" b="1"/>
            </a:lvl7pPr>
            <a:lvl8pPr marL="2289046" indent="0">
              <a:buNone/>
              <a:defRPr sz="1100" b="1"/>
            </a:lvl8pPr>
            <a:lvl9pPr marL="2616053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1" cy="61793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7007" indent="0">
              <a:buNone/>
              <a:defRPr sz="1400" b="1"/>
            </a:lvl2pPr>
            <a:lvl3pPr marL="654013" indent="0">
              <a:buNone/>
              <a:defRPr sz="1300" b="1"/>
            </a:lvl3pPr>
            <a:lvl4pPr marL="981020" indent="0">
              <a:buNone/>
              <a:defRPr sz="1100" b="1"/>
            </a:lvl4pPr>
            <a:lvl5pPr marL="1308027" indent="0">
              <a:buNone/>
              <a:defRPr sz="1100" b="1"/>
            </a:lvl5pPr>
            <a:lvl6pPr marL="1635033" indent="0">
              <a:buNone/>
              <a:defRPr sz="1100" b="1"/>
            </a:lvl6pPr>
            <a:lvl7pPr marL="1962040" indent="0">
              <a:buNone/>
              <a:defRPr sz="1100" b="1"/>
            </a:lvl7pPr>
            <a:lvl8pPr marL="2289046" indent="0">
              <a:buNone/>
              <a:defRPr sz="1100" b="1"/>
            </a:lvl8pPr>
            <a:lvl9pPr marL="2616053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322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494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58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27007" indent="0">
              <a:buNone/>
              <a:defRPr sz="1000"/>
            </a:lvl2pPr>
            <a:lvl3pPr marL="654013" indent="0">
              <a:buNone/>
              <a:defRPr sz="900"/>
            </a:lvl3pPr>
            <a:lvl4pPr marL="981020" indent="0">
              <a:buNone/>
              <a:defRPr sz="700"/>
            </a:lvl4pPr>
            <a:lvl5pPr marL="1308027" indent="0">
              <a:buNone/>
              <a:defRPr sz="700"/>
            </a:lvl5pPr>
            <a:lvl6pPr marL="1635033" indent="0">
              <a:buNone/>
              <a:defRPr sz="700"/>
            </a:lvl6pPr>
            <a:lvl7pPr marL="1962040" indent="0">
              <a:buNone/>
              <a:defRPr sz="700"/>
            </a:lvl7pPr>
            <a:lvl8pPr marL="2289046" indent="0">
              <a:buNone/>
              <a:defRPr sz="700"/>
            </a:lvl8pPr>
            <a:lvl9pPr marL="261605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27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300"/>
            </a:lvl1pPr>
            <a:lvl2pPr marL="327007" indent="0">
              <a:buNone/>
              <a:defRPr sz="2000"/>
            </a:lvl2pPr>
            <a:lvl3pPr marL="654013" indent="0">
              <a:buNone/>
              <a:defRPr sz="1700"/>
            </a:lvl3pPr>
            <a:lvl4pPr marL="981020" indent="0">
              <a:buNone/>
              <a:defRPr sz="1400"/>
            </a:lvl4pPr>
            <a:lvl5pPr marL="1308027" indent="0">
              <a:buNone/>
              <a:defRPr sz="1400"/>
            </a:lvl5pPr>
            <a:lvl6pPr marL="1635033" indent="0">
              <a:buNone/>
              <a:defRPr sz="1400"/>
            </a:lvl6pPr>
            <a:lvl7pPr marL="1962040" indent="0">
              <a:buNone/>
              <a:defRPr sz="1400"/>
            </a:lvl7pPr>
            <a:lvl8pPr marL="2289046" indent="0">
              <a:buNone/>
              <a:defRPr sz="1400"/>
            </a:lvl8pPr>
            <a:lvl9pPr marL="2616053" indent="0">
              <a:buNone/>
              <a:defRPr sz="14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27007" indent="0">
              <a:buNone/>
              <a:defRPr sz="1000"/>
            </a:lvl2pPr>
            <a:lvl3pPr marL="654013" indent="0">
              <a:buNone/>
              <a:defRPr sz="900"/>
            </a:lvl3pPr>
            <a:lvl4pPr marL="981020" indent="0">
              <a:buNone/>
              <a:defRPr sz="700"/>
            </a:lvl4pPr>
            <a:lvl5pPr marL="1308027" indent="0">
              <a:buNone/>
              <a:defRPr sz="700"/>
            </a:lvl5pPr>
            <a:lvl6pPr marL="1635033" indent="0">
              <a:buNone/>
              <a:defRPr sz="700"/>
            </a:lvl6pPr>
            <a:lvl7pPr marL="1962040" indent="0">
              <a:buNone/>
              <a:defRPr sz="700"/>
            </a:lvl7pPr>
            <a:lvl8pPr marL="2289046" indent="0">
              <a:buNone/>
              <a:defRPr sz="700"/>
            </a:lvl8pPr>
            <a:lvl9pPr marL="261605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236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43717" tIns="21859" rIns="43717" bIns="2185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3"/>
          </a:xfrm>
          <a:prstGeom prst="rect">
            <a:avLst/>
          </a:prstGeom>
        </p:spPr>
        <p:txBody>
          <a:bodyPr vert="horz" lIns="43717" tIns="21859" rIns="43717" bIns="2185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43717" tIns="21859" rIns="43717" bIns="2185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8CF5-30E0-4EBB-A007-F033F2358421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43717" tIns="21859" rIns="43717" bIns="2185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43717" tIns="21859" rIns="43717" bIns="2185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4633E-7F66-4140-A2B0-FA730099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0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54013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504" indent="-163504" algn="l" defTabSz="654013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0510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7517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523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530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98537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25543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52550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556" indent="-163504" algn="l" defTabSz="654013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7007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4013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1020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8027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5033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2040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9046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6053" algn="l" defTabSz="65401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riem.agpu.net/abiturient/abiturient_2021/Default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riem.agpu.net/abiturient/abiturient_2021/Default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riem.agpu.net/abiturient/abiturient_2021/Default.aspx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gpu.net/" TargetMode="External"/><Relationship Id="rId4" Type="http://schemas.openxmlformats.org/officeDocument/2006/relationships/hyperlink" Target="http://priem.agpu.net/abiturient/abiturient_2021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 съез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60320" y="4304645"/>
            <a:ext cx="5798820" cy="6252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63504" lvl="0" indent="-163504" algn="ctr" defTabSz="654013">
              <a:lnSpc>
                <a:spcPct val="90000"/>
              </a:lnSpc>
              <a:spcBef>
                <a:spcPts val="715"/>
              </a:spcBef>
              <a:defRPr/>
            </a:pPr>
            <a:r>
              <a:rPr lang="ru-RU" sz="16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Чиянова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Э.В., </a:t>
            </a:r>
          </a:p>
          <a:p>
            <a:pPr marL="163504" lvl="0" indent="-163504" algn="ctr" defTabSz="654013">
              <a:lnSpc>
                <a:spcPct val="90000"/>
              </a:lnSpc>
              <a:spcBef>
                <a:spcPts val="715"/>
              </a:spcBef>
              <a:defRPr/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проректор по учебной и воспитательной работе</a:t>
            </a:r>
            <a:endParaRPr lang="ru-RU" sz="16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1280" y="3429000"/>
            <a:ext cx="416052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</a:rPr>
              <a:t>ОСОБЕННОСТИ </a:t>
            </a:r>
          </a:p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</a:rPr>
              <a:t>ПРИЕМНОЙ КАМПАНИИ 2022</a:t>
            </a:r>
            <a:endParaRPr lang="ru-RU" altLang="ru-RU" sz="1400" b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1516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1632155"/>
            <a:ext cx="9144000" cy="737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5099" y="0"/>
            <a:ext cx="5977881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" y="1561212"/>
            <a:ext cx="9144000" cy="828975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 окончания приёма </a:t>
            </a:r>
            <a:r>
              <a:rPr lang="ru-RU" sz="18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документов </a:t>
            </a:r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(на места в рамках КЦП) </a:t>
            </a:r>
            <a:r>
              <a:rPr lang="ru-RU" sz="19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– </a:t>
            </a:r>
            <a:r>
              <a:rPr lang="ru-RU" sz="2700" b="1" u="sng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25 июля 2022 г.</a:t>
            </a:r>
          </a:p>
          <a:p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 окончания приёма документов (на места по договорам) – </a:t>
            </a:r>
            <a:r>
              <a:rPr lang="ru-RU" sz="2400" b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10 августа 2022 г.</a:t>
            </a:r>
            <a:endParaRPr lang="ru-RU" sz="2600" b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28600" y="3500185"/>
            <a:ext cx="2618510" cy="1506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71501" y="2377439"/>
            <a:ext cx="7825740" cy="1101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83404" y="2385059"/>
            <a:ext cx="57756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завершения приема заявлений о согласии на зачисление</a:t>
            </a:r>
          </a:p>
          <a:p>
            <a:pPr algn="ctr"/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(Очная форма обучения)</a:t>
            </a: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654" y="3425995"/>
            <a:ext cx="2848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28 июля - 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 Bold" panose="020B0606020202050201" pitchFamily="34" charset="-52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квота/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квота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02845" y="3499925"/>
            <a:ext cx="3138061" cy="1506681"/>
          </a:xfrm>
          <a:prstGeom prst="roundRect">
            <a:avLst>
              <a:gd name="adj" fmla="val 111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065929" y="3455664"/>
            <a:ext cx="3059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3 августа - 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 Bold" panose="020B0606020202050201" pitchFamily="34" charset="-52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основа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296772" y="3481791"/>
            <a:ext cx="2608118" cy="1506681"/>
          </a:xfrm>
          <a:prstGeom prst="roundRect">
            <a:avLst>
              <a:gd name="adj" fmla="val 111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353735" y="3469061"/>
            <a:ext cx="2588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12 августа - 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 Bold" panose="020B0606020202050201" pitchFamily="34" charset="-52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места по договорам</a:t>
            </a: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71006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117586" y="4874298"/>
            <a:ext cx="1906618" cy="18264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*см. подробнее на сайте ВУЗа</a:t>
            </a:r>
            <a:endParaRPr lang="ru-RU" sz="900" dirty="0"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5849566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" y="1882140"/>
            <a:ext cx="8915400" cy="299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ТЕХНОПАРК «Учитель будущего поколения России» – </a:t>
            </a:r>
            <a:r>
              <a:rPr lang="ru-RU" sz="2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открытие в январе 2022 года</a:t>
            </a:r>
          </a:p>
          <a:p>
            <a:pPr algn="ctr"/>
            <a:endParaRPr lang="ru-RU" sz="105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 Лекторий;</a:t>
            </a:r>
          </a:p>
          <a:p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Просветительский кластер;</a:t>
            </a:r>
          </a:p>
          <a:p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 Универсальный педагогический </a:t>
            </a:r>
            <a:r>
              <a:rPr lang="en-US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-кластер;</a:t>
            </a:r>
          </a:p>
          <a:p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 Кластер междисциплинарной практической подготовки;</a:t>
            </a:r>
          </a:p>
          <a:p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 Кластер соревновательной робототехники;</a:t>
            </a:r>
          </a:p>
          <a:p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- Интерактивная видеостудия</a:t>
            </a:r>
            <a:r>
              <a:rPr lang="ru-RU" sz="21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7DF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0465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5099" y="0"/>
            <a:ext cx="5322886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65006" y="1944415"/>
            <a:ext cx="7730845" cy="1923393"/>
          </a:xfrm>
          <a:prstGeom prst="roundRect">
            <a:avLst>
              <a:gd name="adj" fmla="val 1115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932486" y="2224571"/>
            <a:ext cx="7330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Мы будем рады видеть ВАС в числе наших студентов!!!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 Bold" panose="020B0606020202050201" pitchFamily="34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8994" y="4141077"/>
            <a:ext cx="7168054" cy="59814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43717" tIns="21859" rIns="43717" bIns="21859">
            <a:spAutoFit/>
          </a:bodyPr>
          <a:lstStyle/>
          <a:p>
            <a:pPr algn="ctr"/>
            <a:r>
              <a:rPr lang="ru-RU" sz="1800" b="1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Горячая телефонная линия приемной комиссии</a:t>
            </a:r>
          </a:p>
          <a:p>
            <a:pPr algn="ctr"/>
            <a:r>
              <a:rPr lang="ru-RU" sz="1800" b="1" dirty="0">
                <a:solidFill>
                  <a:srgbClr val="007DFE"/>
                </a:solidFill>
                <a:latin typeface="Franklin Gothic Medium" panose="020B0603020102020204" pitchFamily="34" charset="0"/>
              </a:rPr>
              <a:t>(86137) 4-01-71</a:t>
            </a:r>
          </a:p>
        </p:txBody>
      </p:sp>
    </p:spTree>
    <p:extLst>
      <p:ext uri="{BB962C8B-B14F-4D97-AF65-F5344CB8AC3E}">
        <p14:creationId xmlns="" xmlns:p14="http://schemas.microsoft.com/office/powerpoint/2010/main" val="26078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71006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443394" y="2954831"/>
            <a:ext cx="3700606" cy="413477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6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Количество бюджетных мест: </a:t>
            </a:r>
            <a:r>
              <a:rPr lang="ru-RU" sz="2400" b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963</a:t>
            </a:r>
            <a:endParaRPr lang="ru-RU" sz="2400" b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66254" y="3522944"/>
            <a:ext cx="3483613" cy="413477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6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Наличие общежития: </a:t>
            </a:r>
            <a:r>
              <a:rPr lang="ru-RU" sz="2400" b="1" dirty="0">
                <a:solidFill>
                  <a:srgbClr val="FF0000"/>
                </a:solidFill>
                <a:latin typeface="Bebas Neue Bold" panose="020B0606020202050201" pitchFamily="34" charset="-52"/>
              </a:rPr>
              <a:t>да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8250" y="2714281"/>
            <a:ext cx="4087540" cy="259589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адрес: г. Армавир, </a:t>
            </a:r>
            <a:r>
              <a:rPr lang="ru-RU" sz="14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 ул</a:t>
            </a:r>
            <a:r>
              <a:rPr lang="ru-RU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. Розы Люксембург, 159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61615" y="3239734"/>
            <a:ext cx="3682385" cy="413477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6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Места для лиц с ОВЗ и сирот: </a:t>
            </a:r>
            <a:r>
              <a:rPr lang="ru-RU" sz="2400" b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91  </a:t>
            </a:r>
            <a:endParaRPr lang="ru-RU" sz="2400" b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17586" y="4874298"/>
            <a:ext cx="1906618" cy="18264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*см. подробнее на сайте ВУЗа</a:t>
            </a:r>
            <a:endParaRPr lang="ru-RU" sz="900" dirty="0">
              <a:latin typeface="Franklin Gothic Medium" panose="020B0603020102020204" pitchFamily="34" charset="0"/>
            </a:endParaRPr>
          </a:p>
        </p:txBody>
      </p:sp>
      <p:sp>
        <p:nvSpPr>
          <p:cNvPr id="56" name="Блок-схема: ссылка на другую страницу 55"/>
          <p:cNvSpPr/>
          <p:nvPr/>
        </p:nvSpPr>
        <p:spPr>
          <a:xfrm rot="16200000">
            <a:off x="1741172" y="2076447"/>
            <a:ext cx="1562099" cy="4572003"/>
          </a:xfrm>
          <a:prstGeom prst="flowChartOffpageConnector">
            <a:avLst/>
          </a:prstGeom>
          <a:solidFill>
            <a:srgbClr val="C3E3F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18751" y="3702006"/>
            <a:ext cx="4709509" cy="967475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Впервые в 2022 году 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7DFE"/>
                </a:solidFill>
                <a:latin typeface="Franklin Gothic Medium" panose="020B0603020102020204" pitchFamily="34" charset="0"/>
              </a:rPr>
              <a:t>44.03.05 Педагогическое образование (с двумя профилями подготовки), «Начальное образование и Иностранный язык (английский)»</a:t>
            </a:r>
            <a:endParaRPr lang="ru-RU" sz="1400" dirty="0" smtClean="0">
              <a:solidFill>
                <a:srgbClr val="3B383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5849566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82884" y="3842924"/>
            <a:ext cx="3615396" cy="413477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6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Отсрочка от службы в армии: </a:t>
            </a:r>
            <a:r>
              <a:rPr lang="ru-RU" sz="2400" b="1" dirty="0">
                <a:solidFill>
                  <a:srgbClr val="FF0000"/>
                </a:solidFill>
                <a:latin typeface="Bebas Neue Bold" panose="020B0606020202050201" pitchFamily="34" charset="-52"/>
              </a:rPr>
              <a:t>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6842" y="4687825"/>
            <a:ext cx="8650014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Ссылка:</a:t>
            </a:r>
            <a:r>
              <a:rPr lang="ru-RU" sz="1400" b="1" u="sng" dirty="0" smtClean="0"/>
              <a:t> 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  <a:hlinkClick r:id="rId4"/>
              </a:rPr>
              <a:t>http://priem.agpu.net/abiturient/abiturient_2022/Default.aspx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</a:rPr>
              <a:t> </a:t>
            </a:r>
            <a:endParaRPr lang="ru-RU" sz="1400" b="1" dirty="0">
              <a:solidFill>
                <a:srgbClr val="3B3838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460" y="1874520"/>
            <a:ext cx="4777740" cy="1874520"/>
          </a:xfrm>
          <a:prstGeom prst="roundRect">
            <a:avLst/>
          </a:prstGeom>
          <a:solidFill>
            <a:srgbClr val="C3E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" y="1866900"/>
            <a:ext cx="4053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УНИВЕРСИТЕТА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" y="2225040"/>
            <a:ext cx="46939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Институт прикладной информатики, математики и физики;</a:t>
            </a:r>
          </a:p>
          <a:p>
            <a:pPr>
              <a:buFont typeface="Wingdings" pitchFamily="2" charset="2"/>
              <a:buChar char="Ø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Институт русской и иностранной филологии;</a:t>
            </a:r>
          </a:p>
          <a:p>
            <a:pPr>
              <a:buFont typeface="Wingdings" pitchFamily="2" charset="2"/>
              <a:buChar char="Ø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Исторический факультет;</a:t>
            </a:r>
          </a:p>
          <a:p>
            <a:pPr>
              <a:buFont typeface="Wingdings" pitchFamily="2" charset="2"/>
              <a:buChar char="Ø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факультет;</a:t>
            </a:r>
          </a:p>
          <a:p>
            <a:pPr>
              <a:buFont typeface="Wingdings" pitchFamily="2" charset="2"/>
              <a:buChar char="Ø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Факультет дошкольного и начального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Факультет технологии, экономики и дизайна</a:t>
            </a:r>
            <a:endParaRPr lang="ru-RU" sz="13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50009" y="1752271"/>
            <a:ext cx="3992120" cy="7013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143500" y="1734071"/>
            <a:ext cx="4000500" cy="752031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8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Начало приёма документов –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20 июня 2022 г.</a:t>
            </a:r>
            <a:endParaRPr lang="ru-RU" sz="2800" b="1" i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58740" y="2479971"/>
            <a:ext cx="3985260" cy="4308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96840" y="2477079"/>
            <a:ext cx="3641742" cy="44425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pPr algn="ctr"/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Горячая телефонная линия приемной комиссии</a:t>
            </a:r>
          </a:p>
          <a:p>
            <a:pPr algn="ctr"/>
            <a:r>
              <a:rPr lang="ru-RU" b="1" dirty="0">
                <a:solidFill>
                  <a:srgbClr val="007DFE"/>
                </a:solidFill>
                <a:latin typeface="Franklin Gothic Medium" panose="020B0603020102020204" pitchFamily="34" charset="0"/>
              </a:rPr>
              <a:t>(86137) 4-01-71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05400" y="4259580"/>
            <a:ext cx="396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АГПУ ведет прием 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34 программы </a:t>
            </a:r>
            <a:r>
              <a:rPr lang="ru-RU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69955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02202" y="3192275"/>
            <a:ext cx="8944996" cy="19013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80668" y="3182594"/>
            <a:ext cx="7944788" cy="413477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Минимальное количество баллов ЕГЭ</a:t>
            </a:r>
            <a:endParaRPr lang="ru-RU" sz="2400" b="1" dirty="0">
              <a:solidFill>
                <a:srgbClr val="007DFE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839006" y="3496555"/>
            <a:ext cx="2248710" cy="18264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*см. подробнее на сайте ВУЗа</a:t>
            </a:r>
            <a:endParaRPr lang="ru-RU" sz="900" dirty="0">
              <a:latin typeface="Franklin Gothic Medium" panose="020B06030201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0668" y="3491153"/>
            <a:ext cx="8607048" cy="1983137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Русский язык – </a:t>
            </a:r>
            <a:r>
              <a:rPr lang="ru-RU" sz="2000" b="1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40 баллов</a:t>
            </a:r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			Биология –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36 </a:t>
            </a:r>
            <a:r>
              <a:rPr lang="ru-RU" sz="2000" b="1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баллов</a:t>
            </a:r>
            <a:endParaRPr lang="ru-RU" sz="2000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Математика – </a:t>
            </a:r>
            <a:r>
              <a:rPr lang="ru-RU" sz="2000" b="1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39 баллов</a:t>
            </a:r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			Информатика и ИКТ-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40 баллов</a:t>
            </a:r>
            <a:endParaRPr lang="ru-RU" sz="2000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Обществознание –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42 </a:t>
            </a:r>
            <a:r>
              <a:rPr lang="ru-RU" sz="2000" b="1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балла</a:t>
            </a:r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		</a:t>
            </a:r>
            <a:r>
              <a:rPr lang="ru-RU" sz="2000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	История </a:t>
            </a:r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–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35 </a:t>
            </a:r>
            <a:r>
              <a:rPr lang="ru-RU" sz="2000" b="1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баллов</a:t>
            </a:r>
            <a:endParaRPr lang="ru-RU" sz="2000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Физика –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36 баллов</a:t>
            </a:r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			</a:t>
            </a:r>
            <a:r>
              <a:rPr lang="ru-RU" sz="2000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	Литература </a:t>
            </a:r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–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32 балла</a:t>
            </a:r>
            <a:endParaRPr lang="ru-RU" sz="2000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r>
              <a:rPr lang="ru-RU" sz="2000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Иностранный язык – 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30 баллов                    </a:t>
            </a:r>
            <a:r>
              <a:rPr lang="ru-RU" sz="2000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География –</a:t>
            </a:r>
            <a:r>
              <a:rPr lang="ru-RU" sz="2000" b="1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 40 баллов</a:t>
            </a:r>
            <a:endParaRPr lang="ru-RU" sz="2000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-79958"/>
            <a:ext cx="6660204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55706" y="1635385"/>
            <a:ext cx="3932010" cy="11597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334000" y="1618593"/>
            <a:ext cx="3915697" cy="1213696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20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Режим работы приемной комиссии – </a:t>
            </a:r>
            <a:endParaRPr lang="ru-RU" sz="2000" b="1" dirty="0">
              <a:solidFill>
                <a:srgbClr val="007DFE"/>
              </a:solidFill>
              <a:latin typeface="Bebas Neue Bold" panose="020B0606020202050201" pitchFamily="34" charset="-52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с 9:00 до 16:00</a:t>
            </a:r>
            <a:endParaRPr lang="ru-RU" sz="3600" b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4320" y="1722120"/>
            <a:ext cx="4724400" cy="1584960"/>
          </a:xfrm>
          <a:prstGeom prst="roundRect">
            <a:avLst/>
          </a:prstGeom>
          <a:solidFill>
            <a:srgbClr val="C3E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altLang="ru-RU" sz="1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РОССИЙСКОЙ ФЕДЕРАЦИИ </a:t>
            </a:r>
            <a:r>
              <a:rPr lang="ru-RU" altLang="ru-RU" sz="1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4 октября 2021 г. № 688</a:t>
            </a:r>
            <a:r>
              <a:rPr lang="ru-RU" altLang="ru-RU" sz="1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ОБ УСТАНОВЛЕНИИ МИНИМАЛЬНОГО КОЛИЧЕСТВА БАЛЛОВ ЕДИНОГО ГОСУДАРСТВЕННОГО ЭКЗАМЕНА ПО  ОБЩЕОБРАЗОВАТЕЛЬНЫМ ПРЕДМЕТАМ, СООТВЕТСТВУЮЩИМ СПЕЦИАЛЬНОСТИ ИЛИ НАПРАВЛЕНИЮ ПОДГОТОВКИ, ПО КОТОРЫМ ПРОВОДИТСЯ ПРИЕМ НА ОБУЧЕНИЕ В ОБРАЗОВАТЕЛЬНЫХ ОРГАНИЗАЦИЯХ, ПОДВЕДОМСТВЕННЫХ МИНИСТЕРСТВУ ПРОСВЕЩЕНИЯ  РОССИЙСКОЙ ФЕДЕРАЦИИ, </a:t>
            </a:r>
            <a:r>
              <a:rPr lang="ru-RU" altLang="ru-RU" sz="1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ru-RU" altLang="ru-RU" sz="1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2022/23 УЧЕБНЫЙ 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69955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1684020"/>
            <a:ext cx="9147198" cy="34095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754988" y="1704314"/>
            <a:ext cx="7944788" cy="413477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Возможность выбора вступительных испытаний</a:t>
            </a:r>
            <a:endParaRPr lang="ru-RU" sz="2400" b="1" dirty="0">
              <a:solidFill>
                <a:srgbClr val="007DFE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0668" y="3491153"/>
            <a:ext cx="8607048" cy="44425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  <a:p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05" y="-79958"/>
            <a:ext cx="6461199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" y="2050346"/>
            <a:ext cx="88315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09.03.01 Информатика и вычислительная техника, направленность (профиль) «Программное обеспечение средств вычислительной техники и автоматизированных систем»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испытания: русский язык;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математика;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b="1" u="sng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 информатика и ИКТ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44.03.05 Педагогическое образование (с двумя профилями подготовки), направленность (профиль) «Физика и Информатика»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испытания: русский язык;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обществознание;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b="1" u="sng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 физика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44.03.05 Педагогическое образование (с двумя профилями подготовки), направленность (профиль) «История и География»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испытания: русский язык;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обществознание;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b="1" u="sng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 география</a:t>
            </a:r>
          </a:p>
          <a:p>
            <a:endParaRPr lang="ru-RU" b="1" dirty="0" smtClean="0">
              <a:solidFill>
                <a:srgbClr val="007DF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44.03.05 Педагогическое образование (с двумя профилями подготовки), направленность (профиль) «Начальное образование и Иностранный язык (английский)»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испытания: русский язык;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обществознание;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b="1" u="sng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 иностранный язык</a:t>
            </a:r>
          </a:p>
          <a:p>
            <a:endParaRPr lang="ru-RU" b="1" dirty="0" smtClean="0">
              <a:solidFill>
                <a:srgbClr val="007DF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7822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37160" y="2633231"/>
            <a:ext cx="8648699" cy="1952360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Внутренние вступительные испытания</a:t>
            </a:r>
          </a:p>
          <a:p>
            <a:r>
              <a:rPr lang="ru-RU" sz="20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44.03.01 Педагогическое образование, направленность (профиль) «Физическая культура»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Вступительные испытания: русский язык;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обществознание;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дополнительное вступительное испытание профессиональной направленности – общая физическая подготовка (нормативы ОФП)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44.03.05 Педагогическое образование (с двумя профилями подготовки), направленность (профиль) «Безопасность жизнедеятельности и Физическая культура»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Вступительные испытания: русский язык;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обществознание;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дополнительное вступительное испытание профессиональной направленности – общая физическая подготовка (нормативы ОФП)</a:t>
            </a:r>
            <a:endParaRPr lang="ru-RU" sz="1200" b="1" dirty="0">
              <a:solidFill>
                <a:srgbClr val="007D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44" y="-57848"/>
            <a:ext cx="5751115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036820" y="2317059"/>
            <a:ext cx="4107180" cy="44425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pPr algn="ctr"/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Горячая телефонная линия приемной комиссии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(86137) 4-01-71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353" y="4835723"/>
            <a:ext cx="8492358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Ссылка:</a:t>
            </a:r>
            <a:r>
              <a:rPr lang="ru-RU" sz="1400" b="1" u="sng" dirty="0" smtClean="0"/>
              <a:t> 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  <a:hlinkClick r:id="rId4"/>
              </a:rPr>
              <a:t>http://priem.agpu.net/abiturient/abiturient_2022/Default.aspx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</a:rPr>
              <a:t> </a:t>
            </a:r>
            <a:endParaRPr lang="ru-RU" sz="1400" b="1" dirty="0">
              <a:solidFill>
                <a:srgbClr val="3B3838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13" y="1817891"/>
            <a:ext cx="7085907" cy="598143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2000" b="1" dirty="0">
                <a:solidFill>
                  <a:srgbClr val="007DFE"/>
                </a:solidFill>
                <a:latin typeface="Bebas Neue Bold" panose="020B0606020202050201" pitchFamily="34" charset="-52"/>
              </a:rPr>
              <a:t>Начало приёма документов – </a:t>
            </a:r>
            <a:r>
              <a:rPr lang="ru-RU" sz="3600" b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20 июня 2022 г.</a:t>
            </a:r>
            <a:endParaRPr lang="ru-RU" sz="3600" b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99249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1535" y="2386853"/>
            <a:ext cx="8825831" cy="275664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26137" y="1590549"/>
            <a:ext cx="8177536" cy="674081"/>
          </a:xfrm>
          <a:prstGeom prst="rect">
            <a:avLst/>
          </a:prstGeom>
          <a:solidFill>
            <a:srgbClr val="FE6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98276" y="1586667"/>
            <a:ext cx="7845394" cy="690476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100" b="1" dirty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АРМАВИРСКИЙ  </a:t>
            </a: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ГОСУДАРСТВЕННЫЙ </a:t>
            </a:r>
          </a:p>
          <a:p>
            <a:pPr algn="ctr"/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ПЕДАГОГИЧЕСКИЙ УНИВЕРСИТЕТ</a:t>
            </a:r>
            <a:endParaRPr lang="ru-RU" sz="2100" b="1" dirty="0">
              <a:solidFill>
                <a:schemeClr val="bg2">
                  <a:lumMod val="25000"/>
                </a:schemeClr>
              </a:solidFill>
              <a:latin typeface="Bebas Neue Bold" panose="020B0606020202050201" pitchFamily="34" charset="-52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2259725"/>
            <a:ext cx="8747682" cy="351921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ДОПОЛНИТЕЛЬНЫЕ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БАЛЛЫ ЗА ИНДИВИДУАЛЬНЫЕ ДОСТИЖЕНИЯ* 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 Bold" panose="020B0606020202050201" pitchFamily="34" charset="-52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22818" y="4830391"/>
            <a:ext cx="2975096" cy="259589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*см. подробнее на сайте ВУЗа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005" y="-79958"/>
            <a:ext cx="5605165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1" y="2480441"/>
            <a:ext cx="88137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10</a:t>
            </a:r>
            <a:r>
              <a:rPr lang="ru-RU" sz="2000" dirty="0" smtClean="0"/>
              <a:t> - </a:t>
            </a:r>
            <a:r>
              <a:rPr lang="ru-RU" dirty="0" smtClean="0"/>
              <a:t> </a:t>
            </a:r>
            <a:r>
              <a:rPr lang="ru-RU" sz="1400" dirty="0">
                <a:latin typeface="Franklin Gothic Medium" panose="020B0603020102020204" pitchFamily="34" charset="0"/>
              </a:rPr>
              <a:t>чемпионам и </a:t>
            </a:r>
            <a:r>
              <a:rPr lang="ru-RU" sz="1400" dirty="0" smtClean="0">
                <a:latin typeface="Franklin Gothic Medium" panose="020B0603020102020204" pitchFamily="34" charset="0"/>
              </a:rPr>
              <a:t>призерам международных </a:t>
            </a:r>
            <a:r>
              <a:rPr lang="ru-RU" sz="1400" dirty="0">
                <a:latin typeface="Franklin Gothic Medium" panose="020B0603020102020204" pitchFamily="34" charset="0"/>
              </a:rPr>
              <a:t>спортивных </a:t>
            </a:r>
            <a:r>
              <a:rPr lang="ru-RU" sz="1400" dirty="0" smtClean="0">
                <a:latin typeface="Franklin Gothic Medium" panose="020B0603020102020204" pitchFamily="34" charset="0"/>
              </a:rPr>
              <a:t>мероприятий;</a:t>
            </a:r>
          </a:p>
          <a:p>
            <a:r>
              <a:rPr lang="ru-RU" sz="20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7</a:t>
            </a:r>
            <a:r>
              <a:rPr lang="ru-RU" sz="1400" dirty="0">
                <a:latin typeface="Franklin Gothic Medium" panose="020B0603020102020204" pitchFamily="34" charset="0"/>
              </a:rPr>
              <a:t> </a:t>
            </a:r>
            <a:r>
              <a:rPr lang="ru-RU" sz="1400" dirty="0" smtClean="0">
                <a:latin typeface="Franklin Gothic Medium" panose="020B0603020102020204" pitchFamily="34" charset="0"/>
              </a:rPr>
              <a:t>- победителям </a:t>
            </a:r>
            <a:r>
              <a:rPr lang="ru-RU" sz="1400" dirty="0">
                <a:latin typeface="Franklin Gothic Medium" panose="020B0603020102020204" pitchFamily="34" charset="0"/>
              </a:rPr>
              <a:t>чемпионата «</a:t>
            </a:r>
            <a:r>
              <a:rPr lang="ru-RU" sz="1400" dirty="0" err="1">
                <a:latin typeface="Franklin Gothic Medium" panose="020B0603020102020204" pitchFamily="34" charset="0"/>
              </a:rPr>
              <a:t>Абилимпикс</a:t>
            </a:r>
            <a:r>
              <a:rPr lang="ru-RU" sz="1400" dirty="0">
                <a:latin typeface="Franklin Gothic Medium" panose="020B0603020102020204" pitchFamily="34" charset="0"/>
              </a:rPr>
              <a:t>»;</a:t>
            </a:r>
          </a:p>
          <a:p>
            <a:r>
              <a:rPr lang="ru-RU" sz="20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5</a:t>
            </a:r>
            <a:r>
              <a:rPr lang="ru-RU" sz="2000" dirty="0">
                <a:latin typeface="Franklin Gothic Medium" panose="020B0603020102020204" pitchFamily="34" charset="0"/>
              </a:rPr>
              <a:t> </a:t>
            </a:r>
            <a:r>
              <a:rPr lang="ru-RU" sz="2000" dirty="0" smtClean="0">
                <a:latin typeface="Franklin Gothic Medium" panose="020B0603020102020204" pitchFamily="34" charset="0"/>
              </a:rPr>
              <a:t>- </a:t>
            </a:r>
            <a:r>
              <a:rPr lang="ru-RU" sz="1400" dirty="0" smtClean="0">
                <a:latin typeface="Franklin Gothic Medium" panose="020B0603020102020204" pitchFamily="34" charset="0"/>
              </a:rPr>
              <a:t>за аттестат или диплом </a:t>
            </a:r>
            <a:r>
              <a:rPr lang="ru-RU" sz="1400" dirty="0">
                <a:latin typeface="Franklin Gothic Medium" pitchFamily="34" charset="0"/>
              </a:rPr>
              <a:t>с </a:t>
            </a:r>
            <a:r>
              <a:rPr lang="ru-RU" sz="1400" dirty="0" smtClean="0">
                <a:latin typeface="Franklin Gothic Medium" pitchFamily="34" charset="0"/>
              </a:rPr>
              <a:t>отличием;</a:t>
            </a:r>
            <a:endParaRPr lang="ru-RU" sz="1400" dirty="0">
              <a:latin typeface="Franklin Gothic Medium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3</a:t>
            </a:r>
            <a:r>
              <a:rPr lang="ru-RU" sz="1400" dirty="0">
                <a:latin typeface="Franklin Gothic Medium" panose="020B0603020102020204" pitchFamily="34" charset="0"/>
              </a:rPr>
              <a:t> </a:t>
            </a:r>
            <a:r>
              <a:rPr lang="ru-RU" sz="1400" dirty="0" smtClean="0">
                <a:latin typeface="Franklin Gothic Medium" panose="020B0603020102020204" pitchFamily="34" charset="0"/>
              </a:rPr>
              <a:t>- за </a:t>
            </a:r>
            <a:r>
              <a:rPr lang="ru-RU" sz="1400" dirty="0">
                <a:latin typeface="Franklin Gothic Medium" panose="020B0603020102020204" pitchFamily="34" charset="0"/>
              </a:rPr>
              <a:t>«</a:t>
            </a:r>
            <a:r>
              <a:rPr lang="ru-RU" sz="1400" dirty="0" smtClean="0">
                <a:latin typeface="Franklin Gothic Medium" panose="020B0603020102020204" pitchFamily="34" charset="0"/>
              </a:rPr>
              <a:t>золотой, серебряный или бронзовый» знак </a:t>
            </a:r>
            <a:r>
              <a:rPr lang="ru-RU" sz="1400" dirty="0">
                <a:latin typeface="Franklin Gothic Medium" panose="020B0603020102020204" pitchFamily="34" charset="0"/>
              </a:rPr>
              <a:t>ГТО;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5</a:t>
            </a:r>
            <a:r>
              <a:rPr lang="ru-RU" sz="20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2000" dirty="0" smtClean="0">
                <a:latin typeface="Franklin Gothic Medium" panose="020B0603020102020204" pitchFamily="34" charset="0"/>
              </a:rPr>
              <a:t>–</a:t>
            </a:r>
            <a:r>
              <a:rPr lang="ru-RU" sz="20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dirty="0" smtClean="0">
                <a:latin typeface="Franklin Gothic Medium" panose="020B0603020102020204" pitchFamily="34" charset="0"/>
              </a:rPr>
              <a:t>победителям регионального этапа Всероссийской олимпиады школьников;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5</a:t>
            </a:r>
            <a:r>
              <a:rPr lang="ru-RU" sz="20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2000" dirty="0" smtClean="0">
                <a:latin typeface="Franklin Gothic Medium" panose="020B0603020102020204" pitchFamily="34" charset="0"/>
              </a:rPr>
              <a:t>–</a:t>
            </a:r>
            <a:r>
              <a:rPr lang="ru-RU" sz="20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dirty="0" smtClean="0">
                <a:latin typeface="Franklin Gothic Medium" panose="020B0603020102020204" pitchFamily="34" charset="0"/>
              </a:rPr>
              <a:t>победителям Всероссийского конкурса «Большая перемена»;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3</a:t>
            </a:r>
            <a:r>
              <a:rPr lang="ru-RU" sz="20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2000" dirty="0" smtClean="0">
                <a:latin typeface="Franklin Gothic Medium" panose="020B0603020102020204" pitchFamily="34" charset="0"/>
              </a:rPr>
              <a:t>–</a:t>
            </a:r>
            <a:r>
              <a:rPr lang="ru-RU" sz="20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dirty="0" smtClean="0">
                <a:latin typeface="Franklin Gothic Medium" panose="020B0603020102020204" pitchFamily="34" charset="0"/>
              </a:rPr>
              <a:t>призерам Всероссийского конкурса «Большая перемена»;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От 2-до 4 </a:t>
            </a:r>
            <a:r>
              <a:rPr lang="ru-RU" sz="1400" dirty="0" smtClean="0">
                <a:latin typeface="Franklin Gothic Medium" pitchFamily="34" charset="0"/>
              </a:rPr>
              <a:t>- волонтерская (добровольческая) деятельность, при наличии личной книжки волонтера</a:t>
            </a:r>
            <a:endParaRPr lang="ru-RU" sz="14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1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7822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99697" y="1633818"/>
            <a:ext cx="4692344" cy="140656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 t="5000" b="-5000"/>
            </a:stretch>
          </a:blip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50009" y="1752270"/>
            <a:ext cx="3992120" cy="8142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6703" y="3136397"/>
            <a:ext cx="8505720" cy="16678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46144" y="1687606"/>
            <a:ext cx="4385876" cy="1276574"/>
          </a:xfrm>
          <a:prstGeom prst="rect">
            <a:avLst/>
          </a:prstGeom>
          <a:solidFill>
            <a:srgbClr val="FE6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106093" y="1802651"/>
            <a:ext cx="3855027" cy="628920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20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Адрес университета: 352901, </a:t>
            </a:r>
            <a:endParaRPr lang="ru-RU" sz="2000" b="1" dirty="0">
              <a:solidFill>
                <a:srgbClr val="007DFE"/>
              </a:solidFill>
              <a:latin typeface="Bebas Neue Bold" panose="020B0606020202050201" pitchFamily="34" charset="-52"/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г. Армавир, ул. Розы Люксембург, 159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6538" y="3159862"/>
            <a:ext cx="8166538" cy="351921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Документы, необходимые для подачи заявления: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42349" y="3479088"/>
            <a:ext cx="3937398" cy="244200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Паспорт (предъявляется лично);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99880" y="4099547"/>
            <a:ext cx="7259318" cy="44425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Медицинская справка (для поступающих в рамках укрупненной группы специальностей направлений подготовки 44.00.00 Образование и педагогические науки</a:t>
            </a:r>
            <a:r>
              <a:rPr lang="ru-RU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);</a:t>
            </a:r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42347" y="3657166"/>
            <a:ext cx="4218392" cy="244200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Документ об образовании (аттестат или диплом);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44" y="-57848"/>
            <a:ext cx="5751115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64" name="Нашивка 63"/>
          <p:cNvSpPr/>
          <p:nvPr/>
        </p:nvSpPr>
        <p:spPr>
          <a:xfrm>
            <a:off x="471821" y="3738431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Нашивка 64"/>
          <p:cNvSpPr/>
          <p:nvPr/>
        </p:nvSpPr>
        <p:spPr>
          <a:xfrm>
            <a:off x="477186" y="3511783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Нашивка 65"/>
          <p:cNvSpPr/>
          <p:nvPr/>
        </p:nvSpPr>
        <p:spPr>
          <a:xfrm>
            <a:off x="471824" y="3983725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Нашивка 66"/>
          <p:cNvSpPr/>
          <p:nvPr/>
        </p:nvSpPr>
        <p:spPr>
          <a:xfrm>
            <a:off x="477611" y="4319662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20897" y="3864368"/>
            <a:ext cx="8131525" cy="244200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2 фотографии размером </a:t>
            </a:r>
            <a:r>
              <a:rPr lang="ru-RU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3х4 (для абитуриентов, сдающих вступительные испытания университета);</a:t>
            </a:r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966" y="1685726"/>
            <a:ext cx="4246276" cy="1336806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2100" b="1" dirty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АРМАВИРСКИЙ  </a:t>
            </a:r>
          </a:p>
          <a:p>
            <a:r>
              <a:rPr lang="ru-RU" sz="2100" b="1" dirty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ГОСУДАРСТВЕННЫЙ</a:t>
            </a:r>
          </a:p>
          <a:p>
            <a:r>
              <a:rPr lang="ru-RU" sz="2100" b="1" dirty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ПЕДАГОГИЧЕСКИЙ	 </a:t>
            </a:r>
          </a:p>
          <a:p>
            <a:r>
              <a:rPr lang="ru-RU" sz="2100" b="1" dirty="0">
                <a:solidFill>
                  <a:schemeClr val="bg2">
                    <a:lumMod val="25000"/>
                  </a:schemeClr>
                </a:solidFill>
                <a:latin typeface="Bebas Neue Bold" panose="020B0606020202050201" pitchFamily="34" charset="-52"/>
                <a:ea typeface="Roboto Medium" panose="02000000000000000000" pitchFamily="2" charset="0"/>
                <a:cs typeface="Roboto Medium" panose="02000000000000000000" pitchFamily="2" charset="0"/>
              </a:rPr>
              <a:t>УНИВЕРСИТЕТ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987695" y="2639990"/>
            <a:ext cx="4054434" cy="4082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987696" y="2606619"/>
            <a:ext cx="3812786" cy="444254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pPr algn="ctr"/>
            <a:r>
              <a:rPr lang="ru-RU" dirty="0">
                <a:solidFill>
                  <a:srgbClr val="3B3838"/>
                </a:solidFill>
                <a:latin typeface="Franklin Gothic Medium" panose="020B0603020102020204" pitchFamily="34" charset="0"/>
              </a:rPr>
              <a:t>Горячая телефонная линия приемной комиссии</a:t>
            </a:r>
          </a:p>
          <a:p>
            <a:pPr algn="ctr"/>
            <a:r>
              <a:rPr lang="ru-RU" b="1" dirty="0">
                <a:solidFill>
                  <a:srgbClr val="007DFE"/>
                </a:solidFill>
                <a:latin typeface="Franklin Gothic Medium" panose="020B0603020102020204" pitchFamily="34" charset="0"/>
              </a:rPr>
              <a:t>(86137) 4-01-71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353" y="4835723"/>
            <a:ext cx="8492358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Ссылка:</a:t>
            </a:r>
            <a:r>
              <a:rPr lang="ru-RU" sz="1400" b="1" u="sng" dirty="0" smtClean="0"/>
              <a:t> 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  <a:hlinkClick r:id="rId5"/>
              </a:rPr>
              <a:t>http://priem.agpu.net/abiturient/abiturient_2022/Default.aspx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</a:rPr>
              <a:t> </a:t>
            </a:r>
            <a:endParaRPr lang="ru-RU" sz="1400" b="1" dirty="0">
              <a:solidFill>
                <a:srgbClr val="3B3838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66569" y="4577559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6581" y="4555800"/>
            <a:ext cx="4218392" cy="244200"/>
          </a:xfrm>
          <a:prstGeom prst="rect">
            <a:avLst/>
          </a:prstGeom>
        </p:spPr>
        <p:txBody>
          <a:bodyPr wrap="square" lIns="43717" tIns="21859" rIns="43717" bIns="21859">
            <a:spAutoFit/>
          </a:bodyPr>
          <a:lstStyle/>
          <a:p>
            <a:r>
              <a:rPr lang="ru-RU" dirty="0" smtClean="0">
                <a:solidFill>
                  <a:srgbClr val="3B3838"/>
                </a:solidFill>
                <a:latin typeface="Franklin Gothic Medium" panose="020B0603020102020204" pitchFamily="34" charset="0"/>
              </a:rPr>
              <a:t>СНИЛС. </a:t>
            </a:r>
            <a:endParaRPr lang="ru-RU" dirty="0">
              <a:solidFill>
                <a:srgbClr val="3B3838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1516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5099" y="0"/>
            <a:ext cx="5977881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1990812"/>
            <a:ext cx="9144000" cy="3152688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Сроки завершения приема документов от поступающих </a:t>
            </a:r>
          </a:p>
          <a:p>
            <a:pPr algn="ctr"/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по различным условиям поступления: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Очная форма, </a:t>
            </a:r>
            <a:r>
              <a:rPr lang="ru-RU" sz="1800" b="1" dirty="0" err="1" smtClean="0">
                <a:solidFill>
                  <a:srgbClr val="FF0000"/>
                </a:solidFill>
              </a:rPr>
              <a:t>бакалавриат</a:t>
            </a:r>
            <a:r>
              <a:rPr lang="ru-RU" sz="1800" b="1" dirty="0" smtClean="0">
                <a:solidFill>
                  <a:srgbClr val="FF0000"/>
                </a:solidFill>
              </a:rPr>
              <a:t>, </a:t>
            </a:r>
            <a:r>
              <a:rPr lang="ru-RU" sz="1800" b="1" u="sng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прием заявлений на места в рамках КЦП</a:t>
            </a:r>
            <a:endParaRPr lang="ru-RU" sz="1800" b="1" u="sng" dirty="0" smtClean="0">
              <a:solidFill>
                <a:srgbClr val="FF0000"/>
              </a:solidFill>
              <a:latin typeface="Bebas Neue Bold" panose="020B0606020202050201" pitchFamily="34" charset="-52"/>
            </a:endParaRPr>
          </a:p>
          <a:p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 окончания приёма документов (по ЕГЭ + внутренние ВИ) </a:t>
            </a:r>
            <a:r>
              <a:rPr lang="ru-RU" sz="19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– </a:t>
            </a:r>
            <a:r>
              <a:rPr lang="ru-RU" sz="2700" b="1" u="sng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12 июля 2022 г.</a:t>
            </a:r>
          </a:p>
          <a:p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 окончания приёма документов (льготные категории) </a:t>
            </a:r>
            <a:r>
              <a:rPr lang="ru-RU" sz="19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– </a:t>
            </a:r>
            <a:r>
              <a:rPr lang="ru-RU" sz="2700" b="1" u="sng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14 июля 2022 г.</a:t>
            </a:r>
          </a:p>
          <a:p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 окончания приёма документов (по результатам ЕГЭ) – </a:t>
            </a:r>
            <a:r>
              <a:rPr lang="ru-RU" sz="2700" b="1" u="sng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25 июля 2022 г.</a:t>
            </a:r>
          </a:p>
          <a:p>
            <a:endParaRPr lang="ru-RU" sz="1600" b="1" u="sng" dirty="0" smtClean="0">
              <a:solidFill>
                <a:srgbClr val="FF0000"/>
              </a:solidFill>
              <a:latin typeface="Bebas Neue Bold" panose="020B0606020202050201" pitchFamily="34" charset="-52"/>
            </a:endParaRPr>
          </a:p>
          <a:p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Срок окончания приёма документов (</a:t>
            </a:r>
            <a:r>
              <a:rPr lang="ru-RU" sz="1800" b="1" u="sng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на места по договорам</a:t>
            </a:r>
            <a:r>
              <a:rPr lang="ru-RU" sz="1800" b="1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) – </a:t>
            </a:r>
            <a:r>
              <a:rPr lang="ru-RU" sz="2400" b="1" dirty="0" smtClean="0">
                <a:solidFill>
                  <a:srgbClr val="FF0000"/>
                </a:solidFill>
                <a:latin typeface="Bebas Neue Bold" panose="020B0606020202050201" pitchFamily="34" charset="-52"/>
              </a:rPr>
              <a:t>10 августа 2022 г.</a:t>
            </a:r>
          </a:p>
          <a:p>
            <a:endParaRPr lang="ru-RU" sz="2700" b="1" dirty="0">
              <a:solidFill>
                <a:srgbClr val="FF0000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-7387"/>
            <a:ext cx="9144000" cy="187822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 t="-2000" b="-3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6702" y="1973580"/>
            <a:ext cx="8698237" cy="28306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27000" dist="190500" dir="2700000" sx="99000" sy="9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717" tIns="21859" rIns="43717" bIns="218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15118" y="2009242"/>
            <a:ext cx="8166538" cy="351921"/>
          </a:xfrm>
          <a:prstGeom prst="rect">
            <a:avLst/>
          </a:prstGeom>
          <a:noFill/>
        </p:spPr>
        <p:txBody>
          <a:bodyPr wrap="square" lIns="43717" tIns="21859" rIns="43717" bIns="21859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D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Прием документов осуществляется:</a:t>
            </a:r>
            <a:endParaRPr lang="ru-RU" sz="2000" b="1" dirty="0">
              <a:solidFill>
                <a:srgbClr val="007DF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 Bold" panose="020B0606020202050201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44" y="-57848"/>
            <a:ext cx="6215935" cy="17984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43717" tIns="21859" rIns="43717" bIns="21859" rtlCol="0">
            <a:spAutoFit/>
          </a:bodyPr>
          <a:lstStyle/>
          <a:p>
            <a:r>
              <a:rPr lang="ru-RU" sz="1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АГПУ</a:t>
            </a:r>
            <a:r>
              <a:rPr lang="ru-RU" sz="11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ld" panose="020B0606020202050201" pitchFamily="34" charset="-52"/>
              </a:rPr>
              <a:t> </a:t>
            </a:r>
          </a:p>
        </p:txBody>
      </p:sp>
      <p:sp>
        <p:nvSpPr>
          <p:cNvPr id="65" name="Нашивка 64"/>
          <p:cNvSpPr/>
          <p:nvPr/>
        </p:nvSpPr>
        <p:spPr>
          <a:xfrm>
            <a:off x="522906" y="2536423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Нашивка 66"/>
          <p:cNvSpPr/>
          <p:nvPr/>
        </p:nvSpPr>
        <p:spPr>
          <a:xfrm>
            <a:off x="485231" y="3659642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353" y="4835723"/>
            <a:ext cx="8492358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7DFE"/>
                </a:solidFill>
                <a:latin typeface="Bebas Neue Bold" panose="020B0606020202050201" pitchFamily="34" charset="-52"/>
              </a:rPr>
              <a:t>Ссылка:</a:t>
            </a:r>
            <a:r>
              <a:rPr lang="ru-RU" sz="1400" b="1" u="sng" dirty="0" smtClean="0"/>
              <a:t> 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  <a:hlinkClick r:id="rId4"/>
              </a:rPr>
              <a:t>http://priem.agpu.net/abiturient/abiturient_2022/Default.aspx</a:t>
            </a:r>
            <a:r>
              <a:rPr lang="ru-RU" sz="1400" b="1" dirty="0" smtClean="0">
                <a:solidFill>
                  <a:srgbClr val="3B3838"/>
                </a:solidFill>
                <a:latin typeface="Bebas Neue Bold" panose="020B0606020202050201" pitchFamily="34" charset="-52"/>
              </a:rPr>
              <a:t> </a:t>
            </a:r>
            <a:endParaRPr lang="ru-RU" sz="1400" b="1" dirty="0">
              <a:solidFill>
                <a:srgbClr val="3B3838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97049" y="3055620"/>
            <a:ext cx="181131" cy="130363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728024" y="2377440"/>
            <a:ext cx="8255956" cy="24155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63504" lvl="0" indent="-163504" defTabSz="654013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суперсервиса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«Поступление в вуз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посредством федеральной государственной информационной системы «ЕПГУ» </a:t>
            </a:r>
            <a:r>
              <a:rPr lang="ru-RU" sz="18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err="1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госуслуги</a:t>
            </a:r>
            <a:r>
              <a:rPr lang="ru-RU" sz="18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63504" lvl="0" indent="-163504" defTabSz="654013"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применением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Internet-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технологий через личный кабинет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поступающего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7DF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8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www.agpu.net</a:t>
            </a:r>
            <a:r>
              <a:rPr lang="en-US" sz="18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63504" marR="0" lvl="0" indent="-163504" defTabSz="654013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через операторов почтовой связи общего пользования;</a:t>
            </a:r>
          </a:p>
          <a:p>
            <a:pPr marL="163504" lvl="0" indent="-163504" defTabSz="654013">
              <a:defRPr/>
            </a:pPr>
            <a:r>
              <a:rPr lang="ru-RU" sz="2000" noProof="0" dirty="0" smtClean="0">
                <a:latin typeface="Times New Roman" pitchFamily="18" charset="0"/>
                <a:cs typeface="Times New Roman" pitchFamily="18" charset="0"/>
              </a:rPr>
              <a:t>лично поступающим (доверенным лицом) в приемную комиссию университета </a:t>
            </a:r>
            <a:r>
              <a:rPr lang="ru-RU" sz="1800" b="1" noProof="0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(адрес: </a:t>
            </a:r>
            <a:r>
              <a:rPr lang="ru-RU" sz="1800" b="1" dirty="0" smtClean="0">
                <a:solidFill>
                  <a:srgbClr val="007DFE"/>
                </a:solidFill>
                <a:latin typeface="Times New Roman" pitchFamily="18" charset="0"/>
                <a:cs typeface="Times New Roman" pitchFamily="18" charset="0"/>
              </a:rPr>
              <a:t>352901, г. Армавир, ул. Розы Люксембург, 159)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492851" y="3956822"/>
            <a:ext cx="203743" cy="13242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717" tIns="21859" rIns="43717" bIns="2185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1940</TotalTime>
  <Words>899</Words>
  <Application>Microsoft Office PowerPoint</Application>
  <PresentationFormat>Экран (16:9)</PresentationFormat>
  <Paragraphs>143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204</cp:revision>
  <cp:lastPrinted>2020-01-22T11:25:14Z</cp:lastPrinted>
  <dcterms:created xsi:type="dcterms:W3CDTF">2020-01-21T12:21:05Z</dcterms:created>
  <dcterms:modified xsi:type="dcterms:W3CDTF">2022-01-20T06:31:53Z</dcterms:modified>
</cp:coreProperties>
</file>