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23" r:id="rId3"/>
    <p:sldId id="315" r:id="rId4"/>
    <p:sldId id="308" r:id="rId5"/>
    <p:sldId id="309" r:id="rId6"/>
    <p:sldId id="316" r:id="rId7"/>
    <p:sldId id="310" r:id="rId8"/>
    <p:sldId id="314" r:id="rId9"/>
    <p:sldId id="319" r:id="rId10"/>
    <p:sldId id="321" r:id="rId1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9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1134"/>
    <a:srgbClr val="05385F"/>
    <a:srgbClr val="006666"/>
    <a:srgbClr val="006699"/>
    <a:srgbClr val="C0F6FC"/>
    <a:srgbClr val="C1EAFF"/>
    <a:srgbClr val="B7FFFF"/>
    <a:srgbClr val="B8EFF6"/>
    <a:srgbClr val="C4E4FC"/>
    <a:srgbClr val="AF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540D1-BEA0-4FA3-99B5-5B34FC092E6B}" type="datetimeFigureOut">
              <a:rPr lang="ru-RU"/>
              <a:pPr>
                <a:defRPr/>
              </a:pPr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5F945-0C7E-44FF-9DB1-4507CE8B4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8EFE2-9832-4D24-B48B-4B38C659A50B}" type="datetimeFigureOut">
              <a:rPr lang="ru-RU"/>
              <a:pPr>
                <a:defRPr/>
              </a:pPr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B33D5-61F1-428E-BD86-7684916A0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9AD1C-0302-4146-AAED-B150D60F1892}" type="datetimeFigureOut">
              <a:rPr lang="ru-RU"/>
              <a:pPr>
                <a:defRPr/>
              </a:pPr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064AA-3CB1-4E46-AA99-161D615D4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B92BC-5ADC-47FE-B918-10FC863C8509}" type="datetimeFigureOut">
              <a:rPr lang="ru-RU"/>
              <a:pPr>
                <a:defRPr/>
              </a:pPr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90F3C-B68E-419D-B2B4-832835796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F92A-99AB-4D4E-A748-B67D718A7A09}" type="datetimeFigureOut">
              <a:rPr lang="ru-RU"/>
              <a:pPr>
                <a:defRPr/>
              </a:pPr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20C1C-014C-4970-9C79-831EB5028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BE9F-B6F6-4CF1-8C0C-47492DC31A21}" type="datetimeFigureOut">
              <a:rPr lang="ru-RU"/>
              <a:pPr>
                <a:defRPr/>
              </a:pPr>
              <a:t>10.12.2019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40A3-CCB3-491C-B8B3-51E3F8613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31D6-4D08-41D4-95D6-C003CE94250C}" type="datetimeFigureOut">
              <a:rPr lang="ru-RU"/>
              <a:pPr>
                <a:defRPr/>
              </a:pPr>
              <a:t>10.12.2019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59D5D-6AE6-4AFD-A3E1-4DC221111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88869-D74B-47BE-814D-73EAF6661BD5}" type="datetimeFigureOut">
              <a:rPr lang="ru-RU"/>
              <a:pPr>
                <a:defRPr/>
              </a:pPr>
              <a:t>10.12.2019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990E-0BBE-4221-9D95-07FF438D7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76FDD-5EED-49D4-85E8-A9AAFED0A3D5}" type="datetimeFigureOut">
              <a:rPr lang="ru-RU"/>
              <a:pPr>
                <a:defRPr/>
              </a:pPr>
              <a:t>10.12.2019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068E-378F-4881-AF33-478C08069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7311-ACCA-477E-ADA8-53EDCBAEB702}" type="datetimeFigureOut">
              <a:rPr lang="ru-RU"/>
              <a:pPr>
                <a:defRPr/>
              </a:pPr>
              <a:t>10.12.2019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0F78-C924-4FFE-A246-D91E66219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EA40-9BEA-4ADC-A5C5-804921B7E5E4}" type="datetimeFigureOut">
              <a:rPr lang="ru-RU"/>
              <a:pPr>
                <a:defRPr/>
              </a:pPr>
              <a:t>10.12.2019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69CF6-8D1F-4D55-AB83-EE4BD2730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F8E995-74F9-4989-AD62-B2EFAFEEF9C7}" type="datetimeFigureOut">
              <a:rPr lang="ru-RU"/>
              <a:pPr>
                <a:defRPr/>
              </a:pPr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145F0C-6821-4A0F-A499-4FF12ED4F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5944" y="1684316"/>
            <a:ext cx="8584707" cy="131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096C79"/>
                </a:solidFill>
                <a:latin typeface="Times New Roman" pitchFamily="18" charset="0"/>
                <a:cs typeface="Times New Roman" pitchFamily="18" charset="0"/>
              </a:rPr>
              <a:t>Основной государственный экзамен </a:t>
            </a:r>
            <a:endParaRPr lang="ru-RU" sz="3600" b="1" dirty="0" smtClean="0">
              <a:solidFill>
                <a:srgbClr val="096C7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rgbClr val="096C79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b="1" dirty="0">
                <a:solidFill>
                  <a:srgbClr val="096C79"/>
                </a:solidFill>
                <a:latin typeface="Times New Roman" pitchFamily="18" charset="0"/>
                <a:cs typeface="Times New Roman" pitchFamily="18" charset="0"/>
              </a:rPr>
              <a:t>химии </a:t>
            </a:r>
            <a:r>
              <a:rPr lang="ru-RU" sz="3600" b="1" dirty="0" smtClean="0">
                <a:solidFill>
                  <a:srgbClr val="096C79"/>
                </a:solidFill>
                <a:latin typeface="Times New Roman" pitchFamily="18" charset="0"/>
                <a:cs typeface="Times New Roman" pitchFamily="18" charset="0"/>
              </a:rPr>
              <a:t>в 2020 году</a:t>
            </a:r>
            <a:endParaRPr lang="ru-RU" sz="3600" dirty="0">
              <a:solidFill>
                <a:srgbClr val="096C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39381" y="1538891"/>
            <a:ext cx="509045" cy="163505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39381" y="2965011"/>
            <a:ext cx="509045" cy="16350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172679" y="3218773"/>
            <a:ext cx="484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96C79"/>
                </a:solidFill>
              </a:rPr>
              <a:t>10.12.2019</a:t>
            </a:r>
            <a:endParaRPr lang="ru-RU" b="1" dirty="0">
              <a:solidFill>
                <a:srgbClr val="096C79"/>
              </a:solidFill>
            </a:endParaRPr>
          </a:p>
        </p:txBody>
      </p:sp>
      <p:pic>
        <p:nvPicPr>
          <p:cNvPr id="11" name="Рисунок 5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2362935" cy="114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65899" y="83389"/>
            <a:ext cx="2744752" cy="99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s://pro2019god.ru/wp-content/uploads/2018/09/%D0%9E%D0%93%D0%AD-%D0%BF%D0%BE-%D1%85%D0%B8%D0%BC%D0%B8%D0%B8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12"/>
          <a:stretch/>
        </p:blipFill>
        <p:spPr bwMode="auto">
          <a:xfrm>
            <a:off x="1670297" y="3772180"/>
            <a:ext cx="6096000" cy="25309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6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AB97"/>
            </a:gs>
            <a:gs pos="6000">
              <a:schemeClr val="bg1"/>
            </a:gs>
            <a:gs pos="93000">
              <a:schemeClr val="bg1"/>
            </a:gs>
            <a:gs pos="100000">
              <a:srgbClr val="FFAB9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62591" y="122872"/>
            <a:ext cx="6929657" cy="523220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ЗАДАЧИ</a:t>
            </a:r>
            <a:endParaRPr lang="ru-RU" sz="20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0919" y="894666"/>
            <a:ext cx="8922059" cy="4893647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ru-RU" sz="2400" b="1" dirty="0" smtClean="0">
                <a:solidFill>
                  <a:srgbClr val="811134"/>
                </a:solidFill>
                <a:cs typeface="Times New Roman" pitchFamily="18" charset="0"/>
              </a:rPr>
              <a:t>Определить приемлемую(</a:t>
            </a:r>
            <a:r>
              <a:rPr lang="ru-RU" sz="2400" b="1" dirty="0" err="1" smtClean="0">
                <a:solidFill>
                  <a:srgbClr val="811134"/>
                </a:solidFill>
                <a:cs typeface="Times New Roman" pitchFamily="18" charset="0"/>
              </a:rPr>
              <a:t>ые</a:t>
            </a:r>
            <a:r>
              <a:rPr lang="ru-RU" sz="2400" b="1" dirty="0" smtClean="0">
                <a:solidFill>
                  <a:srgbClr val="811134"/>
                </a:solidFill>
                <a:cs typeface="Times New Roman" pitchFamily="18" charset="0"/>
              </a:rPr>
              <a:t>) </a:t>
            </a:r>
            <a:r>
              <a:rPr lang="ru-RU" sz="2400" b="1" u="sng" dirty="0" smtClean="0">
                <a:solidFill>
                  <a:srgbClr val="811134"/>
                </a:solidFill>
                <a:cs typeface="Times New Roman" pitchFamily="18" charset="0"/>
              </a:rPr>
              <a:t>схему(ы) проведения ОГЭ по химии</a:t>
            </a:r>
            <a:r>
              <a:rPr lang="ru-RU" sz="2400" b="1" dirty="0" smtClean="0">
                <a:solidFill>
                  <a:srgbClr val="811134"/>
                </a:solidFill>
                <a:cs typeface="Times New Roman" pitchFamily="18" charset="0"/>
              </a:rPr>
              <a:t> в территории.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ru-RU" sz="2400" b="1" dirty="0" smtClean="0">
                <a:solidFill>
                  <a:srgbClr val="0C2613"/>
                </a:solidFill>
                <a:cs typeface="Times New Roman" pitchFamily="18" charset="0"/>
              </a:rPr>
              <a:t>Подготовить предварительную </a:t>
            </a:r>
            <a:r>
              <a:rPr lang="ru-RU" sz="2400" b="1" u="sng" dirty="0" smtClean="0">
                <a:solidFill>
                  <a:srgbClr val="0C2613"/>
                </a:solidFill>
                <a:cs typeface="Times New Roman" pitchFamily="18" charset="0"/>
              </a:rPr>
              <a:t>схему распределения обучающихся по ППЭ и по экзаменационным дням.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ru-RU" sz="2400" b="1" dirty="0" smtClean="0">
                <a:solidFill>
                  <a:srgbClr val="811134"/>
                </a:solidFill>
                <a:cs typeface="Times New Roman" pitchFamily="18" charset="0"/>
              </a:rPr>
              <a:t>Определить необходимые </a:t>
            </a:r>
            <a:r>
              <a:rPr lang="ru-RU" sz="2400" b="1" u="sng" dirty="0" smtClean="0">
                <a:solidFill>
                  <a:srgbClr val="811134"/>
                </a:solidFill>
                <a:cs typeface="Times New Roman" pitchFamily="18" charset="0"/>
              </a:rPr>
              <a:t>объемы реактивов и лабораторного оборудования</a:t>
            </a:r>
            <a:r>
              <a:rPr lang="ru-RU" sz="2400" b="1" dirty="0" smtClean="0">
                <a:solidFill>
                  <a:srgbClr val="811134"/>
                </a:solidFill>
                <a:cs typeface="Times New Roman" pitchFamily="18" charset="0"/>
              </a:rPr>
              <a:t> по химии согласно спецификации ОГЭ по химии 2020 года.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ru-RU" sz="2400" b="1" dirty="0" smtClean="0">
                <a:solidFill>
                  <a:srgbClr val="0C2613"/>
                </a:solidFill>
                <a:cs typeface="Times New Roman" pitchFamily="18" charset="0"/>
              </a:rPr>
              <a:t>Просчитать </a:t>
            </a:r>
            <a:r>
              <a:rPr lang="ru-RU" sz="2400" b="1" u="sng" dirty="0" smtClean="0">
                <a:solidFill>
                  <a:srgbClr val="0C2613"/>
                </a:solidFill>
                <a:cs typeface="Times New Roman" pitchFamily="18" charset="0"/>
              </a:rPr>
              <a:t>дефицит</a:t>
            </a:r>
            <a:r>
              <a:rPr lang="ru-RU" sz="2400" b="1" dirty="0" smtClean="0">
                <a:solidFill>
                  <a:srgbClr val="0C2613"/>
                </a:solidFill>
                <a:cs typeface="Times New Roman" pitchFamily="18" charset="0"/>
              </a:rPr>
              <a:t> реактивов и лабораторного оборудования </a:t>
            </a:r>
            <a:r>
              <a:rPr lang="ru-RU" sz="2400" b="1" u="sng" dirty="0" smtClean="0">
                <a:solidFill>
                  <a:srgbClr val="0C2613"/>
                </a:solidFill>
                <a:cs typeface="Times New Roman" pitchFamily="18" charset="0"/>
              </a:rPr>
              <a:t>и закупить</a:t>
            </a:r>
            <a:r>
              <a:rPr lang="ru-RU" sz="2400" b="1" dirty="0" smtClean="0">
                <a:solidFill>
                  <a:srgbClr val="0C2613"/>
                </a:solidFill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ru-RU" sz="2400" b="1" dirty="0" smtClean="0">
                <a:solidFill>
                  <a:srgbClr val="811134"/>
                </a:solidFill>
                <a:cs typeface="Times New Roman" pitchFamily="18" charset="0"/>
              </a:rPr>
              <a:t>Определить </a:t>
            </a:r>
            <a:r>
              <a:rPr lang="ru-RU" sz="2400" b="1" u="sng" dirty="0" smtClean="0">
                <a:solidFill>
                  <a:srgbClr val="811134"/>
                </a:solidFill>
                <a:cs typeface="Times New Roman" pitchFamily="18" charset="0"/>
              </a:rPr>
              <a:t>число экспертов</a:t>
            </a:r>
            <a:r>
              <a:rPr lang="ru-RU" sz="2400" b="1" dirty="0" smtClean="0">
                <a:solidFill>
                  <a:srgbClr val="811134"/>
                </a:solidFill>
                <a:cs typeface="Times New Roman" pitchFamily="18" charset="0"/>
              </a:rPr>
              <a:t>, оценивающих лабораторную работу (</a:t>
            </a:r>
            <a:r>
              <a:rPr lang="en-US" sz="2400" b="1" u="sng" dirty="0" smtClean="0">
                <a:solidFill>
                  <a:srgbClr val="811134"/>
                </a:solidFill>
                <a:cs typeface="Times New Roman" pitchFamily="18" charset="0"/>
              </a:rPr>
              <a:t>min</a:t>
            </a:r>
            <a:r>
              <a:rPr lang="ru-RU" sz="2400" b="1" u="sng" dirty="0" smtClean="0">
                <a:solidFill>
                  <a:srgbClr val="811134"/>
                </a:solidFill>
                <a:cs typeface="Times New Roman" pitchFamily="18" charset="0"/>
              </a:rPr>
              <a:t> и</a:t>
            </a:r>
            <a:r>
              <a:rPr lang="en-US" sz="2400" b="1" u="sng" dirty="0" smtClean="0">
                <a:solidFill>
                  <a:srgbClr val="811134"/>
                </a:solidFill>
                <a:cs typeface="Times New Roman" pitchFamily="18" charset="0"/>
              </a:rPr>
              <a:t> max</a:t>
            </a:r>
            <a:r>
              <a:rPr lang="ru-RU" sz="2400" b="1" dirty="0" smtClean="0">
                <a:solidFill>
                  <a:srgbClr val="811134"/>
                </a:solidFill>
                <a:cs typeface="Times New Roman" pitchFamily="18" charset="0"/>
              </a:rPr>
              <a:t>), для проведения ОГЭ </a:t>
            </a:r>
            <a:r>
              <a:rPr lang="ru-RU" sz="2400" b="1" u="sng" dirty="0" smtClean="0">
                <a:solidFill>
                  <a:srgbClr val="811134"/>
                </a:solidFill>
                <a:cs typeface="Times New Roman" pitchFamily="18" charset="0"/>
              </a:rPr>
              <a:t>с учетом резерва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ru-RU" sz="2400" b="1" dirty="0" smtClean="0">
                <a:solidFill>
                  <a:srgbClr val="0C2613"/>
                </a:solidFill>
                <a:cs typeface="Times New Roman" pitchFamily="18" charset="0"/>
              </a:rPr>
              <a:t>Направить в ЦОКО данные по организации ОГЭ по химии по </a:t>
            </a:r>
            <a:r>
              <a:rPr lang="ru-RU" sz="2400" b="1" dirty="0" smtClean="0">
                <a:solidFill>
                  <a:srgbClr val="0C2613"/>
                </a:solidFill>
                <a:cs typeface="Times New Roman" pitchFamily="18" charset="0"/>
              </a:rPr>
              <a:t>запросу</a:t>
            </a:r>
            <a:endParaRPr lang="ru-RU" sz="2400" dirty="0">
              <a:solidFill>
                <a:srgbClr val="0C2613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20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61988" y="79375"/>
            <a:ext cx="7881937" cy="9556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+mn-lt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28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+mn-lt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28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+mn-lt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+mn-lt"/>
                <a:cs typeface="Times New Roman" panose="02020603050405020304" pitchFamily="18" charset="0"/>
              </a:rPr>
            </a:br>
            <a:endParaRPr lang="ru-RU" sz="2800" b="1" u="sng" dirty="0">
              <a:solidFill>
                <a:srgbClr val="9E000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7650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935893" y="234046"/>
            <a:ext cx="4901512" cy="707886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Основной государственный экзамен по химии с лабораторной работой</a:t>
            </a:r>
            <a:endParaRPr lang="ru-RU" sz="2000" dirty="0">
              <a:solidFill>
                <a:schemeClr val="bg2">
                  <a:lumMod val="1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684885" y="1189720"/>
            <a:ext cx="2388093" cy="49981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rgbClr val="811134"/>
                </a:solidFill>
                <a:cs typeface="Times New Roman" panose="02020603050405020304" pitchFamily="18" charset="0"/>
              </a:rPr>
              <a:t>Требования к кабинету для выполнения </a:t>
            </a:r>
            <a:r>
              <a:rPr lang="ru-RU" sz="1500" b="1" dirty="0" smtClean="0">
                <a:solidFill>
                  <a:srgbClr val="811134"/>
                </a:solidFill>
                <a:cs typeface="Times New Roman" panose="02020603050405020304" pitchFamily="18" charset="0"/>
              </a:rPr>
              <a:t>лабораторной работы (л/р) по химии</a:t>
            </a:r>
          </a:p>
          <a:p>
            <a:pPr indent="177800" algn="ctr">
              <a:buFont typeface="Wingdings" panose="05000000000000000000" pitchFamily="2" charset="2"/>
              <a:buChar char="§"/>
            </a:pPr>
            <a:endParaRPr lang="ru-RU" sz="15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indent="177800">
              <a:buFont typeface="Wingdings" panose="05000000000000000000" pitchFamily="2" charset="2"/>
              <a:buChar char="§"/>
            </a:pPr>
            <a:r>
              <a:rPr lang="ru-RU" sz="15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наличие </a:t>
            </a:r>
            <a:r>
              <a:rPr lang="ru-RU" sz="1500" dirty="0">
                <a:solidFill>
                  <a:schemeClr val="tx1"/>
                </a:solidFill>
                <a:cs typeface="Times New Roman" panose="02020603050405020304" pitchFamily="18" charset="0"/>
              </a:rPr>
              <a:t>раковин с подводкой воды</a:t>
            </a:r>
          </a:p>
          <a:p>
            <a:pPr indent="177800">
              <a:buFont typeface="Wingdings" panose="05000000000000000000" pitchFamily="2" charset="2"/>
              <a:buChar char="§"/>
            </a:pPr>
            <a:r>
              <a:rPr lang="ru-RU" sz="1500" dirty="0">
                <a:solidFill>
                  <a:schemeClr val="tx1"/>
                </a:solidFill>
                <a:cs typeface="Times New Roman" panose="02020603050405020304" pitchFamily="18" charset="0"/>
              </a:rPr>
              <a:t>наличие средств пожаротушения (огнетушитель)</a:t>
            </a:r>
          </a:p>
          <a:p>
            <a:pPr indent="177800">
              <a:buFont typeface="Wingdings" panose="05000000000000000000" pitchFamily="2" charset="2"/>
              <a:buChar char="§"/>
            </a:pPr>
            <a:r>
              <a:rPr lang="ru-RU" sz="1500" dirty="0">
                <a:solidFill>
                  <a:schemeClr val="tx1"/>
                </a:solidFill>
                <a:cs typeface="Times New Roman" panose="02020603050405020304" pitchFamily="18" charset="0"/>
              </a:rPr>
              <a:t>наличие аптечки первой медицинской помощи</a:t>
            </a:r>
          </a:p>
          <a:p>
            <a:pPr indent="177800">
              <a:buFont typeface="Wingdings" panose="05000000000000000000" pitchFamily="2" charset="2"/>
              <a:buChar char="§"/>
            </a:pPr>
            <a:r>
              <a:rPr lang="ru-RU" sz="1500" dirty="0">
                <a:solidFill>
                  <a:schemeClr val="tx1"/>
                </a:solidFill>
                <a:cs typeface="Times New Roman" panose="02020603050405020304" pitchFamily="18" charset="0"/>
              </a:rPr>
              <a:t>шкафы для хранения реактивов и оборудования</a:t>
            </a:r>
          </a:p>
          <a:p>
            <a:pPr indent="177800">
              <a:buFont typeface="Wingdings" panose="05000000000000000000" pitchFamily="2" charset="2"/>
              <a:buChar char="§"/>
            </a:pPr>
            <a:r>
              <a:rPr lang="ru-RU" sz="1500" dirty="0">
                <a:solidFill>
                  <a:schemeClr val="tx1"/>
                </a:solidFill>
                <a:cs typeface="Times New Roman" panose="02020603050405020304" pitchFamily="18" charset="0"/>
              </a:rPr>
              <a:t>наличие столов со специальным </a:t>
            </a:r>
            <a:r>
              <a:rPr lang="ru-RU" sz="15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покрытием</a:t>
            </a:r>
            <a:endParaRPr lang="ru-RU" sz="1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4536" y="1189720"/>
            <a:ext cx="61027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600" b="1" dirty="0">
                <a:solidFill>
                  <a:srgbClr val="006699"/>
                </a:solidFill>
                <a:latin typeface="+mn-lt"/>
                <a:cs typeface="Times New Roman" panose="02020603050405020304" pitchFamily="18" charset="0"/>
              </a:rPr>
              <a:t>Продолжительность экзамена увеличена до </a:t>
            </a:r>
            <a:r>
              <a:rPr lang="ru-RU" sz="1600" b="1" u="sng" dirty="0">
                <a:solidFill>
                  <a:srgbClr val="006699"/>
                </a:solidFill>
                <a:latin typeface="+mn-lt"/>
                <a:cs typeface="Times New Roman" panose="02020603050405020304" pitchFamily="18" charset="0"/>
              </a:rPr>
              <a:t>180 </a:t>
            </a:r>
            <a:r>
              <a:rPr lang="ru-RU" sz="1600" b="1" u="sng" dirty="0" smtClean="0">
                <a:solidFill>
                  <a:srgbClr val="006699"/>
                </a:solidFill>
                <a:latin typeface="+mn-lt"/>
                <a:cs typeface="Times New Roman" panose="02020603050405020304" pitchFamily="18" charset="0"/>
              </a:rPr>
              <a:t>минут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ru-RU" sz="1600" b="1" u="sng" dirty="0" smtClean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К экзамену допускаются участники, </a:t>
            </a:r>
            <a:r>
              <a:rPr lang="ru-RU" sz="1600" b="1" u="sng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не имеющие медицинских противопоказаний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 для работы с химическими веществами, что должно быть подтверждено </a:t>
            </a:r>
            <a:r>
              <a:rPr lang="ru-RU" sz="1600" b="1" u="sng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распиской от </a:t>
            </a:r>
            <a:r>
              <a:rPr lang="ru-RU" sz="1600" b="1" u="sng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родителей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ru-RU" sz="1600" b="1" u="sng" dirty="0">
              <a:solidFill>
                <a:schemeClr val="accent5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600" b="1" u="sng" dirty="0" smtClean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Начало </a:t>
            </a:r>
            <a:r>
              <a:rPr lang="ru-RU" sz="1600" b="1" u="sng" dirty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выполнения задания </a:t>
            </a:r>
            <a:r>
              <a:rPr lang="ru-RU" sz="1600" b="1" u="sng" dirty="0" smtClean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№ 24 (л/р):</a:t>
            </a:r>
            <a:endParaRPr lang="ru-RU" sz="1600" b="1" dirty="0">
              <a:solidFill>
                <a:srgbClr val="006666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ru-RU" sz="1600" b="1" dirty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строго после выполнения задания </a:t>
            </a:r>
            <a:r>
              <a:rPr lang="ru-RU" sz="1600" b="1" dirty="0" smtClean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№ 23</a:t>
            </a:r>
            <a:r>
              <a:rPr lang="ru-RU" sz="1600" b="1" dirty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ru-RU" sz="1600" b="1" dirty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 ранее чем через 30 минут после начала </a:t>
            </a:r>
            <a:r>
              <a:rPr lang="ru-RU" sz="1600" b="1" dirty="0" smtClean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экзамена</a:t>
            </a:r>
          </a:p>
          <a:p>
            <a:pPr marL="742950" lvl="1" indent="-28575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914400" algn="l"/>
              </a:tabLst>
            </a:pPr>
            <a:endParaRPr lang="ru-RU" sz="1600" b="1" dirty="0">
              <a:solidFill>
                <a:srgbClr val="006666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При проведении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л/р (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или сразу после – на месте проведения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 участник ОГЭ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делает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необходимые </a:t>
            </a:r>
            <a:r>
              <a:rPr lang="ru-RU" sz="1600" b="1" u="sng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записи </a:t>
            </a:r>
            <a:r>
              <a:rPr lang="ru-RU" sz="1600" b="1" u="sng" dirty="0">
                <a:solidFill>
                  <a:schemeClr val="bg2">
                    <a:lumMod val="2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600" b="1" u="sng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черновике</a:t>
            </a:r>
          </a:p>
          <a:p>
            <a:pPr marL="285750" lvl="0" indent="-28575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ru-RU" sz="16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600" b="1" dirty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Участник </a:t>
            </a:r>
            <a:r>
              <a:rPr lang="ru-RU" sz="1600" b="1" dirty="0" smtClean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ОГЭ </a:t>
            </a:r>
            <a:r>
              <a:rPr lang="ru-RU" sz="1600" b="1" u="sng" dirty="0" smtClean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возвращается</a:t>
            </a:r>
            <a:r>
              <a:rPr lang="ru-RU" sz="1600" b="1" dirty="0" smtClean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 выполнению письменной работы после </a:t>
            </a:r>
            <a:r>
              <a:rPr lang="ru-RU" sz="1600" b="1" dirty="0" smtClean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л/р </a:t>
            </a:r>
            <a:r>
              <a:rPr lang="ru-RU" sz="1600" b="1" dirty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600" b="1" u="sng" dirty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может продолжать </a:t>
            </a:r>
            <a:r>
              <a:rPr lang="ru-RU" sz="1600" b="1" dirty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выполнение экзаменационных заданий</a:t>
            </a:r>
            <a:r>
              <a:rPr lang="ru-RU" sz="1600" b="1" u="sng" dirty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до момента окончания </a:t>
            </a:r>
            <a:r>
              <a:rPr lang="ru-RU" sz="1600" b="1" u="sng" dirty="0" smtClean="0">
                <a:solidFill>
                  <a:srgbClr val="00666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экзамена</a:t>
            </a:r>
          </a:p>
          <a:p>
            <a:pPr marL="285750" lvl="0" indent="-28575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ru-RU" sz="16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600" b="1" u="sng" dirty="0">
                <a:solidFill>
                  <a:srgbClr val="05385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Эксперты, оценивающие </a:t>
            </a:r>
            <a:r>
              <a:rPr lang="ru-RU" sz="1600" b="1" u="sng" dirty="0" smtClean="0">
                <a:solidFill>
                  <a:srgbClr val="05385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лабораторную работу </a:t>
            </a:r>
            <a:r>
              <a:rPr lang="ru-RU" sz="1600" b="1" dirty="0" smtClean="0">
                <a:solidFill>
                  <a:srgbClr val="05385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утверждаются </a:t>
            </a:r>
            <a:r>
              <a:rPr lang="ru-RU" sz="1600" b="1" dirty="0">
                <a:solidFill>
                  <a:srgbClr val="05385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приказом </a:t>
            </a:r>
            <a:r>
              <a:rPr lang="ru-RU" sz="1600" b="1" dirty="0" err="1">
                <a:solidFill>
                  <a:srgbClr val="05385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МОНиМП</a:t>
            </a:r>
            <a:r>
              <a:rPr lang="ru-RU" sz="1600" b="1" dirty="0">
                <a:solidFill>
                  <a:srgbClr val="05385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600" b="1" u="sng" dirty="0">
                <a:solidFill>
                  <a:srgbClr val="81113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 должны быть учителями </a:t>
            </a:r>
            <a:r>
              <a:rPr lang="ru-RU" sz="1600" b="1" dirty="0" smtClean="0">
                <a:solidFill>
                  <a:srgbClr val="81113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</a:t>
            </a:r>
            <a:endParaRPr lang="ru-RU" sz="1600" b="1" dirty="0">
              <a:solidFill>
                <a:srgbClr val="811134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40643" y="941932"/>
            <a:ext cx="79899" cy="560978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10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7363" y="196863"/>
            <a:ext cx="6320334" cy="1225893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Бланк ответов № 1 по химии, предусматривает оценивание техники выполнения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лабораторной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работы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(реального химического эксперимента)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5432" y="1843380"/>
            <a:ext cx="3069609" cy="4351338"/>
          </a:xfrm>
          <a:prstGeom prst="rect">
            <a:avLst/>
          </a:prstGeom>
          <a:ln w="25400">
            <a:solidFill>
              <a:schemeClr val="tx2">
                <a:lumMod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1886" y="1649354"/>
            <a:ext cx="4614975" cy="45113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437765" cy="697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27697" y="196863"/>
            <a:ext cx="1367543" cy="49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ятиугольник 9"/>
          <p:cNvSpPr/>
          <p:nvPr/>
        </p:nvSpPr>
        <p:spPr>
          <a:xfrm>
            <a:off x="3905142" y="4545367"/>
            <a:ext cx="720124" cy="461639"/>
          </a:xfrm>
          <a:prstGeom prst="homePlat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6200000" flipH="1">
            <a:off x="3920273" y="-2436254"/>
            <a:ext cx="99366" cy="793991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2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924374" y="188724"/>
            <a:ext cx="5124092" cy="480131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Схема 1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(одна аудитория, 2 эксперта)</a:t>
            </a:r>
            <a:endParaRPr lang="ru-RU" sz="2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437765" cy="697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8205" y="83389"/>
            <a:ext cx="1752445" cy="63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18326" y="974168"/>
            <a:ext cx="5840612" cy="7571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600" i="1" dirty="0">
                <a:solidFill>
                  <a:srgbClr val="811134"/>
                </a:solidFill>
                <a:cs typeface="Times New Roman" pitchFamily="18" charset="0"/>
              </a:rPr>
              <a:t>Примерная схема </a:t>
            </a:r>
            <a:r>
              <a:rPr lang="ru-RU" sz="1600" i="1" dirty="0" smtClean="0">
                <a:solidFill>
                  <a:srgbClr val="811134"/>
                </a:solidFill>
                <a:cs typeface="Times New Roman" pitchFamily="18" charset="0"/>
              </a:rPr>
              <a:t>организации проведения ОГЭ по химии </a:t>
            </a:r>
            <a:r>
              <a:rPr lang="ru-RU" sz="1600" i="1" dirty="0">
                <a:solidFill>
                  <a:srgbClr val="811134"/>
                </a:solidFill>
                <a:cs typeface="Times New Roman" pitchFamily="18" charset="0"/>
              </a:rPr>
              <a:t>в </a:t>
            </a:r>
            <a:r>
              <a:rPr lang="ru-RU" sz="1600" i="1" dirty="0" smtClean="0">
                <a:solidFill>
                  <a:srgbClr val="811134"/>
                </a:solidFill>
                <a:cs typeface="Times New Roman" pitchFamily="18" charset="0"/>
              </a:rPr>
              <a:t>аудитории </a:t>
            </a:r>
          </a:p>
          <a:p>
            <a:pPr lvl="0" algn="ctr"/>
            <a:r>
              <a:rPr lang="ru-RU" sz="1600" i="1" dirty="0" smtClean="0">
                <a:solidFill>
                  <a:srgbClr val="811134"/>
                </a:solidFill>
                <a:cs typeface="Times New Roman" pitchFamily="18" charset="0"/>
              </a:rPr>
              <a:t>(</a:t>
            </a:r>
            <a:r>
              <a:rPr lang="ru-RU" sz="1600" b="1" i="1" dirty="0" smtClean="0">
                <a:solidFill>
                  <a:srgbClr val="811134"/>
                </a:solidFill>
                <a:cs typeface="Times New Roman" pitchFamily="18" charset="0"/>
              </a:rPr>
              <a:t>1 комплект </a:t>
            </a:r>
            <a:r>
              <a:rPr lang="ru-RU" sz="1600" i="1" dirty="0">
                <a:solidFill>
                  <a:srgbClr val="811134"/>
                </a:solidFill>
                <a:cs typeface="Times New Roman" pitchFamily="18" charset="0"/>
              </a:rPr>
              <a:t>оборудования на демонстрационном столе)</a:t>
            </a:r>
            <a:endParaRPr lang="ru-RU" sz="1600" i="1" dirty="0">
              <a:solidFill>
                <a:srgbClr val="811134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34088" y="1919398"/>
            <a:ext cx="4312032" cy="2147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18326" y="1977628"/>
            <a:ext cx="2771439" cy="2031490"/>
          </a:xfrm>
          <a:prstGeom prst="roundRect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81270" y="2166459"/>
            <a:ext cx="135960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Эксперт № 1</a:t>
            </a:r>
            <a:endParaRPr lang="ru-RU" sz="1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11" name="Улыбающееся лицо 110"/>
          <p:cNvSpPr/>
          <p:nvPr/>
        </p:nvSpPr>
        <p:spPr>
          <a:xfrm>
            <a:off x="2404186" y="2260235"/>
            <a:ext cx="316969" cy="33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76971" y="2215983"/>
            <a:ext cx="1816618" cy="395417"/>
            <a:chOff x="688318" y="2224746"/>
            <a:chExt cx="1816618" cy="395417"/>
          </a:xfrm>
        </p:grpSpPr>
        <p:sp>
          <p:nvSpPr>
            <p:cNvPr id="126" name="Улыбающееся лицо 125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Улыбающееся лицо 127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Улыбающееся лицо 128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Улыбающееся лицо 129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Улыбающееся лицо 130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577691" y="2807898"/>
            <a:ext cx="1816618" cy="395417"/>
            <a:chOff x="688318" y="2224746"/>
            <a:chExt cx="1816618" cy="395417"/>
          </a:xfrm>
        </p:grpSpPr>
        <p:sp>
          <p:nvSpPr>
            <p:cNvPr id="133" name="Улыбающееся лицо 132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Улыбающееся лицо 134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Улыбающееся лицо 135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Улыбающееся лицо 136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Улыбающееся лицо 137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567148" y="3409286"/>
            <a:ext cx="1816618" cy="395417"/>
            <a:chOff x="688318" y="2224746"/>
            <a:chExt cx="1816618" cy="395417"/>
          </a:xfrm>
        </p:grpSpPr>
        <p:sp>
          <p:nvSpPr>
            <p:cNvPr id="140" name="Улыбающееся лицо 139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рямоугольник 140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Улыбающееся лицо 141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Улыбающееся лицо 142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Улыбающееся лицо 143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Улыбающееся лицо 144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6" name="Скругленный прямоугольник 145"/>
          <p:cNvSpPr/>
          <p:nvPr/>
        </p:nvSpPr>
        <p:spPr>
          <a:xfrm>
            <a:off x="3848056" y="1985901"/>
            <a:ext cx="608311" cy="2031490"/>
          </a:xfrm>
          <a:prstGeom prst="roundRect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Скругленный прямоугольник 146"/>
          <p:cNvSpPr/>
          <p:nvPr/>
        </p:nvSpPr>
        <p:spPr>
          <a:xfrm rot="16200000">
            <a:off x="3743874" y="2942476"/>
            <a:ext cx="483785" cy="214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Улыбающееся лицо 147"/>
          <p:cNvSpPr/>
          <p:nvPr/>
        </p:nvSpPr>
        <p:spPr>
          <a:xfrm>
            <a:off x="3915063" y="2180727"/>
            <a:ext cx="314597" cy="314437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Улыбающееся лицо 149"/>
          <p:cNvSpPr/>
          <p:nvPr/>
        </p:nvSpPr>
        <p:spPr>
          <a:xfrm>
            <a:off x="4143227" y="2894522"/>
            <a:ext cx="283446" cy="260257"/>
          </a:xfrm>
          <a:prstGeom prst="smileyFace">
            <a:avLst/>
          </a:prstGeom>
          <a:solidFill>
            <a:srgbClr val="CAC9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Улыбающееся лицо 150"/>
          <p:cNvSpPr/>
          <p:nvPr/>
        </p:nvSpPr>
        <p:spPr>
          <a:xfrm>
            <a:off x="3923535" y="3507702"/>
            <a:ext cx="314597" cy="314437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 стрелкой 64"/>
          <p:cNvCxnSpPr>
            <a:stCxn id="3" idx="1"/>
          </p:cNvCxnSpPr>
          <p:nvPr/>
        </p:nvCxnSpPr>
        <p:spPr>
          <a:xfrm flipH="1" flipV="1">
            <a:off x="4269262" y="2332009"/>
            <a:ext cx="412008" cy="3727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Прямоугольник 151"/>
          <p:cNvSpPr/>
          <p:nvPr/>
        </p:nvSpPr>
        <p:spPr>
          <a:xfrm>
            <a:off x="4676352" y="3461024"/>
            <a:ext cx="142433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Эксперт № 2</a:t>
            </a:r>
            <a:endParaRPr lang="ru-RU" sz="16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 flipH="1">
            <a:off x="4275597" y="3656899"/>
            <a:ext cx="450788" cy="8022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Прямоугольник 152"/>
          <p:cNvSpPr/>
          <p:nvPr/>
        </p:nvSpPr>
        <p:spPr>
          <a:xfrm>
            <a:off x="4799128" y="2856159"/>
            <a:ext cx="115994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Лаборант</a:t>
            </a:r>
            <a:endParaRPr lang="ru-RU" sz="16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154" name="Прямая со стрелкой 153"/>
          <p:cNvCxnSpPr/>
          <p:nvPr/>
        </p:nvCxnSpPr>
        <p:spPr>
          <a:xfrm flipH="1" flipV="1">
            <a:off x="4453661" y="3038080"/>
            <a:ext cx="405782" cy="784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Прямоугольник 155"/>
          <p:cNvSpPr/>
          <p:nvPr/>
        </p:nvSpPr>
        <p:spPr>
          <a:xfrm rot="16200000">
            <a:off x="2888179" y="2809095"/>
            <a:ext cx="117911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Оборудование и реактивы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157" name="Прямая со стрелкой 156"/>
          <p:cNvCxnSpPr/>
          <p:nvPr/>
        </p:nvCxnSpPr>
        <p:spPr>
          <a:xfrm flipV="1">
            <a:off x="3661731" y="3024651"/>
            <a:ext cx="232841" cy="1568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"/>
          <p:cNvSpPr txBox="1">
            <a:spLocks noChangeArrowheads="1"/>
          </p:cNvSpPr>
          <p:nvPr/>
        </p:nvSpPr>
        <p:spPr bwMode="auto">
          <a:xfrm>
            <a:off x="234088" y="5206619"/>
            <a:ext cx="5793850" cy="523220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cs typeface="Times New Roman" panose="02020603050405020304" pitchFamily="18" charset="0"/>
              </a:rPr>
              <a:t>Схема 1 </a:t>
            </a:r>
            <a:r>
              <a:rPr lang="ru-RU" sz="1400" dirty="0">
                <a:cs typeface="Times New Roman" panose="02020603050405020304" pitchFamily="18" charset="0"/>
              </a:rPr>
              <a:t>допустима при </a:t>
            </a:r>
            <a:r>
              <a:rPr lang="ru-RU" sz="1400" dirty="0" smtClean="0">
                <a:cs typeface="Times New Roman" panose="02020603050405020304" pitchFamily="18" charset="0"/>
              </a:rPr>
              <a:t>числе </a:t>
            </a:r>
            <a:r>
              <a:rPr lang="ru-RU" sz="1400" dirty="0">
                <a:cs typeface="Times New Roman" panose="02020603050405020304" pitchFamily="18" charset="0"/>
              </a:rPr>
              <a:t>участников, выбравших экзамен по химии из одной школы </a:t>
            </a:r>
            <a:r>
              <a:rPr lang="ru-RU" sz="1400" dirty="0" smtClean="0">
                <a:cs typeface="Times New Roman" panose="02020603050405020304" pitchFamily="18" charset="0"/>
              </a:rPr>
              <a:t>не </a:t>
            </a:r>
            <a:r>
              <a:rPr lang="ru-RU" sz="1400" dirty="0">
                <a:cs typeface="Times New Roman" panose="02020603050405020304" pitchFamily="18" charset="0"/>
              </a:rPr>
              <a:t>более 16 человек</a:t>
            </a:r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430172" y="4314295"/>
            <a:ext cx="2939104" cy="701815"/>
          </a:xfrm>
          <a:prstGeom prst="roundRect">
            <a:avLst/>
          </a:prstGeom>
          <a:solidFill>
            <a:srgbClr val="DEEBF7"/>
          </a:solidFill>
          <a:ln>
            <a:solidFill>
              <a:srgbClr val="262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Организаторы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(не являющиеся специалистами по химии)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0" name="Улыбающееся лицо 159"/>
          <p:cNvSpPr/>
          <p:nvPr/>
        </p:nvSpPr>
        <p:spPr>
          <a:xfrm>
            <a:off x="2773925" y="2044584"/>
            <a:ext cx="314597" cy="314437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Улыбающееся лицо 160"/>
          <p:cNvSpPr/>
          <p:nvPr/>
        </p:nvSpPr>
        <p:spPr>
          <a:xfrm>
            <a:off x="373241" y="3167637"/>
            <a:ext cx="314597" cy="314437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2" name="Прямая со стрелкой 161"/>
          <p:cNvCxnSpPr/>
          <p:nvPr/>
        </p:nvCxnSpPr>
        <p:spPr>
          <a:xfrm flipV="1">
            <a:off x="2182593" y="2346278"/>
            <a:ext cx="704669" cy="1942757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flipH="1" flipV="1">
            <a:off x="465592" y="3526896"/>
            <a:ext cx="548265" cy="795022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6212083" y="1358283"/>
            <a:ext cx="2798567" cy="2225442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096C7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280947" y="3781379"/>
            <a:ext cx="2771442" cy="2896044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CD031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280947" y="998747"/>
            <a:ext cx="278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+mn-lt"/>
                <a:cs typeface="Times New Roman" panose="02020603050405020304" pitchFamily="18" charset="0"/>
              </a:rPr>
              <a:t>«+»</a:t>
            </a:r>
            <a:endParaRPr lang="ru-RU" b="1" dirty="0">
              <a:latin typeface="+mn-lt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+mn-lt"/>
                <a:cs typeface="Times New Roman" panose="02020603050405020304" pitchFamily="18" charset="0"/>
              </a:rPr>
              <a:t>Нет дополнительного хождения участников ОГЭ и организаторов ППЭ по коридорам  ППЭ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+mn-lt"/>
                <a:cs typeface="Times New Roman" panose="02020603050405020304" pitchFamily="18" charset="0"/>
              </a:rPr>
              <a:t>Нет необходимости в дополнительных организаторах вне аудиторий и в аудитории проведения эксперимента</a:t>
            </a:r>
          </a:p>
          <a:p>
            <a:pPr algn="ctr"/>
            <a:endParaRPr lang="ru-RU" b="1" dirty="0" smtClean="0"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+mn-lt"/>
                <a:cs typeface="Times New Roman" panose="02020603050405020304" pitchFamily="18" charset="0"/>
              </a:rPr>
              <a:t>«-»</a:t>
            </a:r>
            <a:endParaRPr lang="ru-RU" b="1" dirty="0">
              <a:latin typeface="+mn-lt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+mn-lt"/>
                <a:cs typeface="Times New Roman" panose="02020603050405020304" pitchFamily="18" charset="0"/>
              </a:rPr>
              <a:t>В одном ППЭ возможна только </a:t>
            </a:r>
            <a:r>
              <a:rPr lang="ru-RU" sz="1400" b="1" dirty="0">
                <a:latin typeface="+mn-lt"/>
                <a:cs typeface="Times New Roman" panose="02020603050405020304" pitchFamily="18" charset="0"/>
              </a:rPr>
              <a:t>одна аудитория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по проведению ОГЭ по 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химии, что приведет к увеличению ППЭ, работающих в данный экзаменационный день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случае организации отдельного ППЭ на химию необходим «полный комплект» работников ППЭ на данный ППЭ</a:t>
            </a:r>
          </a:p>
        </p:txBody>
      </p:sp>
      <p:sp>
        <p:nvSpPr>
          <p:cNvPr id="51" name="TextBox 1"/>
          <p:cNvSpPr txBox="1">
            <a:spLocks noChangeArrowheads="1"/>
          </p:cNvSpPr>
          <p:nvPr/>
        </p:nvSpPr>
        <p:spPr bwMode="auto">
          <a:xfrm>
            <a:off x="234087" y="5723316"/>
            <a:ext cx="5793851" cy="954107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cs typeface="Times New Roman" panose="02020603050405020304" pitchFamily="18" charset="0"/>
              </a:rPr>
              <a:t>Необходимо грамотно организовать экзамен в аудитории: </a:t>
            </a:r>
            <a:r>
              <a:rPr lang="ru-RU" sz="1400" dirty="0" smtClean="0">
                <a:cs typeface="Times New Roman" panose="02020603050405020304" pitchFamily="18" charset="0"/>
              </a:rPr>
              <a:t>участники ОГЭ </a:t>
            </a:r>
            <a:r>
              <a:rPr lang="ru-RU" sz="1400" dirty="0">
                <a:cs typeface="Times New Roman" panose="02020603050405020304" pitchFamily="18" charset="0"/>
              </a:rPr>
              <a:t>должны начать поочередное выполнение </a:t>
            </a:r>
            <a:r>
              <a:rPr lang="ru-RU" sz="1400" dirty="0" smtClean="0">
                <a:cs typeface="Times New Roman" panose="02020603050405020304" pitchFamily="18" charset="0"/>
              </a:rPr>
              <a:t>л/р </a:t>
            </a:r>
            <a:r>
              <a:rPr lang="ru-RU" sz="1400" dirty="0">
                <a:cs typeface="Times New Roman" panose="02020603050405020304" pitchFamily="18" charset="0"/>
              </a:rPr>
              <a:t>не позднее чем </a:t>
            </a:r>
            <a:r>
              <a:rPr lang="ru-RU" sz="1400" b="1" u="sng" dirty="0">
                <a:cs typeface="Times New Roman" panose="02020603050405020304" pitchFamily="18" charset="0"/>
              </a:rPr>
              <a:t>через 30 минут с начала </a:t>
            </a:r>
            <a:r>
              <a:rPr lang="ru-RU" sz="1400" b="1" u="sng" dirty="0" smtClean="0">
                <a:cs typeface="Times New Roman" panose="02020603050405020304" pitchFamily="18" charset="0"/>
              </a:rPr>
              <a:t>экзамена</a:t>
            </a:r>
            <a:r>
              <a:rPr lang="ru-RU" sz="1400" dirty="0" smtClean="0">
                <a:cs typeface="Times New Roman" panose="02020603050405020304" pitchFamily="18" charset="0"/>
              </a:rPr>
              <a:t>, </a:t>
            </a:r>
            <a:r>
              <a:rPr lang="ru-RU" sz="1400" dirty="0">
                <a:cs typeface="Times New Roman" panose="02020603050405020304" pitchFamily="18" charset="0"/>
              </a:rPr>
              <a:t>на каждого участника </a:t>
            </a:r>
            <a:r>
              <a:rPr lang="ru-RU" sz="1400" b="1" u="sng" dirty="0">
                <a:cs typeface="Times New Roman" panose="02020603050405020304" pitchFamily="18" charset="0"/>
              </a:rPr>
              <a:t>отводится не более 9 минут.</a:t>
            </a:r>
          </a:p>
        </p:txBody>
      </p:sp>
      <p:sp>
        <p:nvSpPr>
          <p:cNvPr id="54" name="Прямоугольник 53"/>
          <p:cNvSpPr/>
          <p:nvPr/>
        </p:nvSpPr>
        <p:spPr>
          <a:xfrm rot="16200000" flipH="1">
            <a:off x="3904537" y="-3109135"/>
            <a:ext cx="99366" cy="793991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Скругленный прямоугольник 57"/>
          <p:cNvSpPr/>
          <p:nvPr/>
        </p:nvSpPr>
        <p:spPr>
          <a:xfrm>
            <a:off x="6137802" y="4353655"/>
            <a:ext cx="3006198" cy="2251331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CD031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078036" y="1056443"/>
            <a:ext cx="3065964" cy="3297212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096C7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937084" y="259307"/>
            <a:ext cx="5124092" cy="480131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Схема 2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(общая аудитория,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4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эксперта)</a:t>
            </a:r>
            <a:endParaRPr lang="ru-RU" sz="2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437765" cy="697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8563" y="83390"/>
            <a:ext cx="1612087" cy="58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402565" y="1017359"/>
            <a:ext cx="5446143" cy="9787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i="1" dirty="0">
                <a:solidFill>
                  <a:srgbClr val="811134"/>
                </a:solidFill>
                <a:cs typeface="Times New Roman" pitchFamily="18" charset="0"/>
              </a:rPr>
              <a:t>Примерная схема организации проведения ОГЭ по химии в </a:t>
            </a:r>
            <a:r>
              <a:rPr lang="ru-RU" sz="1600" i="1" dirty="0" smtClean="0">
                <a:solidFill>
                  <a:srgbClr val="811134"/>
                </a:solidFill>
                <a:cs typeface="Times New Roman" pitchFamily="18" charset="0"/>
              </a:rPr>
              <a:t>аудитории</a:t>
            </a:r>
          </a:p>
          <a:p>
            <a:pPr algn="ctr"/>
            <a:r>
              <a:rPr lang="ru-RU" sz="1600" i="1" dirty="0" smtClean="0">
                <a:solidFill>
                  <a:srgbClr val="811134"/>
                </a:solidFill>
                <a:cs typeface="Times New Roman" pitchFamily="18" charset="0"/>
              </a:rPr>
              <a:t>(</a:t>
            </a:r>
            <a:r>
              <a:rPr lang="ru-RU" sz="1600" b="1" i="1" dirty="0" smtClean="0">
                <a:solidFill>
                  <a:srgbClr val="811134"/>
                </a:solidFill>
                <a:cs typeface="Times New Roman" pitchFamily="18" charset="0"/>
              </a:rPr>
              <a:t>2 комплекта </a:t>
            </a:r>
            <a:r>
              <a:rPr lang="ru-RU" sz="1600" i="1" dirty="0" smtClean="0">
                <a:solidFill>
                  <a:srgbClr val="811134"/>
                </a:solidFill>
                <a:cs typeface="Times New Roman" pitchFamily="18" charset="0"/>
              </a:rPr>
              <a:t>оборудования на демонстрационном столе)</a:t>
            </a:r>
            <a:endParaRPr lang="ru-RU" sz="1600" i="1" dirty="0">
              <a:solidFill>
                <a:srgbClr val="811134"/>
              </a:solidFill>
            </a:endParaRPr>
          </a:p>
          <a:p>
            <a:pPr lvl="0" algn="ctr"/>
            <a:endParaRPr lang="ru-RU" sz="1600" i="1" dirty="0">
              <a:solidFill>
                <a:srgbClr val="811134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02565" y="2205705"/>
            <a:ext cx="4143555" cy="2147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43612" y="2240257"/>
            <a:ext cx="2628886" cy="2031490"/>
          </a:xfrm>
          <a:prstGeom prst="roundRect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07598" y="2334814"/>
            <a:ext cx="158312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Эксперт № 1,2</a:t>
            </a:r>
            <a:endParaRPr lang="ru-RU" sz="1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11" name="Улыбающееся лицо 110"/>
          <p:cNvSpPr/>
          <p:nvPr/>
        </p:nvSpPr>
        <p:spPr>
          <a:xfrm>
            <a:off x="2435512" y="2529999"/>
            <a:ext cx="316969" cy="33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615848" y="2495696"/>
            <a:ext cx="1816618" cy="395417"/>
            <a:chOff x="688318" y="2224746"/>
            <a:chExt cx="1816618" cy="395417"/>
          </a:xfrm>
        </p:grpSpPr>
        <p:sp>
          <p:nvSpPr>
            <p:cNvPr id="126" name="Улыбающееся лицо 125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Улыбающееся лицо 127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Улыбающееся лицо 128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Улыбающееся лицо 129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Улыбающееся лицо 130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599071" y="2955870"/>
            <a:ext cx="1816618" cy="395417"/>
            <a:chOff x="688318" y="2224746"/>
            <a:chExt cx="1816618" cy="395417"/>
          </a:xfrm>
        </p:grpSpPr>
        <p:sp>
          <p:nvSpPr>
            <p:cNvPr id="133" name="Улыбающееся лицо 132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Улыбающееся лицо 134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Улыбающееся лицо 135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Улыбающееся лицо 136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Улыбающееся лицо 137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599071" y="3394301"/>
            <a:ext cx="1816618" cy="395417"/>
            <a:chOff x="688318" y="2224746"/>
            <a:chExt cx="1816618" cy="395417"/>
          </a:xfrm>
        </p:grpSpPr>
        <p:sp>
          <p:nvSpPr>
            <p:cNvPr id="140" name="Улыбающееся лицо 139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рямоугольник 140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Улыбающееся лицо 141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Улыбающееся лицо 142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Улыбающееся лицо 143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Улыбающееся лицо 144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6" name="Скругленный прямоугольник 145"/>
          <p:cNvSpPr/>
          <p:nvPr/>
        </p:nvSpPr>
        <p:spPr>
          <a:xfrm>
            <a:off x="3853766" y="2266566"/>
            <a:ext cx="552835" cy="2031490"/>
          </a:xfrm>
          <a:prstGeom prst="roundRect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Улыбающееся лицо 149"/>
          <p:cNvSpPr/>
          <p:nvPr/>
        </p:nvSpPr>
        <p:spPr>
          <a:xfrm>
            <a:off x="4144195" y="3149947"/>
            <a:ext cx="283446" cy="260257"/>
          </a:xfrm>
          <a:prstGeom prst="smileyFace">
            <a:avLst/>
          </a:prstGeom>
          <a:solidFill>
            <a:srgbClr val="CAC9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 стрелкой 64"/>
          <p:cNvCxnSpPr/>
          <p:nvPr/>
        </p:nvCxnSpPr>
        <p:spPr>
          <a:xfrm flipH="1" flipV="1">
            <a:off x="4130183" y="2507673"/>
            <a:ext cx="366899" cy="8529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Прямоугольник 151"/>
          <p:cNvSpPr/>
          <p:nvPr/>
        </p:nvSpPr>
        <p:spPr>
          <a:xfrm>
            <a:off x="4524069" y="3800349"/>
            <a:ext cx="152548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Эксперт № 3,4</a:t>
            </a:r>
            <a:endParaRPr lang="ru-RU" sz="16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67" name="Прямая со стрелкой 66"/>
          <p:cNvCxnSpPr>
            <a:stCxn id="152" idx="1"/>
          </p:cNvCxnSpPr>
          <p:nvPr/>
        </p:nvCxnSpPr>
        <p:spPr>
          <a:xfrm flipH="1">
            <a:off x="4145230" y="3969626"/>
            <a:ext cx="378839" cy="16110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Прямоугольник 152"/>
          <p:cNvSpPr/>
          <p:nvPr/>
        </p:nvSpPr>
        <p:spPr>
          <a:xfrm>
            <a:off x="4678020" y="3139533"/>
            <a:ext cx="115994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Лаборант</a:t>
            </a:r>
            <a:endParaRPr lang="ru-RU" sz="16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154" name="Прямая со стрелкой 153"/>
          <p:cNvCxnSpPr>
            <a:stCxn id="153" idx="1"/>
          </p:cNvCxnSpPr>
          <p:nvPr/>
        </p:nvCxnSpPr>
        <p:spPr>
          <a:xfrm flipH="1" flipV="1">
            <a:off x="4393465" y="3304200"/>
            <a:ext cx="284555" cy="4610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Прямоугольник 155"/>
          <p:cNvSpPr/>
          <p:nvPr/>
        </p:nvSpPr>
        <p:spPr>
          <a:xfrm rot="16200000">
            <a:off x="2889498" y="3005137"/>
            <a:ext cx="117911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Оборудование и реактивы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157" name="Прямая со стрелкой 156"/>
          <p:cNvCxnSpPr/>
          <p:nvPr/>
        </p:nvCxnSpPr>
        <p:spPr>
          <a:xfrm flipV="1">
            <a:off x="3661196" y="3534875"/>
            <a:ext cx="232841" cy="1568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Скругленный прямоугольник 158"/>
          <p:cNvSpPr/>
          <p:nvPr/>
        </p:nvSpPr>
        <p:spPr>
          <a:xfrm>
            <a:off x="402565" y="4439902"/>
            <a:ext cx="2939104" cy="701815"/>
          </a:xfrm>
          <a:prstGeom prst="roundRect">
            <a:avLst/>
          </a:prstGeom>
          <a:solidFill>
            <a:srgbClr val="DEEBF7"/>
          </a:solidFill>
          <a:ln>
            <a:solidFill>
              <a:srgbClr val="262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Организаторы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(не являющиеся специалистами по химии)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0" name="Улыбающееся лицо 159"/>
          <p:cNvSpPr/>
          <p:nvPr/>
        </p:nvSpPr>
        <p:spPr>
          <a:xfrm>
            <a:off x="2752614" y="2993034"/>
            <a:ext cx="314597" cy="314437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Улыбающееся лицо 160"/>
          <p:cNvSpPr/>
          <p:nvPr/>
        </p:nvSpPr>
        <p:spPr>
          <a:xfrm>
            <a:off x="502733" y="3818758"/>
            <a:ext cx="314597" cy="314437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2" name="Прямая со стрелкой 161"/>
          <p:cNvCxnSpPr/>
          <p:nvPr/>
        </p:nvCxnSpPr>
        <p:spPr>
          <a:xfrm flipV="1">
            <a:off x="2141372" y="3303389"/>
            <a:ext cx="717751" cy="1149679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flipH="1" flipV="1">
            <a:off x="788605" y="4103820"/>
            <a:ext cx="272608" cy="316974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3672928" y="2975473"/>
            <a:ext cx="232841" cy="1568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Улыбающееся лицо 52"/>
          <p:cNvSpPr/>
          <p:nvPr/>
        </p:nvSpPr>
        <p:spPr>
          <a:xfrm>
            <a:off x="3894037" y="2303504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Улыбающееся лицо 53"/>
          <p:cNvSpPr/>
          <p:nvPr/>
        </p:nvSpPr>
        <p:spPr>
          <a:xfrm>
            <a:off x="3895888" y="2511938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Улыбающееся лицо 60"/>
          <p:cNvSpPr/>
          <p:nvPr/>
        </p:nvSpPr>
        <p:spPr>
          <a:xfrm>
            <a:off x="3895888" y="3863331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Улыбающееся лицо 61"/>
          <p:cNvSpPr/>
          <p:nvPr/>
        </p:nvSpPr>
        <p:spPr>
          <a:xfrm>
            <a:off x="3895888" y="4070041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 rot="16200000">
            <a:off x="3768448" y="3451071"/>
            <a:ext cx="483785" cy="214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 rot="16200000">
            <a:off x="3772239" y="2848555"/>
            <a:ext cx="483785" cy="214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139137" y="732108"/>
            <a:ext cx="3004863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+mn-lt"/>
                <a:cs typeface="Times New Roman" panose="02020603050405020304" pitchFamily="18" charset="0"/>
              </a:rPr>
              <a:t>«+»</a:t>
            </a:r>
            <a:endParaRPr lang="ru-RU" b="1" dirty="0">
              <a:latin typeface="+mn-lt"/>
              <a:cs typeface="Times New Roman" panose="02020603050405020304" pitchFamily="18" charset="0"/>
            </a:endParaRP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ru-RU" sz="1400" dirty="0">
                <a:latin typeface="+mn-lt"/>
                <a:cs typeface="Times New Roman" panose="02020603050405020304" pitchFamily="18" charset="0"/>
              </a:rPr>
              <a:t>Нет дополнительного хождения участников ОГЭ и организаторов ППЭ по коридорам  ППЭ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ru-RU" sz="1400" dirty="0">
                <a:latin typeface="+mn-lt"/>
                <a:cs typeface="Times New Roman" panose="02020603050405020304" pitchFamily="18" charset="0"/>
              </a:rPr>
              <a:t>Нет необходимости в дополнительных организаторах вне 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аудиторий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На выполнение л/р каждому участнику ОГЭ отводится </a:t>
            </a:r>
            <a:r>
              <a:rPr lang="ru-RU" sz="14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до 15 мин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. (участники ОГЭ приступают  к выполнению эксперимента через 30 минут после начала экзамена)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Нет необходимости в дополнительных членах ГЭК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+mn-lt"/>
                <a:cs typeface="Times New Roman" panose="02020603050405020304" pitchFamily="18" charset="0"/>
              </a:rPr>
              <a:t>«-»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ru-RU" sz="1400" dirty="0">
                <a:latin typeface="+mn-lt"/>
                <a:cs typeface="Times New Roman" panose="02020603050405020304" pitchFamily="18" charset="0"/>
              </a:rPr>
              <a:t>В одном ППЭ возможна только </a:t>
            </a:r>
            <a:r>
              <a:rPr lang="ru-RU" sz="1400" b="1" dirty="0">
                <a:latin typeface="+mn-lt"/>
                <a:cs typeface="Times New Roman" panose="02020603050405020304" pitchFamily="18" charset="0"/>
              </a:rPr>
              <a:t>одна аудитория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по проведению ОГЭ по химии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случае организации отдельного ППЭ на химию необходим «полный комплект» работников ППЭ на данный 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ППЭ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Увеличивается число привлекаемых экспертов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 rot="16200000" flipH="1">
            <a:off x="3920273" y="-3180835"/>
            <a:ext cx="99366" cy="793991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ручной ввод 2"/>
          <p:cNvSpPr/>
          <p:nvPr/>
        </p:nvSpPr>
        <p:spPr>
          <a:xfrm rot="16200000" flipV="1">
            <a:off x="353050" y="-223957"/>
            <a:ext cx="6741586" cy="7422328"/>
          </a:xfrm>
          <a:prstGeom prst="flowChartManualInput">
            <a:avLst/>
          </a:prstGeom>
          <a:noFill/>
          <a:ln>
            <a:noFill/>
          </a:ln>
          <a:effectLst>
            <a:outerShdw blurRad="3810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680" y="140627"/>
            <a:ext cx="6929657" cy="1077218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800" b="1" i="1" dirty="0" smtClean="0">
                <a:solidFill>
                  <a:srgbClr val="811134"/>
                </a:solidFill>
                <a:cs typeface="Times New Roman" pitchFamily="18" charset="0"/>
              </a:rPr>
              <a:t>Пример № 1</a:t>
            </a:r>
            <a:r>
              <a:rPr lang="ru-RU" sz="2800" b="1" dirty="0" smtClean="0">
                <a:solidFill>
                  <a:srgbClr val="811134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i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распределение участников ОГЭ по химии в ППЭ для схем 1 и 2 (</a:t>
            </a:r>
            <a:r>
              <a:rPr lang="ru-RU" sz="1800" b="1" i="1" dirty="0" smtClean="0">
                <a:solidFill>
                  <a:srgbClr val="811134"/>
                </a:solidFill>
                <a:cs typeface="Times New Roman" pitchFamily="18" charset="0"/>
              </a:rPr>
              <a:t>экзамен в одной аудитории ППЭ</a:t>
            </a:r>
            <a:r>
              <a:rPr lang="ru-RU" sz="1800" i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)</a:t>
            </a:r>
            <a:endParaRPr lang="ru-RU" sz="1800" i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27527" y="1465594"/>
            <a:ext cx="2269082" cy="2080570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defRPr/>
            </a:pPr>
            <a:r>
              <a:rPr lang="ru-RU" sz="1700" dirty="0" smtClean="0">
                <a:solidFill>
                  <a:srgbClr val="222A35"/>
                </a:solidFill>
                <a:cs typeface="Arial" panose="020B0604020202020204" pitchFamily="34" charset="0"/>
              </a:rPr>
              <a:t>В зависимости от выбранной вами схемы </a:t>
            </a:r>
            <a:r>
              <a:rPr lang="ru-RU" sz="1700" u="sng" dirty="0" smtClean="0">
                <a:solidFill>
                  <a:srgbClr val="222A35"/>
                </a:solidFill>
                <a:cs typeface="Arial" panose="020B0604020202020204" pitchFamily="34" charset="0"/>
              </a:rPr>
              <a:t>число экспертов в ОДНОЙ аудитории </a:t>
            </a:r>
            <a:r>
              <a:rPr lang="ru-RU" sz="1700" dirty="0" smtClean="0">
                <a:solidFill>
                  <a:srgbClr val="222A35"/>
                </a:solidFill>
                <a:cs typeface="Arial" panose="020B0604020202020204" pitchFamily="34" charset="0"/>
              </a:rPr>
              <a:t>может варьироваться от </a:t>
            </a:r>
          </a:p>
          <a:p>
            <a:pPr algn="r">
              <a:spcBef>
                <a:spcPct val="20000"/>
              </a:spcBef>
              <a:defRPr/>
            </a:pPr>
            <a:r>
              <a:rPr lang="ru-RU" sz="1700" b="1" dirty="0" smtClean="0">
                <a:solidFill>
                  <a:srgbClr val="811134"/>
                </a:solidFill>
                <a:cs typeface="Arial" panose="020B0604020202020204" pitchFamily="34" charset="0"/>
              </a:rPr>
              <a:t>2-х (схема 1) </a:t>
            </a:r>
            <a:r>
              <a:rPr lang="ru-RU" sz="1700" dirty="0" smtClean="0">
                <a:solidFill>
                  <a:srgbClr val="222A35"/>
                </a:solidFill>
                <a:cs typeface="Arial" panose="020B0604020202020204" pitchFamily="34" charset="0"/>
              </a:rPr>
              <a:t>до</a:t>
            </a:r>
            <a:r>
              <a:rPr lang="ru-RU" sz="1700" b="1" dirty="0" smtClean="0">
                <a:solidFill>
                  <a:srgbClr val="FF5050"/>
                </a:solidFill>
                <a:cs typeface="Arial" panose="020B0604020202020204" pitchFamily="34" charset="0"/>
              </a:rPr>
              <a:t> </a:t>
            </a:r>
          </a:p>
          <a:p>
            <a:pPr algn="r">
              <a:spcBef>
                <a:spcPct val="20000"/>
              </a:spcBef>
              <a:defRPr/>
            </a:pPr>
            <a:r>
              <a:rPr lang="ru-RU" sz="1700" b="1" dirty="0" smtClean="0">
                <a:solidFill>
                  <a:srgbClr val="811134"/>
                </a:solidFill>
                <a:cs typeface="Arial" panose="020B0604020202020204" pitchFamily="34" charset="0"/>
              </a:rPr>
              <a:t>4-х (схема 2) </a:t>
            </a:r>
            <a:r>
              <a:rPr lang="ru-RU" sz="1700" dirty="0" smtClean="0">
                <a:solidFill>
                  <a:srgbClr val="222A35"/>
                </a:solidFill>
                <a:cs typeface="Arial" panose="020B0604020202020204" pitchFamily="34" charset="0"/>
              </a:rPr>
              <a:t>человек </a:t>
            </a:r>
            <a:endParaRPr lang="ru-RU" sz="1700" dirty="0">
              <a:solidFill>
                <a:srgbClr val="222A35"/>
              </a:solidFill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6930" y="2468901"/>
            <a:ext cx="2167003" cy="352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222A35"/>
                </a:solidFill>
                <a:latin typeface="Arial Black" panose="020B0A04020102020204" pitchFamily="34" charset="0"/>
              </a:rPr>
              <a:t>26 мая 2020</a:t>
            </a:r>
          </a:p>
          <a:p>
            <a:pPr algn="ctr"/>
            <a:r>
              <a:rPr lang="ru-RU" sz="1200" dirty="0" smtClean="0">
                <a:solidFill>
                  <a:srgbClr val="222A35"/>
                </a:solidFill>
                <a:latin typeface="Arial Black" panose="020B0A04020102020204" pitchFamily="34" charset="0"/>
              </a:rPr>
              <a:t> (проект расписания)</a:t>
            </a:r>
            <a:endParaRPr lang="ru-RU" sz="1200" dirty="0">
              <a:solidFill>
                <a:srgbClr val="222A35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288793" y="3486017"/>
            <a:ext cx="1732791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чел. </a:t>
            </a:r>
            <a:r>
              <a:rPr lang="ru-RU" sz="1400" b="1" dirty="0" smtClean="0">
                <a:solidFill>
                  <a:srgbClr val="8111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ППЭ 1</a:t>
            </a:r>
            <a:endParaRPr lang="ru-RU" sz="1400" dirty="0">
              <a:solidFill>
                <a:srgbClr val="8111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85247" y="6506050"/>
            <a:ext cx="6138000" cy="228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222A35"/>
                </a:solidFill>
                <a:latin typeface="Arial Black" panose="020B0A04020102020204" pitchFamily="34" charset="0"/>
              </a:rPr>
              <a:t>В результате распределения :    </a:t>
            </a:r>
            <a:r>
              <a:rPr lang="ru-RU" sz="1400" dirty="0" smtClean="0">
                <a:solidFill>
                  <a:srgbClr val="811134"/>
                </a:solidFill>
                <a:latin typeface="Arial Black" panose="020B0A04020102020204" pitchFamily="34" charset="0"/>
              </a:rPr>
              <a:t>3 ППЭ </a:t>
            </a:r>
            <a:r>
              <a:rPr lang="ru-RU" sz="1400" dirty="0" smtClean="0">
                <a:solidFill>
                  <a:srgbClr val="222A35"/>
                </a:solidFill>
                <a:latin typeface="Arial Black" panose="020B0A04020102020204" pitchFamily="34" charset="0"/>
              </a:rPr>
              <a:t>в 1 день и </a:t>
            </a:r>
            <a:r>
              <a:rPr lang="ru-RU" sz="1400" dirty="0" smtClean="0">
                <a:solidFill>
                  <a:srgbClr val="811134"/>
                </a:solidFill>
                <a:latin typeface="Arial Black" panose="020B0A04020102020204" pitchFamily="34" charset="0"/>
              </a:rPr>
              <a:t>3 ППЭ </a:t>
            </a:r>
            <a:r>
              <a:rPr lang="ru-RU" sz="1400" dirty="0" smtClean="0">
                <a:solidFill>
                  <a:srgbClr val="222A35"/>
                </a:solidFill>
                <a:latin typeface="Arial Black" panose="020B0A04020102020204" pitchFamily="34" charset="0"/>
              </a:rPr>
              <a:t>во 2 день</a:t>
            </a:r>
            <a:endParaRPr lang="ru-RU" sz="1400" dirty="0">
              <a:solidFill>
                <a:srgbClr val="FF5050"/>
              </a:solidFill>
              <a:latin typeface="Arial Black" panose="020B0A04020102020204" pitchFamily="34" charset="0"/>
            </a:endParaRPr>
          </a:p>
        </p:txBody>
      </p:sp>
      <p:sp>
        <p:nvSpPr>
          <p:cNvPr id="53" name="Стрелка вправо 52"/>
          <p:cNvSpPr/>
          <p:nvPr/>
        </p:nvSpPr>
        <p:spPr>
          <a:xfrm>
            <a:off x="2062486" y="3909685"/>
            <a:ext cx="2333220" cy="173035"/>
          </a:xfrm>
          <a:prstGeom prst="right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6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5101" y="319596"/>
            <a:ext cx="1437765" cy="697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577452" y="3952915"/>
            <a:ext cx="2435413" cy="2648417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defRPr/>
            </a:pPr>
            <a:r>
              <a:rPr lang="ru-RU" sz="1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подумать над распределением участников между ППЭ!</a:t>
            </a:r>
          </a:p>
          <a:p>
            <a:pPr algn="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rgbClr val="0C2613"/>
                </a:solidFill>
                <a:cs typeface="Arial" panose="020B0604020202020204" pitchFamily="34" charset="0"/>
              </a:rPr>
              <a:t>В один экзаменационный день обучающихся из одной школы </a:t>
            </a:r>
            <a:r>
              <a:rPr lang="ru-RU" sz="1600" b="1" u="sng" dirty="0" smtClean="0">
                <a:solidFill>
                  <a:srgbClr val="0C2613"/>
                </a:solidFill>
                <a:cs typeface="Arial" panose="020B0604020202020204" pitchFamily="34" charset="0"/>
              </a:rPr>
              <a:t>невозможно закрепить в </a:t>
            </a:r>
            <a:r>
              <a:rPr lang="ru-RU" sz="1600" b="1" u="sng" dirty="0">
                <a:solidFill>
                  <a:srgbClr val="0C2613"/>
                </a:solidFill>
                <a:cs typeface="Arial" panose="020B0604020202020204" pitchFamily="34" charset="0"/>
              </a:rPr>
              <a:t>РИС  </a:t>
            </a:r>
            <a:r>
              <a:rPr lang="ru-RU" sz="1600" b="1" u="sng" dirty="0" smtClean="0">
                <a:solidFill>
                  <a:srgbClr val="0C2613"/>
                </a:solidFill>
                <a:cs typeface="Arial" panose="020B0604020202020204" pitchFamily="34" charset="0"/>
              </a:rPr>
              <a:t>за разными ППЭ</a:t>
            </a:r>
            <a:endParaRPr lang="ru-RU" sz="1600" b="1" u="sng" dirty="0">
              <a:solidFill>
                <a:srgbClr val="0C2613"/>
              </a:solidFill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879007" y="1647575"/>
            <a:ext cx="4344240" cy="523220"/>
          </a:xfrm>
          <a:prstGeom prst="rect">
            <a:avLst/>
          </a:prstGeom>
          <a:solidFill>
            <a:schemeClr val="bg1"/>
          </a:solidFill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выбрали ОГЭ по химии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 обучающихся из 7 школ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12681" y="1365143"/>
            <a:ext cx="5353330" cy="286232"/>
          </a:xfrm>
          <a:prstGeom prst="rect">
            <a:avLst/>
          </a:prstGeom>
          <a:solidFill>
            <a:schemeClr val="bg1"/>
          </a:solidFill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территории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сформировано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ППЭ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ОГЭ 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ГИА-9,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096327" y="2447180"/>
            <a:ext cx="2285789" cy="362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222A35"/>
                </a:solidFill>
                <a:latin typeface="Arial Black" panose="020B0A04020102020204" pitchFamily="34" charset="0"/>
              </a:rPr>
              <a:t>29 мая 2020 </a:t>
            </a:r>
          </a:p>
          <a:p>
            <a:pPr algn="ctr"/>
            <a:r>
              <a:rPr lang="ru-RU" sz="1200" dirty="0" smtClean="0">
                <a:solidFill>
                  <a:srgbClr val="222A35"/>
                </a:solidFill>
                <a:latin typeface="Arial Black" panose="020B0A04020102020204" pitchFamily="34" charset="0"/>
              </a:rPr>
              <a:t>(проект расписания)</a:t>
            </a:r>
            <a:endParaRPr lang="ru-RU" sz="1200" dirty="0">
              <a:solidFill>
                <a:srgbClr val="222A35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Стрелка вниз 48"/>
          <p:cNvSpPr/>
          <p:nvPr/>
        </p:nvSpPr>
        <p:spPr>
          <a:xfrm>
            <a:off x="2874663" y="2275877"/>
            <a:ext cx="125989" cy="1971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низ 60"/>
          <p:cNvSpPr/>
          <p:nvPr/>
        </p:nvSpPr>
        <p:spPr>
          <a:xfrm>
            <a:off x="5088594" y="2275878"/>
            <a:ext cx="85421" cy="1946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600374" y="2246969"/>
            <a:ext cx="2842420" cy="24468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распределить </a:t>
            </a:r>
            <a:endParaRPr lang="ru-RU" sz="1000" dirty="0">
              <a:solidFill>
                <a:srgbClr val="222A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598042"/>
              </p:ext>
            </p:extLst>
          </p:nvPr>
        </p:nvGraphicFramePr>
        <p:xfrm>
          <a:off x="39080" y="2875892"/>
          <a:ext cx="2263179" cy="331956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09053"/>
                <a:gridCol w="1354126"/>
              </a:tblGrid>
              <a:tr h="497106">
                <a:tc>
                  <a:txBody>
                    <a:bodyPr/>
                    <a:lstStyle/>
                    <a:p>
                      <a:r>
                        <a:rPr lang="ru-RU" dirty="0" smtClean="0"/>
                        <a:t>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Участники</a:t>
                      </a:r>
                      <a:r>
                        <a:rPr lang="ru-RU" sz="1200" baseline="0" dirty="0" smtClean="0"/>
                        <a:t> ОГЭ по химии</a:t>
                      </a:r>
                      <a:endParaRPr lang="ru-RU" sz="1200" dirty="0"/>
                    </a:p>
                  </a:txBody>
                  <a:tcPr/>
                </a:tc>
              </a:tr>
              <a:tr h="4032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№1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17 чел. (16+ 1 )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032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№2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14 чел.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032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№3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19 чел.(16+ 3 )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032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№4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11 чел.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032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№5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22 чел.(16+ 6 )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032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№6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4 чел.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032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№7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2 чел.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360277" y="3464776"/>
            <a:ext cx="1061137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чел.</a:t>
            </a:r>
            <a:endParaRPr lang="ru-RU" sz="1400" dirty="0">
              <a:solidFill>
                <a:srgbClr val="222A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4395706" y="3850062"/>
            <a:ext cx="1061137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чел.</a:t>
            </a:r>
            <a:endParaRPr lang="ru-RU" sz="1400" dirty="0">
              <a:solidFill>
                <a:srgbClr val="222A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516631" y="3442699"/>
            <a:ext cx="858888" cy="665059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509192" y="3498310"/>
            <a:ext cx="936903" cy="523220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чел.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ППЭ 1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ятиугольник 70"/>
          <p:cNvSpPr/>
          <p:nvPr/>
        </p:nvSpPr>
        <p:spPr>
          <a:xfrm>
            <a:off x="5346365" y="3469234"/>
            <a:ext cx="150080" cy="612515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2247822" y="4246461"/>
            <a:ext cx="1719898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чел. </a:t>
            </a:r>
            <a:r>
              <a:rPr lang="ru-RU" sz="1400" b="1" dirty="0" smtClean="0">
                <a:solidFill>
                  <a:srgbClr val="8111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ППЭ 2</a:t>
            </a:r>
            <a:endParaRPr lang="ru-RU" sz="1400" dirty="0">
              <a:solidFill>
                <a:srgbClr val="8111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3678829" y="4244409"/>
            <a:ext cx="1061137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3 чел.</a:t>
            </a:r>
            <a:endParaRPr lang="ru-RU" sz="1400" dirty="0">
              <a:solidFill>
                <a:srgbClr val="222A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Стрелка вправо 75"/>
          <p:cNvSpPr/>
          <p:nvPr/>
        </p:nvSpPr>
        <p:spPr>
          <a:xfrm>
            <a:off x="2311628" y="4680250"/>
            <a:ext cx="2131716" cy="179884"/>
          </a:xfrm>
          <a:prstGeom prst="right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4442451" y="4525207"/>
            <a:ext cx="1061137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чел.</a:t>
            </a:r>
            <a:endParaRPr lang="ru-RU" sz="1400" dirty="0">
              <a:solidFill>
                <a:srgbClr val="222A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4553876" y="4235171"/>
            <a:ext cx="858888" cy="640805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ятиугольник 78"/>
          <p:cNvSpPr/>
          <p:nvPr/>
        </p:nvSpPr>
        <p:spPr>
          <a:xfrm>
            <a:off x="5382747" y="4247361"/>
            <a:ext cx="140550" cy="612515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5516514" y="4327283"/>
            <a:ext cx="936903" cy="523220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чел.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ППЭ 2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2153448" y="5085163"/>
            <a:ext cx="1719898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чел. </a:t>
            </a:r>
            <a:r>
              <a:rPr lang="ru-RU" sz="1400" b="1" dirty="0" smtClean="0">
                <a:solidFill>
                  <a:srgbClr val="8111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ППЭ 3</a:t>
            </a:r>
            <a:endParaRPr lang="ru-RU" sz="1400" dirty="0">
              <a:solidFill>
                <a:srgbClr val="8111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Стрелка вправо 83"/>
          <p:cNvSpPr/>
          <p:nvPr/>
        </p:nvSpPr>
        <p:spPr>
          <a:xfrm>
            <a:off x="4562250" y="5142286"/>
            <a:ext cx="246818" cy="200707"/>
          </a:xfrm>
          <a:prstGeom prst="right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 вправо 85"/>
          <p:cNvSpPr/>
          <p:nvPr/>
        </p:nvSpPr>
        <p:spPr>
          <a:xfrm>
            <a:off x="2301043" y="5494224"/>
            <a:ext cx="2350692" cy="187768"/>
          </a:xfrm>
          <a:prstGeom prst="right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4476658" y="5488109"/>
            <a:ext cx="1061137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чел.</a:t>
            </a:r>
            <a:endParaRPr lang="ru-RU" sz="1400" dirty="0">
              <a:solidFill>
                <a:srgbClr val="222A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2303520" y="5935668"/>
            <a:ext cx="2365028" cy="188836"/>
          </a:xfrm>
          <a:prstGeom prst="right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4493147" y="5810735"/>
            <a:ext cx="1061137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чел.</a:t>
            </a:r>
            <a:endParaRPr lang="ru-RU" sz="1400" dirty="0">
              <a:solidFill>
                <a:srgbClr val="222A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4689500" y="5037665"/>
            <a:ext cx="715987" cy="1201899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ятиугольник 90"/>
          <p:cNvSpPr/>
          <p:nvPr/>
        </p:nvSpPr>
        <p:spPr>
          <a:xfrm>
            <a:off x="5366011" y="5077926"/>
            <a:ext cx="167321" cy="112586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536078" y="5358352"/>
            <a:ext cx="917340" cy="523220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чел.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ППЭ 3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Выгнутая вверх стрелка 93"/>
          <p:cNvSpPr/>
          <p:nvPr/>
        </p:nvSpPr>
        <p:spPr>
          <a:xfrm>
            <a:off x="2023993" y="3036179"/>
            <a:ext cx="2716567" cy="413555"/>
          </a:xfrm>
          <a:prstGeom prst="curvedDownArrow">
            <a:avLst/>
          </a:prstGeom>
          <a:solidFill>
            <a:srgbClr val="222A35"/>
          </a:solidFill>
          <a:ln>
            <a:solidFill>
              <a:srgbClr val="222A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1979666" y="3418615"/>
            <a:ext cx="164765" cy="300826"/>
          </a:xfrm>
          <a:prstGeom prst="roundRect">
            <a:avLst/>
          </a:prstGeom>
          <a:noFill/>
          <a:ln w="28575">
            <a:solidFill>
              <a:srgbClr val="99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Выгнутая вверх стрелка 95"/>
          <p:cNvSpPr/>
          <p:nvPr/>
        </p:nvSpPr>
        <p:spPr>
          <a:xfrm>
            <a:off x="1815141" y="3263551"/>
            <a:ext cx="996181" cy="233650"/>
          </a:xfrm>
          <a:prstGeom prst="curvedDown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7" name="Выгнутая вверх стрелка 96"/>
          <p:cNvSpPr/>
          <p:nvPr/>
        </p:nvSpPr>
        <p:spPr>
          <a:xfrm>
            <a:off x="1749875" y="4073426"/>
            <a:ext cx="996181" cy="233650"/>
          </a:xfrm>
          <a:prstGeom prst="curvedDown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1949833" y="4216986"/>
            <a:ext cx="164765" cy="300826"/>
          </a:xfrm>
          <a:prstGeom prst="roundRect">
            <a:avLst/>
          </a:prstGeom>
          <a:noFill/>
          <a:ln w="28575">
            <a:solidFill>
              <a:srgbClr val="99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трелка вправо 101"/>
          <p:cNvSpPr/>
          <p:nvPr/>
        </p:nvSpPr>
        <p:spPr>
          <a:xfrm>
            <a:off x="4584647" y="4277187"/>
            <a:ext cx="231706" cy="205169"/>
          </a:xfrm>
          <a:prstGeom prst="right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3746912" y="5098528"/>
            <a:ext cx="891667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6 чел.</a:t>
            </a:r>
            <a:endParaRPr lang="ru-RU" sz="1400" dirty="0">
              <a:solidFill>
                <a:srgbClr val="222A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" name="Рисунок 10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5" t="7897" r="40866" b="4337"/>
          <a:stretch/>
        </p:blipFill>
        <p:spPr>
          <a:xfrm flipH="1">
            <a:off x="6926829" y="4107758"/>
            <a:ext cx="157121" cy="641735"/>
          </a:xfrm>
          <a:prstGeom prst="rect">
            <a:avLst/>
          </a:prstGeom>
        </p:spPr>
      </p:pic>
      <p:sp>
        <p:nvSpPr>
          <p:cNvPr id="105" name="Скругленный прямоугольник 104"/>
          <p:cNvSpPr/>
          <p:nvPr/>
        </p:nvSpPr>
        <p:spPr>
          <a:xfrm>
            <a:off x="1939320" y="5070569"/>
            <a:ext cx="164765" cy="300826"/>
          </a:xfrm>
          <a:prstGeom prst="roundRect">
            <a:avLst/>
          </a:prstGeom>
          <a:noFill/>
          <a:ln w="28575">
            <a:solidFill>
              <a:srgbClr val="99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 rot="16200000" flipH="1">
            <a:off x="3920273" y="-2690697"/>
            <a:ext cx="99366" cy="793991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 rot="16200000" flipH="1">
            <a:off x="8014603" y="2663733"/>
            <a:ext cx="45719" cy="222126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 rot="16200000" flipH="1">
            <a:off x="8001112" y="4070604"/>
            <a:ext cx="45719" cy="222126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6510999" y="289555"/>
            <a:ext cx="79899" cy="560978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00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437765" cy="697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7697" y="196863"/>
            <a:ext cx="1367543" cy="49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229999" y="1314908"/>
            <a:ext cx="6890169" cy="5139157"/>
          </a:xfrm>
          <a:prstGeom prst="rect">
            <a:avLst/>
          </a:prstGeom>
          <a:solidFill>
            <a:srgbClr val="BFE2F3"/>
          </a:solidFill>
          <a:ln>
            <a:noFill/>
          </a:ln>
          <a:effectLst>
            <a:outerShdw blurRad="3810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35902" y="1830545"/>
            <a:ext cx="2304609" cy="1392824"/>
          </a:xfrm>
          <a:prstGeom prst="roundRect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Улыбающееся лицо 110"/>
          <p:cNvSpPr/>
          <p:nvPr/>
        </p:nvSpPr>
        <p:spPr>
          <a:xfrm>
            <a:off x="2156547" y="2123436"/>
            <a:ext cx="226818" cy="23317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469365" y="2787939"/>
            <a:ext cx="1614294" cy="250411"/>
            <a:chOff x="688318" y="2224746"/>
            <a:chExt cx="1816618" cy="395417"/>
          </a:xfrm>
        </p:grpSpPr>
        <p:sp>
          <p:nvSpPr>
            <p:cNvPr id="126" name="Улыбающееся лицо 125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Улыбающееся лицо 127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Улыбающееся лицо 128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Улыбающееся лицо 129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Улыбающееся лицо 130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462108" y="2097862"/>
            <a:ext cx="1613574" cy="267139"/>
            <a:chOff x="688318" y="2224746"/>
            <a:chExt cx="1816618" cy="395417"/>
          </a:xfrm>
        </p:grpSpPr>
        <p:sp>
          <p:nvSpPr>
            <p:cNvPr id="133" name="Улыбающееся лицо 132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Улыбающееся лицо 134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Улыбающееся лицо 135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Улыбающееся лицо 136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Улыбающееся лицо 137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466059" y="2460621"/>
            <a:ext cx="1624117" cy="222699"/>
            <a:chOff x="688318" y="2224746"/>
            <a:chExt cx="1816618" cy="395417"/>
          </a:xfrm>
        </p:grpSpPr>
        <p:sp>
          <p:nvSpPr>
            <p:cNvPr id="140" name="Улыбающееся лицо 139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рямоугольник 140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Улыбающееся лицо 141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Улыбающееся лицо 142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Улыбающееся лицо 143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Улыбающееся лицо 144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6" name="Скругленный прямоугольник 145"/>
          <p:cNvSpPr/>
          <p:nvPr/>
        </p:nvSpPr>
        <p:spPr>
          <a:xfrm>
            <a:off x="1531762" y="4258944"/>
            <a:ext cx="5250793" cy="1979662"/>
          </a:xfrm>
          <a:prstGeom prst="roundRect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3242255" y="5751932"/>
            <a:ext cx="1159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Лаборант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3087804" y="5203031"/>
            <a:ext cx="125589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latin typeface="+mn-lt"/>
                <a:cs typeface="Times New Roman" panose="02020603050405020304" pitchFamily="18" charset="0"/>
              </a:rPr>
              <a:t>оборудование и реактивы</a:t>
            </a:r>
            <a:endParaRPr lang="ru-RU" sz="1200" u="sng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157" name="Прямая со стрелкой 156"/>
          <p:cNvCxnSpPr/>
          <p:nvPr/>
        </p:nvCxnSpPr>
        <p:spPr>
          <a:xfrm flipH="1">
            <a:off x="5701784" y="3125112"/>
            <a:ext cx="993516" cy="1174666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Скругленный прямоугольник 158"/>
          <p:cNvSpPr/>
          <p:nvPr/>
        </p:nvSpPr>
        <p:spPr>
          <a:xfrm>
            <a:off x="273672" y="1374652"/>
            <a:ext cx="1792807" cy="430913"/>
          </a:xfrm>
          <a:prstGeom prst="roundRect">
            <a:avLst/>
          </a:prstGeom>
          <a:solidFill>
            <a:srgbClr val="DEEBF7"/>
          </a:solidFill>
          <a:ln>
            <a:solidFill>
              <a:srgbClr val="262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            Организаторы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         в аудитории</a:t>
            </a:r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1" name="Улыбающееся лицо 160"/>
          <p:cNvSpPr/>
          <p:nvPr/>
        </p:nvSpPr>
        <p:spPr>
          <a:xfrm>
            <a:off x="2216658" y="2494250"/>
            <a:ext cx="267353" cy="246262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3" name="Прямая со стрелкой 162"/>
          <p:cNvCxnSpPr/>
          <p:nvPr/>
        </p:nvCxnSpPr>
        <p:spPr>
          <a:xfrm flipH="1" flipV="1">
            <a:off x="696202" y="1535709"/>
            <a:ext cx="196897" cy="5302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Скругленный прямоугольник 63"/>
          <p:cNvSpPr/>
          <p:nvPr/>
        </p:nvSpPr>
        <p:spPr>
          <a:xfrm rot="16200000">
            <a:off x="2201367" y="4540918"/>
            <a:ext cx="300290" cy="717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 rot="16200000">
            <a:off x="3877925" y="4236258"/>
            <a:ext cx="303205" cy="793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681213" y="1829023"/>
            <a:ext cx="2173753" cy="1362459"/>
          </a:xfrm>
          <a:prstGeom prst="roundRect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927973" y="1779600"/>
            <a:ext cx="2173753" cy="1338030"/>
          </a:xfrm>
          <a:prstGeom prst="roundRect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5094866" y="2120810"/>
            <a:ext cx="1614294" cy="250411"/>
            <a:chOff x="688318" y="2224746"/>
            <a:chExt cx="1816618" cy="395417"/>
          </a:xfrm>
        </p:grpSpPr>
        <p:sp>
          <p:nvSpPr>
            <p:cNvPr id="58" name="Улыбающееся лицо 57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Улыбающееся лицо 59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Улыбающееся лицо 62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Улыбающееся лицо 67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Улыбающееся лицо 68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5094485" y="2452411"/>
            <a:ext cx="1614294" cy="250411"/>
            <a:chOff x="688318" y="2224746"/>
            <a:chExt cx="1816618" cy="395417"/>
          </a:xfrm>
        </p:grpSpPr>
        <p:sp>
          <p:nvSpPr>
            <p:cNvPr id="71" name="Улыбающееся лицо 70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Улыбающееся лицо 72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Улыбающееся лицо 73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Улыбающееся лицо 74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Улыбающееся лицо 75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5094485" y="2774063"/>
            <a:ext cx="1614294" cy="250411"/>
            <a:chOff x="688318" y="2224746"/>
            <a:chExt cx="1816618" cy="395417"/>
          </a:xfrm>
        </p:grpSpPr>
        <p:sp>
          <p:nvSpPr>
            <p:cNvPr id="78" name="Улыбающееся лицо 77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Улыбающееся лицо 79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Улыбающееся лицо 80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Улыбающееся лицо 81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Улыбающееся лицо 82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2780157" y="2695493"/>
            <a:ext cx="1614294" cy="250411"/>
            <a:chOff x="688318" y="2224746"/>
            <a:chExt cx="1816618" cy="395417"/>
          </a:xfrm>
        </p:grpSpPr>
        <p:sp>
          <p:nvSpPr>
            <p:cNvPr id="85" name="Улыбающееся лицо 84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Улыбающееся лицо 86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Улыбающееся лицо 87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Улыбающееся лицо 88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Улыбающееся лицо 89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2783479" y="2330932"/>
            <a:ext cx="1614294" cy="250411"/>
            <a:chOff x="688318" y="2224746"/>
            <a:chExt cx="1816618" cy="395417"/>
          </a:xfrm>
        </p:grpSpPr>
        <p:sp>
          <p:nvSpPr>
            <p:cNvPr id="92" name="Улыбающееся лицо 91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Улыбающееся лицо 93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Улыбающееся лицо 94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Улыбающееся лицо 95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Улыбающееся лицо 96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2797331" y="2000131"/>
            <a:ext cx="1614294" cy="250411"/>
            <a:chOff x="688318" y="2224746"/>
            <a:chExt cx="1816618" cy="395417"/>
          </a:xfrm>
        </p:grpSpPr>
        <p:sp>
          <p:nvSpPr>
            <p:cNvPr id="99" name="Улыбающееся лицо 98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Улыбающееся лицо 100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Улыбающееся лицо 101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Улыбающееся лицо 102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Улыбающееся лицо 103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5" name="Улыбающееся лицо 104"/>
          <p:cNvSpPr/>
          <p:nvPr/>
        </p:nvSpPr>
        <p:spPr>
          <a:xfrm>
            <a:off x="4426171" y="2013828"/>
            <a:ext cx="226818" cy="23317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Улыбающееся лицо 105"/>
          <p:cNvSpPr/>
          <p:nvPr/>
        </p:nvSpPr>
        <p:spPr>
          <a:xfrm>
            <a:off x="6755967" y="2006502"/>
            <a:ext cx="226818" cy="23317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Улыбающееся лицо 106"/>
          <p:cNvSpPr/>
          <p:nvPr/>
        </p:nvSpPr>
        <p:spPr>
          <a:xfrm>
            <a:off x="291688" y="2954650"/>
            <a:ext cx="240793" cy="22847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Улыбающееся лицо 107"/>
          <p:cNvSpPr/>
          <p:nvPr/>
        </p:nvSpPr>
        <p:spPr>
          <a:xfrm>
            <a:off x="5371861" y="1863021"/>
            <a:ext cx="249926" cy="23210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Улыбающееся лицо 108"/>
          <p:cNvSpPr/>
          <p:nvPr/>
        </p:nvSpPr>
        <p:spPr>
          <a:xfrm>
            <a:off x="2997224" y="2899921"/>
            <a:ext cx="263521" cy="239663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Улыбающееся лицо 109"/>
          <p:cNvSpPr/>
          <p:nvPr/>
        </p:nvSpPr>
        <p:spPr>
          <a:xfrm>
            <a:off x="4548195" y="2308837"/>
            <a:ext cx="264903" cy="251315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Улыбающееся лицо 111"/>
          <p:cNvSpPr/>
          <p:nvPr/>
        </p:nvSpPr>
        <p:spPr>
          <a:xfrm>
            <a:off x="6763806" y="2681631"/>
            <a:ext cx="251954" cy="247891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Улыбающееся лицо 112"/>
          <p:cNvSpPr/>
          <p:nvPr/>
        </p:nvSpPr>
        <p:spPr>
          <a:xfrm>
            <a:off x="324085" y="1392217"/>
            <a:ext cx="282421" cy="25331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кругленный прямоугольник 113"/>
          <p:cNvSpPr/>
          <p:nvPr/>
        </p:nvSpPr>
        <p:spPr>
          <a:xfrm rot="16200000">
            <a:off x="5769966" y="4537193"/>
            <a:ext cx="303205" cy="793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24" name="Улыбающееся лицо 123"/>
          <p:cNvSpPr/>
          <p:nvPr/>
        </p:nvSpPr>
        <p:spPr>
          <a:xfrm>
            <a:off x="1690771" y="4746739"/>
            <a:ext cx="226789" cy="227319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4" name="Прямая со стрелкой 173"/>
          <p:cNvCxnSpPr/>
          <p:nvPr/>
        </p:nvCxnSpPr>
        <p:spPr>
          <a:xfrm>
            <a:off x="551809" y="3135635"/>
            <a:ext cx="2311177" cy="1219757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/>
          <p:nvPr/>
        </p:nvCxnSpPr>
        <p:spPr>
          <a:xfrm flipH="1">
            <a:off x="3825496" y="3125112"/>
            <a:ext cx="586129" cy="1179766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Прямоугольник 175"/>
          <p:cNvSpPr/>
          <p:nvPr/>
        </p:nvSpPr>
        <p:spPr>
          <a:xfrm>
            <a:off x="317425" y="4821720"/>
            <a:ext cx="110026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Аудитория выполнения л/р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0" name="Улыбающееся лицо 149"/>
          <p:cNvSpPr/>
          <p:nvPr/>
        </p:nvSpPr>
        <p:spPr>
          <a:xfrm>
            <a:off x="3262780" y="5791255"/>
            <a:ext cx="215231" cy="192798"/>
          </a:xfrm>
          <a:prstGeom prst="smileyFace">
            <a:avLst/>
          </a:prstGeom>
          <a:solidFill>
            <a:srgbClr val="CAC9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2743557" y="3171210"/>
            <a:ext cx="2182387" cy="201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Организаторы вне аудитории</a:t>
            </a:r>
            <a:endParaRPr lang="ru-RU" sz="11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55" name="Улыбающееся лицо 154"/>
          <p:cNvSpPr/>
          <p:nvPr/>
        </p:nvSpPr>
        <p:spPr>
          <a:xfrm>
            <a:off x="3424778" y="3341178"/>
            <a:ext cx="310322" cy="285172"/>
          </a:xfrm>
          <a:prstGeom prst="smileyFace">
            <a:avLst/>
          </a:prstGeom>
          <a:solidFill>
            <a:srgbClr val="CAC9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9" name="Прямая со стрелкой 148"/>
          <p:cNvCxnSpPr>
            <a:stCxn id="156" idx="0"/>
          </p:cNvCxnSpPr>
          <p:nvPr/>
        </p:nvCxnSpPr>
        <p:spPr>
          <a:xfrm flipH="1" flipV="1">
            <a:off x="2383497" y="5071467"/>
            <a:ext cx="1332256" cy="131564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>
            <a:stCxn id="156" idx="0"/>
          </p:cNvCxnSpPr>
          <p:nvPr/>
        </p:nvCxnSpPr>
        <p:spPr>
          <a:xfrm flipV="1">
            <a:off x="3715753" y="4800088"/>
            <a:ext cx="269755" cy="402943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>
            <a:stCxn id="156" idx="0"/>
          </p:cNvCxnSpPr>
          <p:nvPr/>
        </p:nvCxnSpPr>
        <p:spPr>
          <a:xfrm flipV="1">
            <a:off x="3715753" y="5009351"/>
            <a:ext cx="1798049" cy="193680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Скругленный прямоугольник 169"/>
          <p:cNvSpPr/>
          <p:nvPr/>
        </p:nvSpPr>
        <p:spPr>
          <a:xfrm>
            <a:off x="7074281" y="1100882"/>
            <a:ext cx="2007532" cy="906573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096C7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7088557" y="2032322"/>
            <a:ext cx="2020601" cy="4616458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CD031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>
            <a:off x="7165732" y="732108"/>
            <a:ext cx="1897863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+mn-lt"/>
                <a:cs typeface="Times New Roman" panose="02020603050405020304" pitchFamily="18" charset="0"/>
              </a:rPr>
              <a:t>«+»</a:t>
            </a:r>
            <a:endParaRPr lang="ru-RU" b="1" dirty="0">
              <a:latin typeface="+mn-lt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Уменьшение количества ППЭ для ОГЭ по химии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+mn-lt"/>
                <a:cs typeface="Times New Roman" panose="02020603050405020304" pitchFamily="18" charset="0"/>
              </a:rPr>
              <a:t>«-»</a:t>
            </a:r>
            <a:endParaRPr lang="ru-RU" b="1" dirty="0">
              <a:latin typeface="+mn-lt"/>
              <a:cs typeface="Times New Roman" panose="02020603050405020304" pitchFamily="18" charset="0"/>
            </a:endParaRPr>
          </a:p>
          <a:p>
            <a:pPr indent="17780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Увеличение организаторов вне аудиторий за счет перемещения </a:t>
            </a:r>
            <a:r>
              <a:rPr lang="ru-RU" sz="1400" dirty="0" err="1" smtClean="0">
                <a:latin typeface="+mn-lt"/>
                <a:cs typeface="Times New Roman" panose="02020603050405020304" pitchFamily="18" charset="0"/>
              </a:rPr>
              <a:t>участ-ников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 ОГЭ и </a:t>
            </a:r>
            <a:r>
              <a:rPr lang="ru-RU" sz="1400" dirty="0" err="1" smtClean="0">
                <a:latin typeface="+mn-lt"/>
                <a:cs typeface="Times New Roman" panose="02020603050405020304" pitchFamily="18" charset="0"/>
              </a:rPr>
              <a:t>органи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-заторов  в аудитории проведения л/р</a:t>
            </a:r>
          </a:p>
          <a:p>
            <a:pPr indent="17780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Дополнительное хождение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участников ОГЭ 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с бланками </a:t>
            </a:r>
            <a:r>
              <a:rPr lang="ru-RU" sz="1400" dirty="0" err="1" smtClean="0">
                <a:latin typeface="+mn-lt"/>
                <a:cs typeface="Times New Roman" panose="02020603050405020304" pitchFamily="18" charset="0"/>
              </a:rPr>
              <a:t>отве-тов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 №1, черновиками.</a:t>
            </a:r>
          </a:p>
          <a:p>
            <a:pPr indent="17780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Дополнительное хождение </a:t>
            </a:r>
            <a:r>
              <a:rPr lang="ru-RU" sz="1400" dirty="0" err="1" smtClean="0">
                <a:latin typeface="+mn-lt"/>
                <a:cs typeface="Times New Roman" panose="02020603050405020304" pitchFamily="18" charset="0"/>
              </a:rPr>
              <a:t>органи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-заторов по коридорам  ППЭ</a:t>
            </a:r>
          </a:p>
          <a:p>
            <a:pPr indent="17780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Дополнительные два члена ГЭК: в коридор и аудиторию л/р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7" name="Улыбающееся лицо 176"/>
          <p:cNvSpPr/>
          <p:nvPr/>
        </p:nvSpPr>
        <p:spPr>
          <a:xfrm>
            <a:off x="2021290" y="5469650"/>
            <a:ext cx="300941" cy="256585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рямоугольник 192"/>
          <p:cNvSpPr/>
          <p:nvPr/>
        </p:nvSpPr>
        <p:spPr>
          <a:xfrm>
            <a:off x="4555822" y="5287374"/>
            <a:ext cx="1958442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ru-RU" sz="1200" u="sng" dirty="0" smtClean="0"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Член ГЭК № 2 – не выходит из аудитории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4" name="Улыбающееся лицо 193"/>
          <p:cNvSpPr/>
          <p:nvPr/>
        </p:nvSpPr>
        <p:spPr>
          <a:xfrm>
            <a:off x="5374902" y="5316258"/>
            <a:ext cx="210873" cy="189014"/>
          </a:xfrm>
          <a:prstGeom prst="smileyFac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ятиугольник 32"/>
          <p:cNvSpPr/>
          <p:nvPr/>
        </p:nvSpPr>
        <p:spPr>
          <a:xfrm>
            <a:off x="1378874" y="5071467"/>
            <a:ext cx="293865" cy="323852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Улыбающееся лицо 194"/>
          <p:cNvSpPr/>
          <p:nvPr/>
        </p:nvSpPr>
        <p:spPr>
          <a:xfrm>
            <a:off x="4756427" y="3253318"/>
            <a:ext cx="310322" cy="285172"/>
          </a:xfrm>
          <a:prstGeom prst="smileyFace">
            <a:avLst/>
          </a:prstGeom>
          <a:solidFill>
            <a:srgbClr val="CAC9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Улыбающееся лицо 195"/>
          <p:cNvSpPr/>
          <p:nvPr/>
        </p:nvSpPr>
        <p:spPr>
          <a:xfrm>
            <a:off x="2519335" y="3295926"/>
            <a:ext cx="310322" cy="285172"/>
          </a:xfrm>
          <a:prstGeom prst="smileyFace">
            <a:avLst/>
          </a:prstGeom>
          <a:solidFill>
            <a:srgbClr val="CAC9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рямоугольник 196"/>
          <p:cNvSpPr/>
          <p:nvPr/>
        </p:nvSpPr>
        <p:spPr>
          <a:xfrm>
            <a:off x="2253781" y="1492303"/>
            <a:ext cx="314569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Аудитории выполнения письменной части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8" name="Пятиугольник 197"/>
          <p:cNvSpPr/>
          <p:nvPr/>
        </p:nvSpPr>
        <p:spPr>
          <a:xfrm rot="5400000">
            <a:off x="3560305" y="1707349"/>
            <a:ext cx="260465" cy="323852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ятиугольник 198"/>
          <p:cNvSpPr/>
          <p:nvPr/>
        </p:nvSpPr>
        <p:spPr>
          <a:xfrm rot="5400000">
            <a:off x="5094451" y="1689688"/>
            <a:ext cx="260465" cy="323852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ятиугольник 199"/>
          <p:cNvSpPr/>
          <p:nvPr/>
        </p:nvSpPr>
        <p:spPr>
          <a:xfrm rot="5400000">
            <a:off x="2248352" y="1724834"/>
            <a:ext cx="260465" cy="323852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05113" y="196863"/>
            <a:ext cx="5753091" cy="923330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Схема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3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аудитории для выполнения письменной части  и 1 аудитория для выполнения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л/р в которой по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2 эксперта на каждую аудиторию письменной части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)</a:t>
            </a:r>
            <a:endParaRPr lang="ru-RU" sz="16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437734" y="3781467"/>
            <a:ext cx="119328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      Член ГЭК №1 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8" name="Улыбающееся лицо 147"/>
          <p:cNvSpPr/>
          <p:nvPr/>
        </p:nvSpPr>
        <p:spPr>
          <a:xfrm>
            <a:off x="504389" y="3755998"/>
            <a:ext cx="276072" cy="261195"/>
          </a:xfrm>
          <a:prstGeom prst="smileyFac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2790589" y="3853645"/>
            <a:ext cx="2555050" cy="2556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Организаторы по перемещению</a:t>
            </a:r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52" name="Улыбающееся лицо 151"/>
          <p:cNvSpPr/>
          <p:nvPr/>
        </p:nvSpPr>
        <p:spPr>
          <a:xfrm>
            <a:off x="5233364" y="3834981"/>
            <a:ext cx="301806" cy="285172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Улыбающееся лицо 157"/>
          <p:cNvSpPr/>
          <p:nvPr/>
        </p:nvSpPr>
        <p:spPr>
          <a:xfrm>
            <a:off x="2545179" y="3841973"/>
            <a:ext cx="302899" cy="285172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Улыбающееся лицо 159"/>
          <p:cNvSpPr/>
          <p:nvPr/>
        </p:nvSpPr>
        <p:spPr>
          <a:xfrm>
            <a:off x="3899272" y="3642520"/>
            <a:ext cx="301806" cy="285172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рямоугольник 161"/>
          <p:cNvSpPr/>
          <p:nvPr/>
        </p:nvSpPr>
        <p:spPr>
          <a:xfrm>
            <a:off x="311096" y="4369165"/>
            <a:ext cx="134363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         </a:t>
            </a:r>
            <a:r>
              <a:rPr lang="ru-RU" sz="1400" u="sng" dirty="0" smtClean="0">
                <a:latin typeface="+mn-lt"/>
                <a:cs typeface="Times New Roman" panose="02020603050405020304" pitchFamily="18" charset="0"/>
              </a:rPr>
              <a:t>Эксперты</a:t>
            </a:r>
            <a:endParaRPr lang="ru-RU" sz="1400" u="sng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4" name="Улыбающееся лицо 163"/>
          <p:cNvSpPr/>
          <p:nvPr/>
        </p:nvSpPr>
        <p:spPr>
          <a:xfrm>
            <a:off x="342044" y="4406783"/>
            <a:ext cx="282421" cy="232540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9" name="Прямая со стрелкой 188"/>
          <p:cNvCxnSpPr/>
          <p:nvPr/>
        </p:nvCxnSpPr>
        <p:spPr>
          <a:xfrm flipH="1" flipV="1">
            <a:off x="606506" y="4528287"/>
            <a:ext cx="196897" cy="5302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Улыбающееся лицо 189"/>
          <p:cNvSpPr/>
          <p:nvPr/>
        </p:nvSpPr>
        <p:spPr>
          <a:xfrm>
            <a:off x="2746270" y="4789632"/>
            <a:ext cx="226789" cy="227319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Улыбающееся лицо 190"/>
          <p:cNvSpPr/>
          <p:nvPr/>
        </p:nvSpPr>
        <p:spPr>
          <a:xfrm>
            <a:off x="3322860" y="4505696"/>
            <a:ext cx="226789" cy="227319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Улыбающееся лицо 201"/>
          <p:cNvSpPr/>
          <p:nvPr/>
        </p:nvSpPr>
        <p:spPr>
          <a:xfrm>
            <a:off x="4464035" y="4497077"/>
            <a:ext cx="226789" cy="227319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Улыбающееся лицо 202"/>
          <p:cNvSpPr/>
          <p:nvPr/>
        </p:nvSpPr>
        <p:spPr>
          <a:xfrm>
            <a:off x="5209659" y="4771735"/>
            <a:ext cx="226789" cy="227319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Улыбающееся лицо 203"/>
          <p:cNvSpPr/>
          <p:nvPr/>
        </p:nvSpPr>
        <p:spPr>
          <a:xfrm>
            <a:off x="6349827" y="4789632"/>
            <a:ext cx="226789" cy="227319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8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63121" y1="71579" x2="63121" y2="71579"/>
                      </a14:backgroundRemoval>
                    </a14:imgEffect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198542" y="1806540"/>
            <a:ext cx="457890" cy="308148"/>
          </a:xfrm>
          <a:prstGeom prst="rect">
            <a:avLst/>
          </a:prstGeom>
          <a:solidFill>
            <a:srgbClr val="F4F7EB"/>
          </a:solidFill>
          <a:ln w="9525">
            <a:noFill/>
            <a:miter lim="800000"/>
            <a:headEnd/>
            <a:tailEnd/>
          </a:ln>
        </p:spPr>
      </p:pic>
      <p:pic>
        <p:nvPicPr>
          <p:cNvPr id="169" name="Рисунок 2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1963" y="2685534"/>
            <a:ext cx="457890" cy="308148"/>
          </a:xfrm>
          <a:prstGeom prst="rect">
            <a:avLst/>
          </a:prstGeom>
          <a:solidFill>
            <a:srgbClr val="F4F7EB"/>
          </a:solidFill>
          <a:ln w="9525">
            <a:noFill/>
            <a:miter lim="800000"/>
            <a:headEnd/>
            <a:tailEnd/>
          </a:ln>
        </p:spPr>
      </p:pic>
      <p:pic>
        <p:nvPicPr>
          <p:cNvPr id="171" name="Рисунок 2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7971" y="1824254"/>
            <a:ext cx="457890" cy="308148"/>
          </a:xfrm>
          <a:prstGeom prst="rect">
            <a:avLst/>
          </a:prstGeom>
          <a:solidFill>
            <a:srgbClr val="F4F7EB"/>
          </a:solidFill>
          <a:ln w="9525">
            <a:noFill/>
            <a:miter lim="800000"/>
            <a:headEnd/>
            <a:tailEnd/>
          </a:ln>
        </p:spPr>
      </p:pic>
      <p:pic>
        <p:nvPicPr>
          <p:cNvPr id="178" name="Рисунок 2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6373" y="4327225"/>
            <a:ext cx="457890" cy="308148"/>
          </a:xfrm>
          <a:prstGeom prst="rect">
            <a:avLst/>
          </a:prstGeom>
          <a:solidFill>
            <a:srgbClr val="F4F7EB"/>
          </a:solidFill>
          <a:ln w="9525">
            <a:noFill/>
            <a:miter lim="800000"/>
            <a:headEnd/>
            <a:tailEnd/>
          </a:ln>
        </p:spPr>
      </p:pic>
      <p:sp>
        <p:nvSpPr>
          <p:cNvPr id="179" name="Прямоугольник 178"/>
          <p:cNvSpPr/>
          <p:nvPr/>
        </p:nvSpPr>
        <p:spPr>
          <a:xfrm rot="1688873">
            <a:off x="1429636" y="3471185"/>
            <a:ext cx="80449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1 минута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 rot="18664692">
            <a:off x="5670117" y="3453300"/>
            <a:ext cx="80449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1 минута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181" name="Прямая со стрелкой 180"/>
          <p:cNvCxnSpPr/>
          <p:nvPr/>
        </p:nvCxnSpPr>
        <p:spPr>
          <a:xfrm flipH="1" flipV="1">
            <a:off x="580704" y="3134774"/>
            <a:ext cx="2235184" cy="1196772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 стрелкой 181"/>
          <p:cNvCxnSpPr/>
          <p:nvPr/>
        </p:nvCxnSpPr>
        <p:spPr>
          <a:xfrm flipV="1">
            <a:off x="5753967" y="3132471"/>
            <a:ext cx="954812" cy="1099944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Улыбающееся лицо 182"/>
          <p:cNvSpPr/>
          <p:nvPr/>
        </p:nvSpPr>
        <p:spPr>
          <a:xfrm>
            <a:off x="4940981" y="4288897"/>
            <a:ext cx="300941" cy="256585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рямоугольник 166"/>
          <p:cNvSpPr/>
          <p:nvPr/>
        </p:nvSpPr>
        <p:spPr>
          <a:xfrm rot="16200000" flipH="1">
            <a:off x="3343943" y="-2215620"/>
            <a:ext cx="83634" cy="674041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3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437765" cy="697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229999" y="1314908"/>
            <a:ext cx="6860663" cy="5139157"/>
          </a:xfrm>
          <a:prstGeom prst="rect">
            <a:avLst/>
          </a:prstGeom>
          <a:solidFill>
            <a:srgbClr val="BFE2F3"/>
          </a:solidFill>
          <a:ln>
            <a:noFill/>
          </a:ln>
          <a:effectLst>
            <a:outerShdw blurRad="3810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73672" y="1903335"/>
            <a:ext cx="2266839" cy="1328046"/>
          </a:xfrm>
          <a:prstGeom prst="roundRect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11" name="Улыбающееся лицо 110"/>
          <p:cNvSpPr/>
          <p:nvPr/>
        </p:nvSpPr>
        <p:spPr>
          <a:xfrm>
            <a:off x="2164453" y="2264577"/>
            <a:ext cx="226818" cy="23317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486749" y="2947215"/>
            <a:ext cx="1614294" cy="250411"/>
            <a:chOff x="688318" y="2224746"/>
            <a:chExt cx="1816618" cy="395417"/>
          </a:xfrm>
        </p:grpSpPr>
        <p:sp>
          <p:nvSpPr>
            <p:cNvPr id="126" name="Улыбающееся лицо 125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Улыбающееся лицо 127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Улыбающееся лицо 128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Улыбающееся лицо 129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Улыбающееся лицо 130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479492" y="2257138"/>
            <a:ext cx="1613574" cy="267139"/>
            <a:chOff x="688318" y="2224746"/>
            <a:chExt cx="1816618" cy="395417"/>
          </a:xfrm>
        </p:grpSpPr>
        <p:sp>
          <p:nvSpPr>
            <p:cNvPr id="133" name="Улыбающееся лицо 132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Улыбающееся лицо 134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Улыбающееся лицо 135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Улыбающееся лицо 136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Улыбающееся лицо 137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483443" y="2619897"/>
            <a:ext cx="1624117" cy="222699"/>
            <a:chOff x="688318" y="2224746"/>
            <a:chExt cx="1816618" cy="395417"/>
          </a:xfrm>
        </p:grpSpPr>
        <p:sp>
          <p:nvSpPr>
            <p:cNvPr id="140" name="Улыбающееся лицо 139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рямоугольник 140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Улыбающееся лицо 141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Улыбающееся лицо 142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Улыбающееся лицо 143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Улыбающееся лицо 144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6" name="Скругленный прямоугольник 145"/>
          <p:cNvSpPr/>
          <p:nvPr/>
        </p:nvSpPr>
        <p:spPr>
          <a:xfrm>
            <a:off x="1499809" y="4159170"/>
            <a:ext cx="5250793" cy="2210480"/>
          </a:xfrm>
          <a:prstGeom prst="roundRect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4002825" y="6026127"/>
            <a:ext cx="1159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Лаборант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3205838" y="5125469"/>
            <a:ext cx="155059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latin typeface="+mn-lt"/>
                <a:cs typeface="Times New Roman" panose="02020603050405020304" pitchFamily="18" charset="0"/>
              </a:rPr>
              <a:t>оборудование и реактивы</a:t>
            </a:r>
            <a:endParaRPr lang="ru-RU" sz="1200" u="sng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157" name="Прямая со стрелкой 156"/>
          <p:cNvCxnSpPr/>
          <p:nvPr/>
        </p:nvCxnSpPr>
        <p:spPr>
          <a:xfrm flipH="1">
            <a:off x="5701784" y="3125112"/>
            <a:ext cx="993516" cy="1174666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Скругленный прямоугольник 158"/>
          <p:cNvSpPr/>
          <p:nvPr/>
        </p:nvSpPr>
        <p:spPr>
          <a:xfrm>
            <a:off x="273672" y="1374652"/>
            <a:ext cx="1792807" cy="430913"/>
          </a:xfrm>
          <a:prstGeom prst="roundRect">
            <a:avLst/>
          </a:prstGeom>
          <a:solidFill>
            <a:srgbClr val="DEEBF7"/>
          </a:solidFill>
          <a:ln>
            <a:solidFill>
              <a:srgbClr val="262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            </a:t>
            </a:r>
            <a:r>
              <a:rPr lang="ru-RU" sz="1200" u="sng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Организаторы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u="sng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200" u="sng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         в аудитории</a:t>
            </a:r>
            <a:endParaRPr lang="ru-RU" sz="12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1" name="Улыбающееся лицо 160"/>
          <p:cNvSpPr/>
          <p:nvPr/>
        </p:nvSpPr>
        <p:spPr>
          <a:xfrm>
            <a:off x="2253781" y="2663277"/>
            <a:ext cx="264518" cy="261435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3" name="Прямая со стрелкой 162"/>
          <p:cNvCxnSpPr/>
          <p:nvPr/>
        </p:nvCxnSpPr>
        <p:spPr>
          <a:xfrm flipH="1" flipV="1">
            <a:off x="696202" y="1535709"/>
            <a:ext cx="196897" cy="5302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Улыбающееся лицо 52"/>
          <p:cNvSpPr/>
          <p:nvPr/>
        </p:nvSpPr>
        <p:spPr>
          <a:xfrm>
            <a:off x="6266307" y="4608416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Улыбающееся лицо 53"/>
          <p:cNvSpPr/>
          <p:nvPr/>
        </p:nvSpPr>
        <p:spPr>
          <a:xfrm>
            <a:off x="5182119" y="4613514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Улыбающееся лицо 60"/>
          <p:cNvSpPr/>
          <p:nvPr/>
        </p:nvSpPr>
        <p:spPr>
          <a:xfrm>
            <a:off x="3428095" y="4743069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Улыбающееся лицо 61"/>
          <p:cNvSpPr/>
          <p:nvPr/>
        </p:nvSpPr>
        <p:spPr>
          <a:xfrm>
            <a:off x="4461736" y="4744436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 rot="16200000">
            <a:off x="2372852" y="4260922"/>
            <a:ext cx="219940" cy="717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 rot="16200000">
            <a:off x="3929592" y="4406272"/>
            <a:ext cx="222855" cy="793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3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673137" y="1865739"/>
            <a:ext cx="2173753" cy="1335024"/>
          </a:xfrm>
          <a:prstGeom prst="roundRect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927973" y="1837602"/>
            <a:ext cx="2173753" cy="1280028"/>
          </a:xfrm>
          <a:prstGeom prst="roundRect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5044072" y="2181731"/>
            <a:ext cx="1614294" cy="250411"/>
            <a:chOff x="688318" y="2224746"/>
            <a:chExt cx="1816618" cy="395417"/>
          </a:xfrm>
        </p:grpSpPr>
        <p:sp>
          <p:nvSpPr>
            <p:cNvPr id="58" name="Улыбающееся лицо 57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Улыбающееся лицо 59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Улыбающееся лицо 62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Улыбающееся лицо 67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Улыбающееся лицо 68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5043691" y="2513332"/>
            <a:ext cx="1614294" cy="250411"/>
            <a:chOff x="688318" y="2224746"/>
            <a:chExt cx="1816618" cy="395417"/>
          </a:xfrm>
        </p:grpSpPr>
        <p:sp>
          <p:nvSpPr>
            <p:cNvPr id="71" name="Улыбающееся лицо 70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Улыбающееся лицо 72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Улыбающееся лицо 73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Улыбающееся лицо 74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Улыбающееся лицо 75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5043691" y="2834984"/>
            <a:ext cx="1614294" cy="250411"/>
            <a:chOff x="688318" y="2224746"/>
            <a:chExt cx="1816618" cy="395417"/>
          </a:xfrm>
        </p:grpSpPr>
        <p:sp>
          <p:nvSpPr>
            <p:cNvPr id="78" name="Улыбающееся лицо 77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Улыбающееся лицо 79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Улыбающееся лицо 80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Улыбающееся лицо 81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Улыбающееся лицо 82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2780157" y="2695493"/>
            <a:ext cx="1614294" cy="250411"/>
            <a:chOff x="688318" y="2224746"/>
            <a:chExt cx="1816618" cy="395417"/>
          </a:xfrm>
        </p:grpSpPr>
        <p:sp>
          <p:nvSpPr>
            <p:cNvPr id="85" name="Улыбающееся лицо 84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Улыбающееся лицо 86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Улыбающееся лицо 87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Улыбающееся лицо 88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Улыбающееся лицо 89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2785289" y="2375249"/>
            <a:ext cx="1614294" cy="250411"/>
            <a:chOff x="688318" y="2224746"/>
            <a:chExt cx="1816618" cy="395417"/>
          </a:xfrm>
        </p:grpSpPr>
        <p:sp>
          <p:nvSpPr>
            <p:cNvPr id="92" name="Улыбающееся лицо 91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Улыбающееся лицо 93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Улыбающееся лицо 94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Улыбающееся лицо 95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Улыбающееся лицо 96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2799141" y="2044448"/>
            <a:ext cx="1614294" cy="250411"/>
            <a:chOff x="688318" y="2224746"/>
            <a:chExt cx="1816618" cy="395417"/>
          </a:xfrm>
        </p:grpSpPr>
        <p:sp>
          <p:nvSpPr>
            <p:cNvPr id="99" name="Улыбающееся лицо 98"/>
            <p:cNvSpPr/>
            <p:nvPr/>
          </p:nvSpPr>
          <p:spPr>
            <a:xfrm>
              <a:off x="75217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688318" y="2224746"/>
              <a:ext cx="1816618" cy="39541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Улыбающееся лицо 100"/>
            <p:cNvSpPr/>
            <p:nvPr/>
          </p:nvSpPr>
          <p:spPr>
            <a:xfrm>
              <a:off x="1090258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Улыбающееся лицо 101"/>
            <p:cNvSpPr/>
            <p:nvPr/>
          </p:nvSpPr>
          <p:spPr>
            <a:xfrm>
              <a:off x="1430455" y="2250948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Улыбающееся лицо 102"/>
            <p:cNvSpPr/>
            <p:nvPr/>
          </p:nvSpPr>
          <p:spPr>
            <a:xfrm>
              <a:off x="1790227" y="2250947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Улыбающееся лицо 103"/>
            <p:cNvSpPr/>
            <p:nvPr/>
          </p:nvSpPr>
          <p:spPr>
            <a:xfrm>
              <a:off x="2146155" y="2256120"/>
              <a:ext cx="282345" cy="33575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5" name="Улыбающееся лицо 104"/>
          <p:cNvSpPr/>
          <p:nvPr/>
        </p:nvSpPr>
        <p:spPr>
          <a:xfrm>
            <a:off x="4426171" y="2013828"/>
            <a:ext cx="226818" cy="23317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Улыбающееся лицо 105"/>
          <p:cNvSpPr/>
          <p:nvPr/>
        </p:nvSpPr>
        <p:spPr>
          <a:xfrm>
            <a:off x="6666471" y="2201728"/>
            <a:ext cx="226818" cy="23317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Улыбающееся лицо 112"/>
          <p:cNvSpPr/>
          <p:nvPr/>
        </p:nvSpPr>
        <p:spPr>
          <a:xfrm>
            <a:off x="324085" y="1392216"/>
            <a:ext cx="318340" cy="262517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кругленный прямоугольник 113"/>
          <p:cNvSpPr/>
          <p:nvPr/>
        </p:nvSpPr>
        <p:spPr>
          <a:xfrm rot="16200000">
            <a:off x="5718886" y="4275785"/>
            <a:ext cx="222855" cy="793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5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24" name="Улыбающееся лицо 123"/>
          <p:cNvSpPr/>
          <p:nvPr/>
        </p:nvSpPr>
        <p:spPr>
          <a:xfrm>
            <a:off x="1839343" y="4584994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Улыбающееся лицо 124"/>
          <p:cNvSpPr/>
          <p:nvPr/>
        </p:nvSpPr>
        <p:spPr>
          <a:xfrm>
            <a:off x="2895296" y="4566708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11096" y="4369165"/>
            <a:ext cx="134363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         </a:t>
            </a:r>
            <a:r>
              <a:rPr lang="ru-RU" sz="1400" u="sng" dirty="0" smtClean="0">
                <a:latin typeface="+mn-lt"/>
                <a:cs typeface="Times New Roman" panose="02020603050405020304" pitchFamily="18" charset="0"/>
              </a:rPr>
              <a:t>Эксперты</a:t>
            </a:r>
            <a:endParaRPr lang="ru-RU" sz="1400" u="sng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174" name="Прямая со стрелкой 173"/>
          <p:cNvCxnSpPr/>
          <p:nvPr/>
        </p:nvCxnSpPr>
        <p:spPr>
          <a:xfrm>
            <a:off x="534360" y="3118496"/>
            <a:ext cx="2369633" cy="1227076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/>
          <p:nvPr/>
        </p:nvCxnSpPr>
        <p:spPr>
          <a:xfrm flipH="1">
            <a:off x="3825496" y="3125112"/>
            <a:ext cx="586129" cy="1179766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Прямоугольник 175"/>
          <p:cNvSpPr/>
          <p:nvPr/>
        </p:nvSpPr>
        <p:spPr>
          <a:xfrm>
            <a:off x="317425" y="4821720"/>
            <a:ext cx="110026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Аудитория выполнения л/р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0" name="Улыбающееся лицо 149"/>
          <p:cNvSpPr/>
          <p:nvPr/>
        </p:nvSpPr>
        <p:spPr>
          <a:xfrm>
            <a:off x="4010241" y="6073901"/>
            <a:ext cx="215231" cy="192798"/>
          </a:xfrm>
          <a:prstGeom prst="smileyFac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3675292" y="3153694"/>
            <a:ext cx="2182387" cy="201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Организаторы вне аудитории</a:t>
            </a:r>
            <a:endParaRPr lang="ru-RU" sz="11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55" name="Улыбающееся лицо 154"/>
          <p:cNvSpPr/>
          <p:nvPr/>
        </p:nvSpPr>
        <p:spPr>
          <a:xfrm>
            <a:off x="4508204" y="3323944"/>
            <a:ext cx="310322" cy="285172"/>
          </a:xfrm>
          <a:prstGeom prst="smileyFace">
            <a:avLst/>
          </a:prstGeom>
          <a:solidFill>
            <a:srgbClr val="CAC9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9" name="Прямая со стрелкой 148"/>
          <p:cNvCxnSpPr>
            <a:endCxn id="64" idx="1"/>
          </p:cNvCxnSpPr>
          <p:nvPr/>
        </p:nvCxnSpPr>
        <p:spPr>
          <a:xfrm flipH="1" flipV="1">
            <a:off x="2482823" y="4729774"/>
            <a:ext cx="711951" cy="574409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 flipV="1">
            <a:off x="4033928" y="4929792"/>
            <a:ext cx="5155" cy="195677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/>
          <p:nvPr/>
        </p:nvCxnSpPr>
        <p:spPr>
          <a:xfrm>
            <a:off x="4802262" y="5395319"/>
            <a:ext cx="957560" cy="440136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Скругленный прямоугольник 169"/>
          <p:cNvSpPr/>
          <p:nvPr/>
        </p:nvSpPr>
        <p:spPr>
          <a:xfrm>
            <a:off x="6885827" y="401465"/>
            <a:ext cx="2201279" cy="2653396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096C7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6900790" y="3054861"/>
            <a:ext cx="2199386" cy="3684949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CD031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>
            <a:off x="6950066" y="86064"/>
            <a:ext cx="208593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+mn-lt"/>
                <a:cs typeface="Times New Roman" panose="02020603050405020304" pitchFamily="18" charset="0"/>
              </a:rPr>
              <a:t>«+»</a:t>
            </a:r>
            <a:endParaRPr lang="ru-RU" b="1" dirty="0">
              <a:latin typeface="+mn-lt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Уменьшение количества ППЭ для ОГЭ по химии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400" dirty="0">
                <a:latin typeface="+mn-lt"/>
                <a:cs typeface="Times New Roman" panose="02020603050405020304" pitchFamily="18" charset="0"/>
              </a:rPr>
              <a:t>На выполнение 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л/р каждым участников ОГЭ отводится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до 15 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мин. (участники ОГЭ приступают 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к </a:t>
            </a:r>
            <a:r>
              <a:rPr lang="ru-RU" sz="1400" dirty="0" err="1" smtClean="0">
                <a:latin typeface="+mn-lt"/>
                <a:cs typeface="Times New Roman" panose="02020603050405020304" pitchFamily="18" charset="0"/>
              </a:rPr>
              <a:t>выпол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-нению л/р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через 60 минут после начала экзамена)</a:t>
            </a:r>
          </a:p>
          <a:p>
            <a:pPr algn="ctr"/>
            <a:r>
              <a:rPr lang="ru-RU" b="1" dirty="0" smtClean="0">
                <a:latin typeface="+mn-lt"/>
                <a:cs typeface="Times New Roman" panose="02020603050405020304" pitchFamily="18" charset="0"/>
              </a:rPr>
              <a:t>«-»</a:t>
            </a:r>
            <a:endParaRPr lang="ru-RU" b="1" dirty="0">
              <a:latin typeface="+mn-lt"/>
              <a:cs typeface="Times New Roman" panose="02020603050405020304" pitchFamily="18" charset="0"/>
            </a:endParaRPr>
          </a:p>
          <a:p>
            <a:pPr indent="17780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Увеличение </a:t>
            </a:r>
            <a:r>
              <a:rPr lang="ru-RU" sz="1400" dirty="0" err="1" smtClean="0">
                <a:latin typeface="+mn-lt"/>
                <a:cs typeface="Times New Roman" panose="02020603050405020304" pitchFamily="18" charset="0"/>
              </a:rPr>
              <a:t>органи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-заторов вне аудиторий за счет перемещения участников ОГЭ и </a:t>
            </a:r>
            <a:r>
              <a:rPr lang="ru-RU" sz="1400" dirty="0" err="1" smtClean="0">
                <a:latin typeface="+mn-lt"/>
                <a:cs typeface="Times New Roman" panose="02020603050405020304" pitchFamily="18" charset="0"/>
              </a:rPr>
              <a:t>орга-низаторов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 в аудитории проведения л/р</a:t>
            </a:r>
          </a:p>
          <a:p>
            <a:pPr indent="17780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Дополнительное хождение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участников 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ОГЭ с бланками ответов №1, черновиками.</a:t>
            </a:r>
          </a:p>
          <a:p>
            <a:pPr indent="17780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Дополнительное </a:t>
            </a:r>
            <a:r>
              <a:rPr lang="ru-RU" sz="1400" dirty="0" err="1" smtClean="0">
                <a:latin typeface="+mn-lt"/>
                <a:cs typeface="Times New Roman" panose="02020603050405020304" pitchFamily="18" charset="0"/>
              </a:rPr>
              <a:t>ххождение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+mn-lt"/>
                <a:cs typeface="Times New Roman" panose="02020603050405020304" pitchFamily="18" charset="0"/>
              </a:rPr>
              <a:t>организаторов </a:t>
            </a: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по коридорам  ППЭ</a:t>
            </a:r>
          </a:p>
          <a:p>
            <a:pPr indent="177800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cs typeface="Times New Roman" panose="02020603050405020304" pitchFamily="18" charset="0"/>
              </a:rPr>
              <a:t>Дополнительные два члены ГЭК</a:t>
            </a:r>
            <a:endParaRPr lang="ru-RU" sz="1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5486650" y="5151628"/>
            <a:ext cx="1197161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ru-RU" sz="1200" u="sng" dirty="0" smtClean="0"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Член ГЭК № 2 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3" name="Пятиугольник 32"/>
          <p:cNvSpPr/>
          <p:nvPr/>
        </p:nvSpPr>
        <p:spPr>
          <a:xfrm>
            <a:off x="1378874" y="5071467"/>
            <a:ext cx="293865" cy="323852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Улыбающееся лицо 194"/>
          <p:cNvSpPr/>
          <p:nvPr/>
        </p:nvSpPr>
        <p:spPr>
          <a:xfrm>
            <a:off x="5702371" y="3138456"/>
            <a:ext cx="310322" cy="285172"/>
          </a:xfrm>
          <a:prstGeom prst="smileyFace">
            <a:avLst/>
          </a:prstGeom>
          <a:solidFill>
            <a:srgbClr val="CAC9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Улыбающееся лицо 195"/>
          <p:cNvSpPr/>
          <p:nvPr/>
        </p:nvSpPr>
        <p:spPr>
          <a:xfrm>
            <a:off x="3416101" y="3171893"/>
            <a:ext cx="310322" cy="285172"/>
          </a:xfrm>
          <a:prstGeom prst="smileyFace">
            <a:avLst/>
          </a:prstGeom>
          <a:solidFill>
            <a:srgbClr val="CAC9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рямоугольник 196"/>
          <p:cNvSpPr/>
          <p:nvPr/>
        </p:nvSpPr>
        <p:spPr>
          <a:xfrm>
            <a:off x="2253781" y="1492303"/>
            <a:ext cx="314569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Аудитории выполнения письменной части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8" name="Пятиугольник 197"/>
          <p:cNvSpPr/>
          <p:nvPr/>
        </p:nvSpPr>
        <p:spPr>
          <a:xfrm rot="5400000">
            <a:off x="3560305" y="1707349"/>
            <a:ext cx="260465" cy="323852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ятиугольник 198"/>
          <p:cNvSpPr/>
          <p:nvPr/>
        </p:nvSpPr>
        <p:spPr>
          <a:xfrm rot="5400000">
            <a:off x="5094451" y="1689688"/>
            <a:ext cx="260465" cy="323852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ятиугольник 199"/>
          <p:cNvSpPr/>
          <p:nvPr/>
        </p:nvSpPr>
        <p:spPr>
          <a:xfrm rot="5400000">
            <a:off x="2248352" y="1724834"/>
            <a:ext cx="260465" cy="323852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447678" y="196863"/>
            <a:ext cx="5394652" cy="923330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Схема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4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аудитории для выполнения письменной части  и 1 аудитория для выполнения практической части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, по 4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эксперта на каждую аудиторию письменной части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)</a:t>
            </a:r>
            <a:endParaRPr lang="ru-RU" sz="16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47" name="Скругленный прямоугольник 146"/>
          <p:cNvSpPr/>
          <p:nvPr/>
        </p:nvSpPr>
        <p:spPr>
          <a:xfrm rot="16200000">
            <a:off x="5742582" y="5557542"/>
            <a:ext cx="222855" cy="793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6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>
          <a:xfrm rot="16200000">
            <a:off x="2243391" y="5618647"/>
            <a:ext cx="219940" cy="717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51" name="Прямая со стрелкой 150"/>
          <p:cNvCxnSpPr>
            <a:stCxn id="156" idx="1"/>
          </p:cNvCxnSpPr>
          <p:nvPr/>
        </p:nvCxnSpPr>
        <p:spPr>
          <a:xfrm flipH="1">
            <a:off x="2364872" y="5356302"/>
            <a:ext cx="840966" cy="486456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>
            <a:stCxn id="156" idx="3"/>
          </p:cNvCxnSpPr>
          <p:nvPr/>
        </p:nvCxnSpPr>
        <p:spPr>
          <a:xfrm flipV="1">
            <a:off x="4756428" y="4795102"/>
            <a:ext cx="1037140" cy="561200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Скругленный прямоугольник 157"/>
          <p:cNvSpPr/>
          <p:nvPr/>
        </p:nvSpPr>
        <p:spPr>
          <a:xfrm rot="16200000">
            <a:off x="4013129" y="5466165"/>
            <a:ext cx="222855" cy="793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4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2" name="Улыбающееся лицо 161"/>
          <p:cNvSpPr/>
          <p:nvPr/>
        </p:nvSpPr>
        <p:spPr>
          <a:xfrm>
            <a:off x="1731252" y="5905252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Улыбающееся лицо 163"/>
          <p:cNvSpPr/>
          <p:nvPr/>
        </p:nvSpPr>
        <p:spPr>
          <a:xfrm>
            <a:off x="2749832" y="5916599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Улыбающееся лицо 188"/>
          <p:cNvSpPr/>
          <p:nvPr/>
        </p:nvSpPr>
        <p:spPr>
          <a:xfrm>
            <a:off x="342044" y="4406783"/>
            <a:ext cx="282421" cy="232540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0" name="Прямая со стрелкой 189"/>
          <p:cNvCxnSpPr/>
          <p:nvPr/>
        </p:nvCxnSpPr>
        <p:spPr>
          <a:xfrm flipH="1" flipV="1">
            <a:off x="606506" y="4528287"/>
            <a:ext cx="196897" cy="5302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Улыбающееся лицо 202"/>
          <p:cNvSpPr/>
          <p:nvPr/>
        </p:nvSpPr>
        <p:spPr>
          <a:xfrm>
            <a:off x="6296488" y="5875535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Улыбающееся лицо 203"/>
          <p:cNvSpPr/>
          <p:nvPr/>
        </p:nvSpPr>
        <p:spPr>
          <a:xfrm>
            <a:off x="5233417" y="5882823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Улыбающееся лицо 204"/>
          <p:cNvSpPr/>
          <p:nvPr/>
        </p:nvSpPr>
        <p:spPr>
          <a:xfrm>
            <a:off x="4556253" y="5784910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Улыбающееся лицо 205"/>
          <p:cNvSpPr/>
          <p:nvPr/>
        </p:nvSpPr>
        <p:spPr>
          <a:xfrm>
            <a:off x="3503964" y="5825901"/>
            <a:ext cx="201031" cy="157302"/>
          </a:xfrm>
          <a:prstGeom prst="smileyFac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7" name="Прямая со стрелкой 206"/>
          <p:cNvCxnSpPr/>
          <p:nvPr/>
        </p:nvCxnSpPr>
        <p:spPr>
          <a:xfrm flipH="1">
            <a:off x="4118851" y="5593476"/>
            <a:ext cx="11027" cy="181417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Улыбающееся лицо 208"/>
          <p:cNvSpPr/>
          <p:nvPr/>
        </p:nvSpPr>
        <p:spPr>
          <a:xfrm>
            <a:off x="350743" y="1984763"/>
            <a:ext cx="290779" cy="244737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Улыбающееся лицо 209"/>
          <p:cNvSpPr/>
          <p:nvPr/>
        </p:nvSpPr>
        <p:spPr>
          <a:xfrm>
            <a:off x="2951262" y="2951254"/>
            <a:ext cx="267518" cy="240464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Улыбающееся лицо 210"/>
          <p:cNvSpPr/>
          <p:nvPr/>
        </p:nvSpPr>
        <p:spPr>
          <a:xfrm>
            <a:off x="4512101" y="2307150"/>
            <a:ext cx="280595" cy="280071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Улыбающееся лицо 211"/>
          <p:cNvSpPr/>
          <p:nvPr/>
        </p:nvSpPr>
        <p:spPr>
          <a:xfrm>
            <a:off x="6666090" y="2720646"/>
            <a:ext cx="263356" cy="250952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Улыбающееся лицо 212"/>
          <p:cNvSpPr/>
          <p:nvPr/>
        </p:nvSpPr>
        <p:spPr>
          <a:xfrm>
            <a:off x="4972894" y="1920058"/>
            <a:ext cx="275019" cy="263749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Улыбающееся лицо 213"/>
          <p:cNvSpPr/>
          <p:nvPr/>
        </p:nvSpPr>
        <p:spPr>
          <a:xfrm>
            <a:off x="4831959" y="4238413"/>
            <a:ext cx="276072" cy="263609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рямоугольник 214"/>
          <p:cNvSpPr/>
          <p:nvPr/>
        </p:nvSpPr>
        <p:spPr>
          <a:xfrm>
            <a:off x="2015185" y="3397970"/>
            <a:ext cx="13185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      Член ГЭК № 1 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6" name="Улыбающееся лицо 215"/>
          <p:cNvSpPr/>
          <p:nvPr/>
        </p:nvSpPr>
        <p:spPr>
          <a:xfrm>
            <a:off x="2066479" y="3418343"/>
            <a:ext cx="276072" cy="261195"/>
          </a:xfrm>
          <a:prstGeom prst="smileyFac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2790589" y="3853645"/>
            <a:ext cx="2555050" cy="2556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Организаторы по перемещению</a:t>
            </a:r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18" name="Улыбающееся лицо 217"/>
          <p:cNvSpPr/>
          <p:nvPr/>
        </p:nvSpPr>
        <p:spPr>
          <a:xfrm>
            <a:off x="5233364" y="3834981"/>
            <a:ext cx="301806" cy="285172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Улыбающееся лицо 218"/>
          <p:cNvSpPr/>
          <p:nvPr/>
        </p:nvSpPr>
        <p:spPr>
          <a:xfrm>
            <a:off x="6008899" y="5123481"/>
            <a:ext cx="276072" cy="261195"/>
          </a:xfrm>
          <a:prstGeom prst="smileyFac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Улыбающееся лицо 219"/>
          <p:cNvSpPr/>
          <p:nvPr/>
        </p:nvSpPr>
        <p:spPr>
          <a:xfrm>
            <a:off x="2545179" y="3841973"/>
            <a:ext cx="302899" cy="285172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Улыбающееся лицо 220"/>
          <p:cNvSpPr/>
          <p:nvPr/>
        </p:nvSpPr>
        <p:spPr>
          <a:xfrm>
            <a:off x="3899272" y="3642520"/>
            <a:ext cx="301806" cy="285172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0" name="Рисунок 2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4366" y="1921301"/>
            <a:ext cx="457890" cy="308148"/>
          </a:xfrm>
          <a:prstGeom prst="rect">
            <a:avLst/>
          </a:prstGeom>
          <a:solidFill>
            <a:srgbClr val="F4F7EB"/>
          </a:solidFill>
          <a:ln w="9525">
            <a:noFill/>
            <a:miter lim="800000"/>
            <a:headEnd/>
            <a:tailEnd/>
          </a:ln>
        </p:spPr>
      </p:pic>
      <p:cxnSp>
        <p:nvCxnSpPr>
          <p:cNvPr id="167" name="Прямая со стрелкой 166"/>
          <p:cNvCxnSpPr/>
          <p:nvPr/>
        </p:nvCxnSpPr>
        <p:spPr>
          <a:xfrm flipH="1" flipV="1">
            <a:off x="545010" y="3124852"/>
            <a:ext cx="2332367" cy="1200226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8" name="Рисунок 2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1395" y="2746713"/>
            <a:ext cx="457890" cy="308148"/>
          </a:xfrm>
          <a:prstGeom prst="rect">
            <a:avLst/>
          </a:prstGeom>
          <a:solidFill>
            <a:srgbClr val="F4F7EB"/>
          </a:solidFill>
          <a:ln w="9525">
            <a:noFill/>
            <a:miter lim="800000"/>
            <a:headEnd/>
            <a:tailEnd/>
          </a:ln>
        </p:spPr>
      </p:pic>
      <p:pic>
        <p:nvPicPr>
          <p:cNvPr id="169" name="Рисунок 2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8100" y="1886760"/>
            <a:ext cx="457890" cy="308148"/>
          </a:xfrm>
          <a:prstGeom prst="rect">
            <a:avLst/>
          </a:prstGeom>
          <a:solidFill>
            <a:srgbClr val="F4F7EB"/>
          </a:solidFill>
          <a:ln w="9525">
            <a:noFill/>
            <a:miter lim="800000"/>
            <a:headEnd/>
            <a:tailEnd/>
          </a:ln>
        </p:spPr>
      </p:pic>
      <p:pic>
        <p:nvPicPr>
          <p:cNvPr id="171" name="Рисунок 2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723708" y="5073954"/>
            <a:ext cx="457890" cy="308148"/>
          </a:xfrm>
          <a:prstGeom prst="rect">
            <a:avLst/>
          </a:prstGeom>
          <a:solidFill>
            <a:srgbClr val="F4F7EB"/>
          </a:solidFill>
          <a:ln w="9525">
            <a:noFill/>
            <a:miter lim="800000"/>
            <a:headEnd/>
            <a:tailEnd/>
          </a:ln>
        </p:spPr>
      </p:pic>
      <p:cxnSp>
        <p:nvCxnSpPr>
          <p:cNvPr id="177" name="Прямая со стрелкой 176"/>
          <p:cNvCxnSpPr/>
          <p:nvPr/>
        </p:nvCxnSpPr>
        <p:spPr>
          <a:xfrm flipV="1">
            <a:off x="5728046" y="3080449"/>
            <a:ext cx="995837" cy="1191155"/>
          </a:xfrm>
          <a:prstGeom prst="straightConnector1">
            <a:avLst/>
          </a:prstGeom>
          <a:ln w="19050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Прямоугольник 177"/>
          <p:cNvSpPr/>
          <p:nvPr/>
        </p:nvSpPr>
        <p:spPr>
          <a:xfrm rot="1688873">
            <a:off x="1065124" y="3482033"/>
            <a:ext cx="80449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1 минута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 rot="18533722">
            <a:off x="5815649" y="3536224"/>
            <a:ext cx="80449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1 минута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0" name="Улыбающееся лицо 179"/>
          <p:cNvSpPr/>
          <p:nvPr/>
        </p:nvSpPr>
        <p:spPr>
          <a:xfrm>
            <a:off x="3160919" y="6006873"/>
            <a:ext cx="276072" cy="263609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 rot="16200000" flipH="1">
            <a:off x="3343943" y="-2215620"/>
            <a:ext cx="83634" cy="674041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ручной ввод 2"/>
          <p:cNvSpPr/>
          <p:nvPr/>
        </p:nvSpPr>
        <p:spPr>
          <a:xfrm rot="16200000" flipV="1">
            <a:off x="353051" y="-351722"/>
            <a:ext cx="6741586" cy="7422328"/>
          </a:xfrm>
          <a:prstGeom prst="flowChartManualInput">
            <a:avLst/>
          </a:prstGeom>
          <a:noFill/>
          <a:ln>
            <a:noFill/>
          </a:ln>
          <a:effectLst>
            <a:outerShdw blurRad="3810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680" y="140627"/>
            <a:ext cx="6929657" cy="800219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800" b="1" i="1" dirty="0" smtClean="0">
                <a:solidFill>
                  <a:srgbClr val="990000"/>
                </a:solidFill>
                <a:cs typeface="Times New Roman" pitchFamily="18" charset="0"/>
              </a:rPr>
              <a:t>Пример № 2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i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распределение участников ОГЭ по химии в ППЭ для схем 3 и 4</a:t>
            </a:r>
            <a:endParaRPr lang="ru-RU" sz="1800" i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5858" y="1257829"/>
            <a:ext cx="2529646" cy="1845120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defRPr/>
            </a:pPr>
            <a:r>
              <a:rPr lang="ru-RU" sz="1700" dirty="0" smtClean="0">
                <a:solidFill>
                  <a:srgbClr val="222A35"/>
                </a:solidFill>
                <a:cs typeface="Arial" panose="020B0604020202020204" pitchFamily="34" charset="0"/>
              </a:rPr>
              <a:t>В зависимости от выбранной вами схемы число экспертов в ОДНОЙ аудитории может варьироваться от </a:t>
            </a:r>
          </a:p>
          <a:p>
            <a:pPr algn="r">
              <a:spcBef>
                <a:spcPct val="20000"/>
              </a:spcBef>
              <a:defRPr/>
            </a:pPr>
            <a:r>
              <a:rPr lang="ru-RU" sz="1700" b="1" dirty="0" smtClean="0">
                <a:solidFill>
                  <a:srgbClr val="811134"/>
                </a:solidFill>
                <a:cs typeface="Arial" panose="020B0604020202020204" pitchFamily="34" charset="0"/>
              </a:rPr>
              <a:t>6 (схема 3) </a:t>
            </a:r>
            <a:r>
              <a:rPr lang="ru-RU" sz="1700" dirty="0" smtClean="0">
                <a:solidFill>
                  <a:srgbClr val="222A35"/>
                </a:solidFill>
                <a:cs typeface="Arial" panose="020B0604020202020204" pitchFamily="34" charset="0"/>
              </a:rPr>
              <a:t>до</a:t>
            </a:r>
            <a:r>
              <a:rPr lang="ru-RU" sz="1700" b="1" dirty="0" smtClean="0">
                <a:solidFill>
                  <a:srgbClr val="FF5050"/>
                </a:solidFill>
                <a:cs typeface="Arial" panose="020B0604020202020204" pitchFamily="34" charset="0"/>
              </a:rPr>
              <a:t> </a:t>
            </a:r>
          </a:p>
          <a:p>
            <a:pPr algn="r">
              <a:spcBef>
                <a:spcPct val="20000"/>
              </a:spcBef>
              <a:defRPr/>
            </a:pPr>
            <a:r>
              <a:rPr lang="ru-RU" sz="1700" b="1" dirty="0" smtClean="0">
                <a:solidFill>
                  <a:srgbClr val="811134"/>
                </a:solidFill>
                <a:cs typeface="Arial" panose="020B0604020202020204" pitchFamily="34" charset="0"/>
              </a:rPr>
              <a:t>12 (схема 4) </a:t>
            </a:r>
            <a:r>
              <a:rPr lang="ru-RU" sz="1700" dirty="0" smtClean="0">
                <a:solidFill>
                  <a:srgbClr val="222A35"/>
                </a:solidFill>
                <a:cs typeface="Arial" panose="020B0604020202020204" pitchFamily="34" charset="0"/>
              </a:rPr>
              <a:t>человек </a:t>
            </a:r>
            <a:endParaRPr lang="ru-RU" sz="1700" dirty="0">
              <a:solidFill>
                <a:srgbClr val="222A35"/>
              </a:solidFill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016673" y="4351539"/>
            <a:ext cx="1054105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17 чел. </a:t>
            </a:r>
            <a:endParaRPr lang="ru-RU" sz="1400" dirty="0">
              <a:solidFill>
                <a:srgbClr val="FF5050"/>
              </a:solidFill>
              <a:cs typeface="Arial" panose="020B0604020202020204" pitchFamily="34" charset="0"/>
            </a:endParaRPr>
          </a:p>
        </p:txBody>
      </p:sp>
      <p:pic>
        <p:nvPicPr>
          <p:cNvPr id="56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5101" y="319596"/>
            <a:ext cx="1437765" cy="697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753825" y="3321162"/>
            <a:ext cx="2236189" cy="3022366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defRPr/>
            </a:pPr>
            <a:r>
              <a:rPr lang="ru-RU" sz="1700" dirty="0" smtClean="0">
                <a:solidFill>
                  <a:srgbClr val="990000"/>
                </a:solidFill>
                <a:cs typeface="Arial" panose="020B0604020202020204" pitchFamily="34" charset="0"/>
              </a:rPr>
              <a:t>Необходимо подумать над распределением участников по ППЭ!</a:t>
            </a:r>
          </a:p>
          <a:p>
            <a:pPr algn="r">
              <a:spcBef>
                <a:spcPct val="20000"/>
              </a:spcBef>
              <a:defRPr/>
            </a:pPr>
            <a:endParaRPr lang="ru-RU" sz="1700" dirty="0" smtClean="0">
              <a:solidFill>
                <a:srgbClr val="990000"/>
              </a:solidFill>
              <a:cs typeface="Arial" panose="020B0604020202020204" pitchFamily="34" charset="0"/>
            </a:endParaRPr>
          </a:p>
          <a:p>
            <a:pPr algn="r">
              <a:spcBef>
                <a:spcPct val="20000"/>
              </a:spcBef>
              <a:defRPr/>
            </a:pPr>
            <a:r>
              <a:rPr lang="ru-RU" sz="1700" b="1" dirty="0" smtClean="0">
                <a:solidFill>
                  <a:srgbClr val="0C2613"/>
                </a:solidFill>
                <a:cs typeface="Arial" panose="020B0604020202020204" pitchFamily="34" charset="0"/>
              </a:rPr>
              <a:t>В один экзаменационный день обучающихся из одной школы невозможно закрепить в </a:t>
            </a:r>
            <a:r>
              <a:rPr lang="ru-RU" sz="1700" b="1" dirty="0">
                <a:solidFill>
                  <a:srgbClr val="0C2613"/>
                </a:solidFill>
                <a:cs typeface="Arial" panose="020B0604020202020204" pitchFamily="34" charset="0"/>
              </a:rPr>
              <a:t>РИС  </a:t>
            </a:r>
            <a:r>
              <a:rPr lang="ru-RU" sz="1700" b="1" dirty="0" smtClean="0">
                <a:solidFill>
                  <a:srgbClr val="0C2613"/>
                </a:solidFill>
                <a:cs typeface="Arial" panose="020B0604020202020204" pitchFamily="34" charset="0"/>
              </a:rPr>
              <a:t>за разными ППЭ</a:t>
            </a:r>
            <a:endParaRPr lang="ru-RU" sz="1700" b="1" dirty="0">
              <a:solidFill>
                <a:srgbClr val="0C2613"/>
              </a:solidFill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935333" y="1640284"/>
            <a:ext cx="4145872" cy="584775"/>
          </a:xfrm>
          <a:prstGeom prst="rect">
            <a:avLst/>
          </a:prstGeom>
          <a:solidFill>
            <a:schemeClr val="bg1"/>
          </a:solidFill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выбрали ОГЭ по химии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89 обучающихся из 7 школ</a:t>
            </a:r>
            <a:endParaRPr lang="ru-RU" sz="16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12680" y="1365143"/>
            <a:ext cx="5171879" cy="313932"/>
          </a:xfrm>
          <a:prstGeom prst="rect">
            <a:avLst/>
          </a:prstGeom>
          <a:solidFill>
            <a:schemeClr val="bg1"/>
          </a:solidFill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В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территории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сформировано </a:t>
            </a:r>
            <a:r>
              <a:rPr lang="ru-RU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9 </a:t>
            </a:r>
            <a:r>
              <a:rPr lang="ru-RU" sz="1600" b="1" dirty="0">
                <a:solidFill>
                  <a:srgbClr val="C00000"/>
                </a:solidFill>
                <a:cs typeface="Arial" panose="020B0604020202020204" pitchFamily="34" charset="0"/>
              </a:rPr>
              <a:t>ППЭ </a:t>
            </a:r>
            <a:r>
              <a:rPr lang="ru-RU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ОГЭ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для ГИА-9, </a:t>
            </a:r>
            <a:endParaRPr lang="ru-RU" sz="16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590648" y="2158228"/>
            <a:ext cx="2842420" cy="24468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222A35"/>
                </a:solidFill>
                <a:cs typeface="Arial" panose="020B0604020202020204" pitchFamily="34" charset="0"/>
              </a:rPr>
              <a:t>Необходимо распределить </a:t>
            </a:r>
            <a:endParaRPr lang="ru-RU" sz="1000" dirty="0">
              <a:solidFill>
                <a:srgbClr val="222A35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454635"/>
              </p:ext>
            </p:extLst>
          </p:nvPr>
        </p:nvGraphicFramePr>
        <p:xfrm>
          <a:off x="55658" y="2158228"/>
          <a:ext cx="1892421" cy="360416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72128"/>
                <a:gridCol w="92029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Участники</a:t>
                      </a:r>
                      <a:r>
                        <a:rPr lang="ru-RU" sz="1200" baseline="0" dirty="0" smtClean="0"/>
                        <a:t> ОГЭ по химии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№4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11 чел.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№2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14 чел.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№3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19 чел.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3289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№1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17 чел.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№5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22 чел.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№6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4 чел.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№7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2 чел.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774323" y="2628061"/>
            <a:ext cx="1848362" cy="1148007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811134"/>
                </a:solidFill>
                <a:cs typeface="Arial" panose="020B0604020202020204" pitchFamily="34" charset="0"/>
              </a:rPr>
              <a:t>в ППЭ 1</a:t>
            </a:r>
          </a:p>
          <a:p>
            <a:pPr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3 ауд. для письменной части и </a:t>
            </a:r>
          </a:p>
          <a:p>
            <a:pPr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1 ауд. для реального эксперимента</a:t>
            </a:r>
            <a:endParaRPr lang="ru-RU" sz="1400" dirty="0">
              <a:solidFill>
                <a:srgbClr val="222A35"/>
              </a:solidFill>
              <a:cs typeface="Arial" panose="020B0604020202020204" pitchFamily="34" charset="0"/>
            </a:endParaRPr>
          </a:p>
        </p:txBody>
      </p:sp>
      <p:sp>
        <p:nvSpPr>
          <p:cNvPr id="79" name="Пятиугольник 78"/>
          <p:cNvSpPr/>
          <p:nvPr/>
        </p:nvSpPr>
        <p:spPr>
          <a:xfrm>
            <a:off x="2891902" y="4380935"/>
            <a:ext cx="131838" cy="1294995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2948694" y="4700167"/>
            <a:ext cx="936903" cy="523220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45 чел.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FF5050"/>
                </a:solidFill>
                <a:cs typeface="Arial" panose="020B0604020202020204" pitchFamily="34" charset="0"/>
              </a:rPr>
              <a:t>в ППЭ 2</a:t>
            </a:r>
            <a:endParaRPr lang="ru-RU" sz="1400" dirty="0">
              <a:solidFill>
                <a:srgbClr val="FF5050"/>
              </a:solidFill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2081314" y="4700167"/>
            <a:ext cx="924822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22 чел. </a:t>
            </a:r>
            <a:endParaRPr lang="ru-RU" sz="1400" dirty="0">
              <a:solidFill>
                <a:srgbClr val="FF5050"/>
              </a:solidFill>
              <a:cs typeface="Arial" panose="020B0604020202020204" pitchFamily="34" charset="0"/>
            </a:endParaRPr>
          </a:p>
        </p:txBody>
      </p:sp>
      <p:sp>
        <p:nvSpPr>
          <p:cNvPr id="83" name="Стрелка вправо 82"/>
          <p:cNvSpPr/>
          <p:nvPr/>
        </p:nvSpPr>
        <p:spPr>
          <a:xfrm>
            <a:off x="1835725" y="4752702"/>
            <a:ext cx="350750" cy="194967"/>
          </a:xfrm>
          <a:prstGeom prst="right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107018" y="5062600"/>
            <a:ext cx="1028262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4 чел. </a:t>
            </a:r>
            <a:endParaRPr lang="ru-RU" sz="1400" dirty="0">
              <a:solidFill>
                <a:srgbClr val="FF5050"/>
              </a:solidFill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223155" y="5423457"/>
            <a:ext cx="775493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2 чел. </a:t>
            </a:r>
            <a:endParaRPr lang="ru-RU" sz="1400" dirty="0">
              <a:solidFill>
                <a:srgbClr val="FF5050"/>
              </a:solidFill>
              <a:cs typeface="Arial" panose="020B0604020202020204" pitchFamily="34" charset="0"/>
            </a:endParaRPr>
          </a:p>
        </p:txBody>
      </p:sp>
      <p:sp>
        <p:nvSpPr>
          <p:cNvPr id="52" name="Стрелка вправо 51"/>
          <p:cNvSpPr/>
          <p:nvPr/>
        </p:nvSpPr>
        <p:spPr>
          <a:xfrm>
            <a:off x="1847109" y="4397171"/>
            <a:ext cx="350750" cy="194967"/>
          </a:xfrm>
          <a:prstGeom prst="right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>
            <a:off x="1837348" y="5098241"/>
            <a:ext cx="350750" cy="194967"/>
          </a:xfrm>
          <a:prstGeom prst="right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>
            <a:off x="1828488" y="5463763"/>
            <a:ext cx="350750" cy="194967"/>
          </a:xfrm>
          <a:prstGeom prst="right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185140" y="4326994"/>
            <a:ext cx="742224" cy="1360771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1818722" y="2870795"/>
            <a:ext cx="1190838" cy="164434"/>
          </a:xfrm>
          <a:prstGeom prst="right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трелка вправо 92"/>
          <p:cNvSpPr/>
          <p:nvPr/>
        </p:nvSpPr>
        <p:spPr>
          <a:xfrm>
            <a:off x="1809666" y="3236317"/>
            <a:ext cx="1179218" cy="170553"/>
          </a:xfrm>
          <a:prstGeom prst="right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трелка вправо 93"/>
          <p:cNvSpPr/>
          <p:nvPr/>
        </p:nvSpPr>
        <p:spPr>
          <a:xfrm>
            <a:off x="1837343" y="3586931"/>
            <a:ext cx="1159029" cy="161338"/>
          </a:xfrm>
          <a:prstGeom prst="rightArrow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2933397" y="2836958"/>
            <a:ext cx="952200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11 чел. </a:t>
            </a:r>
            <a:endParaRPr lang="ru-RU" sz="1400" dirty="0">
              <a:solidFill>
                <a:srgbClr val="FF5050"/>
              </a:solidFill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2933397" y="3185801"/>
            <a:ext cx="897334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14 чел. </a:t>
            </a:r>
            <a:endParaRPr lang="ru-RU" sz="1400" dirty="0">
              <a:solidFill>
                <a:srgbClr val="FF5050"/>
              </a:solidFill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2920606" y="3505800"/>
            <a:ext cx="910126" cy="286232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19 чел. </a:t>
            </a:r>
            <a:endParaRPr lang="ru-RU" sz="1400" dirty="0">
              <a:solidFill>
                <a:srgbClr val="FF5050"/>
              </a:solidFill>
              <a:cs typeface="Arial" panose="020B0604020202020204" pitchFamily="34" charset="0"/>
            </a:endParaRPr>
          </a:p>
        </p:txBody>
      </p:sp>
      <p:sp>
        <p:nvSpPr>
          <p:cNvPr id="98" name="Пятиугольник 97"/>
          <p:cNvSpPr/>
          <p:nvPr/>
        </p:nvSpPr>
        <p:spPr>
          <a:xfrm>
            <a:off x="3674146" y="2858589"/>
            <a:ext cx="135911" cy="932183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998064" y="2822235"/>
            <a:ext cx="723331" cy="1004892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3731717" y="3007344"/>
            <a:ext cx="936903" cy="523220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44 чел.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FF5050"/>
                </a:solidFill>
                <a:cs typeface="Arial" panose="020B0604020202020204" pitchFamily="34" charset="0"/>
              </a:rPr>
              <a:t>в ППЭ 1</a:t>
            </a:r>
            <a:endParaRPr lang="ru-RU" sz="1400" dirty="0">
              <a:solidFill>
                <a:srgbClr val="FF5050"/>
              </a:solidFill>
              <a:cs typeface="Arial" panose="020B0604020202020204" pitchFamily="34" charset="0"/>
            </a:endParaRPr>
          </a:p>
        </p:txBody>
      </p:sp>
      <p:sp>
        <p:nvSpPr>
          <p:cNvPr id="101" name="Пятиугольник 100"/>
          <p:cNvSpPr/>
          <p:nvPr/>
        </p:nvSpPr>
        <p:spPr>
          <a:xfrm>
            <a:off x="4610204" y="2753819"/>
            <a:ext cx="164118" cy="1006178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ятиугольник 101"/>
          <p:cNvSpPr/>
          <p:nvPr/>
        </p:nvSpPr>
        <p:spPr>
          <a:xfrm>
            <a:off x="3751113" y="4494655"/>
            <a:ext cx="176468" cy="1164075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3913704" y="4454430"/>
            <a:ext cx="1805973" cy="1148007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811134"/>
                </a:solidFill>
                <a:cs typeface="Arial" panose="020B0604020202020204" pitchFamily="34" charset="0"/>
              </a:rPr>
              <a:t>в ППЭ 2</a:t>
            </a:r>
          </a:p>
          <a:p>
            <a:pPr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3 ауд. для письменной части и </a:t>
            </a:r>
          </a:p>
          <a:p>
            <a:pPr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1 ауд. для реального эксперимента</a:t>
            </a:r>
            <a:endParaRPr lang="ru-RU" sz="1400" dirty="0">
              <a:solidFill>
                <a:srgbClr val="222A35"/>
              </a:solidFill>
              <a:cs typeface="Arial" panose="020B0604020202020204" pitchFamily="34" charset="0"/>
            </a:endParaRPr>
          </a:p>
        </p:txBody>
      </p:sp>
      <p:sp>
        <p:nvSpPr>
          <p:cNvPr id="104" name="Стрелка вниз 103"/>
          <p:cNvSpPr/>
          <p:nvPr/>
        </p:nvSpPr>
        <p:spPr>
          <a:xfrm>
            <a:off x="3865276" y="2350831"/>
            <a:ext cx="219235" cy="168849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65633" y="5957945"/>
            <a:ext cx="7599285" cy="855619"/>
          </a:xfrm>
          <a:prstGeom prst="rect">
            <a:avLst/>
          </a:prstGeom>
          <a:noFill/>
          <a:ln w="38100">
            <a:noFill/>
          </a:ln>
          <a:extLst/>
        </p:spPr>
        <p:txBody>
          <a:bodyPr wrap="square"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Возможно проведение: </a:t>
            </a:r>
          </a:p>
          <a:p>
            <a:pPr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1) </a:t>
            </a:r>
            <a:r>
              <a:rPr lang="ru-RU" sz="1600" b="1" dirty="0" smtClean="0">
                <a:solidFill>
                  <a:srgbClr val="811134"/>
                </a:solidFill>
                <a:cs typeface="Arial" panose="020B0604020202020204" pitchFamily="34" charset="0"/>
              </a:rPr>
              <a:t>в один день в двух ППЭ </a:t>
            </a:r>
            <a:r>
              <a:rPr lang="ru-RU" sz="1600" b="1" i="1" dirty="0" smtClean="0">
                <a:solidFill>
                  <a:srgbClr val="222A35"/>
                </a:solidFill>
                <a:cs typeface="Arial" panose="020B0604020202020204" pitchFamily="34" charset="0"/>
              </a:rPr>
              <a:t>при наличии необходимого количества экспертов </a:t>
            </a:r>
          </a:p>
          <a:p>
            <a:pPr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rgbClr val="222A35"/>
                </a:solidFill>
                <a:cs typeface="Arial" panose="020B0604020202020204" pitchFamily="34" charset="0"/>
              </a:rPr>
              <a:t>2)</a:t>
            </a:r>
            <a:r>
              <a:rPr lang="ru-RU" sz="1600" b="1" dirty="0" smtClean="0">
                <a:solidFill>
                  <a:srgbClr val="FF505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811134"/>
                </a:solidFill>
                <a:cs typeface="Arial" panose="020B0604020202020204" pitchFamily="34" charset="0"/>
              </a:rPr>
              <a:t>в два дня по одному ППЭ  </a:t>
            </a:r>
            <a:endParaRPr lang="ru-RU" sz="1600" dirty="0">
              <a:solidFill>
                <a:srgbClr val="811134"/>
              </a:solidFill>
              <a:cs typeface="Arial" panose="020B0604020202020204" pitchFamily="34" charset="0"/>
            </a:endParaRPr>
          </a:p>
        </p:txBody>
      </p:sp>
      <p:pic>
        <p:nvPicPr>
          <p:cNvPr id="106" name="Рисунок 10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5" t="7897" r="40866" b="4337"/>
          <a:stretch/>
        </p:blipFill>
        <p:spPr>
          <a:xfrm flipH="1">
            <a:off x="7052350" y="3307928"/>
            <a:ext cx="157121" cy="641735"/>
          </a:xfrm>
          <a:prstGeom prst="rect">
            <a:avLst/>
          </a:prstGeom>
        </p:spPr>
      </p:pic>
      <p:sp>
        <p:nvSpPr>
          <p:cNvPr id="38" name="Прямоугольник 37"/>
          <p:cNvSpPr/>
          <p:nvPr/>
        </p:nvSpPr>
        <p:spPr>
          <a:xfrm rot="16200000" flipH="1">
            <a:off x="3342904" y="-2214580"/>
            <a:ext cx="85714" cy="674041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558854" y="0"/>
            <a:ext cx="97315" cy="50626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 rot="16200000" flipH="1">
            <a:off x="4116810" y="1892237"/>
            <a:ext cx="77533" cy="441499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5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626F60A-33C3-4997-AEC2-87D4F9F82A70}" vid="{3AB17E42-025B-4CAD-9FDA-8FE78DC8E3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Видеоконференция ЦОКО 2</Template>
  <TotalTime>5205802</TotalTime>
  <Words>1280</Words>
  <Application>Microsoft Office PowerPoint</Application>
  <PresentationFormat>Экран (4:3)</PresentationFormat>
  <Paragraphs>226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      </vt:lpstr>
      <vt:lpstr>Бланк ответов № 1 по химии, предусматривает оценивание техники выполнения лабораторной работы  (реального химического эксперимента)</vt:lpstr>
      <vt:lpstr>Схема 1 (одна аудитория, 2 эксперта)</vt:lpstr>
      <vt:lpstr>Схема 2 (общая аудитория, 4 эксперта)</vt:lpstr>
      <vt:lpstr>Презентация PowerPoint</vt:lpstr>
      <vt:lpstr>Схема 3 (аудитории для выполнения письменной части  и 1 аудитория для выполнения л/р в которой по 2 эксперта на каждую аудиторию письменной части)</vt:lpstr>
      <vt:lpstr>Схема 4 (аудитории для выполнения письменной части  и 1 аудитория для выполнения практической части, по 4 эксперта на каждую аудиторию письменной части)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Q17</dc:creator>
  <cp:lastModifiedBy>K204</cp:lastModifiedBy>
  <cp:revision>395</cp:revision>
  <cp:lastPrinted>2019-12-10T07:48:39Z</cp:lastPrinted>
  <dcterms:created xsi:type="dcterms:W3CDTF">2016-10-12T15:15:15Z</dcterms:created>
  <dcterms:modified xsi:type="dcterms:W3CDTF">2019-12-10T13:41:06Z</dcterms:modified>
  <cp:contentStatus/>
</cp:coreProperties>
</file>