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1" r:id="rId4"/>
    <p:sldId id="258" r:id="rId5"/>
    <p:sldId id="267" r:id="rId6"/>
    <p:sldId id="268" r:id="rId7"/>
    <p:sldId id="264" r:id="rId8"/>
    <p:sldId id="265" r:id="rId9"/>
    <p:sldId id="266" r:id="rId10"/>
    <p:sldId id="269" r:id="rId11"/>
    <p:sldId id="260" r:id="rId12"/>
    <p:sldId id="270" r:id="rId13"/>
    <p:sldId id="271" r:id="rId14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D64"/>
    <a:srgbClr val="2B775F"/>
    <a:srgbClr val="CA6D3E"/>
    <a:srgbClr val="90404A"/>
    <a:srgbClr val="B95F6C"/>
    <a:srgbClr val="D3B1B7"/>
    <a:srgbClr val="643B85"/>
    <a:srgbClr val="D6BAFC"/>
    <a:srgbClr val="DBA9EB"/>
    <a:srgbClr val="91F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6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5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6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60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2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5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23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4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3FA62-5D2E-4525-9DBA-B089F718DD3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0802-F522-49F9-A498-FE20F01E7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1904" y="3713338"/>
            <a:ext cx="5064492" cy="13764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65889"/>
                </a:solidFill>
                <a:latin typeface="+mn-lt"/>
                <a:cs typeface="Times New Roman" panose="02020603050405020304" pitchFamily="18" charset="0"/>
              </a:rPr>
              <a:t>О </a:t>
            </a:r>
            <a:r>
              <a:rPr lang="ru-RU" sz="3200" b="1" dirty="0" smtClean="0">
                <a:solidFill>
                  <a:srgbClr val="065889"/>
                </a:solidFill>
                <a:latin typeface="+mn-lt"/>
                <a:cs typeface="Times New Roman" panose="02020603050405020304" pitchFamily="18" charset="0"/>
              </a:rPr>
              <a:t>подготовке и приеме </a:t>
            </a:r>
            <a:r>
              <a:rPr lang="ru-RU" sz="3200" b="1" dirty="0">
                <a:solidFill>
                  <a:srgbClr val="065889"/>
                </a:solidFill>
                <a:latin typeface="+mn-lt"/>
                <a:cs typeface="Times New Roman" panose="02020603050405020304" pitchFamily="18" charset="0"/>
              </a:rPr>
              <a:t>документов и материалов для участников </a:t>
            </a:r>
            <a:r>
              <a:rPr lang="ru-RU" sz="3200" b="1" dirty="0" smtClean="0">
                <a:solidFill>
                  <a:srgbClr val="065889"/>
                </a:solidFill>
                <a:latin typeface="+mn-lt"/>
                <a:cs typeface="Times New Roman" panose="02020603050405020304" pitchFamily="18" charset="0"/>
              </a:rPr>
              <a:t>ГИА-9  </a:t>
            </a:r>
            <a:r>
              <a:rPr lang="ru-RU" sz="3200" b="1" dirty="0">
                <a:solidFill>
                  <a:srgbClr val="065889"/>
                </a:solidFill>
                <a:latin typeface="+mn-lt"/>
                <a:cs typeface="Times New Roman" panose="02020603050405020304" pitchFamily="18" charset="0"/>
              </a:rPr>
              <a:t>с ОВЗ, детей-инвалидов, инвалидов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1890" y="5817271"/>
            <a:ext cx="5629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Мисенко Светлана Николаевна</a:t>
            </a:r>
            <a:r>
              <a:rPr lang="ru-RU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онсультант отдела </a:t>
            </a:r>
            <a:r>
              <a:rPr lang="ru-RU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</a:t>
            </a:r>
            <a:endParaRPr lang="ru-RU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286" y="379638"/>
            <a:ext cx="9144000" cy="76835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</a:p>
        </p:txBody>
      </p:sp>
      <p:pic>
        <p:nvPicPr>
          <p:cNvPr id="9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75" y="82650"/>
            <a:ext cx="1216241" cy="1216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11" name="Группа 10"/>
          <p:cNvGrpSpPr/>
          <p:nvPr/>
        </p:nvGrpSpPr>
        <p:grpSpPr>
          <a:xfrm flipV="1">
            <a:off x="0" y="1430592"/>
            <a:ext cx="8164512" cy="99169"/>
            <a:chOff x="1" y="4450235"/>
            <a:chExt cx="15983746" cy="135580"/>
          </a:xfrm>
        </p:grpSpPr>
        <p:sp>
          <p:nvSpPr>
            <p:cNvPr id="12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0433" y="6253812"/>
            <a:ext cx="2551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" b="1" dirty="0" smtClean="0">
                <a:solidFill>
                  <a:srgbClr val="065889"/>
                </a:solidFill>
              </a:rPr>
              <a:t>1</a:t>
            </a:r>
            <a:r>
              <a:rPr lang="en-US" sz="1990" b="1" dirty="0" smtClean="0">
                <a:solidFill>
                  <a:srgbClr val="065889"/>
                </a:solidFill>
              </a:rPr>
              <a:t>0</a:t>
            </a:r>
            <a:r>
              <a:rPr lang="ru-RU" sz="1990" b="1" dirty="0" smtClean="0">
                <a:solidFill>
                  <a:srgbClr val="065889"/>
                </a:solidFill>
              </a:rPr>
              <a:t>.</a:t>
            </a:r>
            <a:r>
              <a:rPr lang="en-US" sz="1990" b="1" dirty="0" smtClean="0">
                <a:solidFill>
                  <a:srgbClr val="065889"/>
                </a:solidFill>
              </a:rPr>
              <a:t>1</a:t>
            </a:r>
            <a:r>
              <a:rPr lang="ru-RU" sz="1990" b="1" dirty="0" smtClean="0">
                <a:solidFill>
                  <a:srgbClr val="065889"/>
                </a:solidFill>
              </a:rPr>
              <a:t>2.2019</a:t>
            </a:r>
            <a:endParaRPr lang="ru-RU" sz="1990" b="1" dirty="0">
              <a:solidFill>
                <a:srgbClr val="065889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 flipH="1" flipV="1">
            <a:off x="5661890" y="5708124"/>
            <a:ext cx="6360849" cy="92311"/>
            <a:chOff x="1" y="4450235"/>
            <a:chExt cx="15983746" cy="135580"/>
          </a:xfrm>
        </p:grpSpPr>
        <p:sp>
          <p:nvSpPr>
            <p:cNvPr id="1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23" name="Picture 2" descr="Край_чистый_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167" y="2326923"/>
            <a:ext cx="4103923" cy="35770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64" y="6123961"/>
            <a:ext cx="609939" cy="62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82" y="6122567"/>
            <a:ext cx="636245" cy="6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5" y="1602070"/>
            <a:ext cx="595039" cy="60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81" y="1577506"/>
            <a:ext cx="625097" cy="6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99" y="6131769"/>
            <a:ext cx="619131" cy="6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57" y="1567478"/>
            <a:ext cx="601154" cy="62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84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797914" y="1322773"/>
            <a:ext cx="10429497" cy="5422114"/>
          </a:xfrm>
          <a:prstGeom prst="snip2Diag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42000">
                <a:schemeClr val="accent3">
                  <a:lumMod val="20000"/>
                  <a:lumOff val="80000"/>
                </a:schemeClr>
              </a:gs>
              <a:gs pos="8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1455376" y="202689"/>
            <a:ext cx="85966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5F5F5F"/>
                </a:solidFill>
              </a:rPr>
              <a:t>Проверить !</a:t>
            </a:r>
            <a:endParaRPr lang="ru-RU" sz="3200" b="1" dirty="0">
              <a:solidFill>
                <a:srgbClr val="5F5F5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388" y="1180978"/>
            <a:ext cx="10438896" cy="53823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Запланированы ли отдельные аудитории на экзамене по русскому языку для обучающихся, пишущих сочинение, изложение, диктант?</a:t>
            </a:r>
          </a:p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600" b="1" dirty="0" smtClean="0">
              <a:solidFill>
                <a:srgbClr val="002060"/>
              </a:solidFill>
            </a:endParaRPr>
          </a:p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90404A"/>
                </a:solidFill>
              </a:rPr>
              <a:t>Запланированы ли</a:t>
            </a:r>
            <a:r>
              <a:rPr lang="ru-RU" sz="2600" b="1" dirty="0">
                <a:solidFill>
                  <a:srgbClr val="90404A"/>
                </a:solidFill>
              </a:rPr>
              <a:t> отдельные аудитории</a:t>
            </a:r>
            <a:r>
              <a:rPr lang="ru-RU" sz="2600" b="1" dirty="0" smtClean="0">
                <a:solidFill>
                  <a:srgbClr val="90404A"/>
                </a:solidFill>
              </a:rPr>
              <a:t> для проведения изложения с разными маркировками?</a:t>
            </a:r>
          </a:p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600" b="1" dirty="0">
              <a:solidFill>
                <a:srgbClr val="7030A0"/>
              </a:solidFill>
            </a:endParaRPr>
          </a:p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rgbClr val="002060"/>
                </a:solidFill>
              </a:rPr>
              <a:t>Предусмотрены ли (необходимо внести в РИС) ассистенты, экзаменаторы-собеседники на ГВЭ в устной форме, отдельные аудитории для нуждающихся участников ГИА-9 (слепых, глухих и др.)? </a:t>
            </a: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</a:t>
            </a:r>
          </a:p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90404A"/>
                </a:solidFill>
              </a:rPr>
              <a:t>О</a:t>
            </a:r>
            <a:r>
              <a:rPr lang="ru-RU" sz="2600" b="1" dirty="0" smtClean="0">
                <a:solidFill>
                  <a:srgbClr val="90404A"/>
                </a:solidFill>
              </a:rPr>
              <a:t>существлено ли планирование аудиторий согласно    рекомендуемой рассадке в Методических рекомендациях  </a:t>
            </a:r>
            <a:r>
              <a:rPr lang="ru-RU" sz="2600" b="1" dirty="0" err="1" smtClean="0">
                <a:solidFill>
                  <a:srgbClr val="90404A"/>
                </a:solidFill>
              </a:rPr>
              <a:t>Минпросвещения</a:t>
            </a:r>
            <a:r>
              <a:rPr lang="ru-RU" sz="2600" b="1" dirty="0" smtClean="0">
                <a:solidFill>
                  <a:srgbClr val="90404A"/>
                </a:solidFill>
              </a:rPr>
              <a:t> и </a:t>
            </a:r>
            <a:r>
              <a:rPr lang="ru-RU" sz="2600" b="1" dirty="0" err="1" smtClean="0">
                <a:solidFill>
                  <a:srgbClr val="90404A"/>
                </a:solidFill>
              </a:rPr>
              <a:t>Рособрнадзора</a:t>
            </a:r>
            <a:r>
              <a:rPr lang="ru-RU" sz="2600" b="1" dirty="0" smtClean="0">
                <a:solidFill>
                  <a:srgbClr val="90404A"/>
                </a:solidFill>
              </a:rPr>
              <a:t>?                      </a:t>
            </a:r>
            <a:endParaRPr lang="ru-RU" sz="2600" b="1" dirty="0">
              <a:solidFill>
                <a:srgbClr val="90404A"/>
              </a:solidFill>
            </a:endParaRPr>
          </a:p>
          <a:p>
            <a:pPr marL="985838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4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190" y="1322773"/>
            <a:ext cx="769858" cy="7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922500" y="112548"/>
            <a:ext cx="85966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rgbClr val="5F5F5F"/>
                </a:solidFill>
              </a:rPr>
              <a:t>ЛИСТ </a:t>
            </a:r>
            <a:br>
              <a:rPr lang="ru-RU" sz="2000" b="1" dirty="0" smtClean="0">
                <a:solidFill>
                  <a:srgbClr val="5F5F5F"/>
                </a:solidFill>
              </a:rPr>
            </a:br>
            <a:r>
              <a:rPr lang="ru-RU" sz="2000" b="1" dirty="0" smtClean="0">
                <a:solidFill>
                  <a:srgbClr val="5F5F5F"/>
                </a:solidFill>
              </a:rPr>
              <a:t>индивидуального </a:t>
            </a:r>
            <a:r>
              <a:rPr lang="ru-RU" sz="2000" b="1" dirty="0">
                <a:solidFill>
                  <a:srgbClr val="5F5F5F"/>
                </a:solidFill>
              </a:rPr>
              <a:t>приема документов на </a:t>
            </a:r>
            <a:r>
              <a:rPr lang="ru-RU" sz="2000" b="1" dirty="0" smtClean="0">
                <a:solidFill>
                  <a:srgbClr val="5F5F5F"/>
                </a:solidFill>
              </a:rPr>
              <a:t>ГИА- 9</a:t>
            </a:r>
            <a:endParaRPr lang="ru-RU" sz="2000" b="1" dirty="0">
              <a:solidFill>
                <a:srgbClr val="5F5F5F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603472"/>
              </p:ext>
            </p:extLst>
          </p:nvPr>
        </p:nvGraphicFramePr>
        <p:xfrm>
          <a:off x="124573" y="858369"/>
          <a:ext cx="9096429" cy="759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418"/>
                <a:gridCol w="4400265"/>
                <a:gridCol w="1302393"/>
                <a:gridCol w="1303353"/>
              </a:tblGrid>
              <a:tr h="500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обучающегося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9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Краснодар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Иван Иванович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№1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«А»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93346"/>
              </p:ext>
            </p:extLst>
          </p:nvPr>
        </p:nvGraphicFramePr>
        <p:xfrm>
          <a:off x="100401" y="1698039"/>
          <a:ext cx="9120601" cy="5279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793"/>
                <a:gridCol w="6415625"/>
                <a:gridCol w="741145"/>
                <a:gridCol w="818148"/>
                <a:gridCol w="567890"/>
              </a:tblGrid>
              <a:tr h="575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копии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наличии (да/нет)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Приме-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223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Сопроводительное письмо МОУО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223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№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(информация о детях)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223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№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(информация об ассистентах) …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1…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25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 на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спецусловия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ГИА-9 (ИС)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324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Заявление родителей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обработку персональных данных обучающегося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223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Справка МСЭ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223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Рекомендации ПМПК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1…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671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медицинской организации на создание специальных условий (в том числе: проведение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ГИА-9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(ИС)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дому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отдельной аудитории, устно,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иное)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306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медицинской организации с рекомендациями обучения на дому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671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ОО об организации обучения на дому (в том числе: наличие таблицы-сетки учебного плана, выполнение рекомендаций ПМПК, дополнительные занятия, и др.)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5…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223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зачислении в ОО при УИН, спецшколу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2…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  <a:tr h="1119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Приказ(ы) ОО об организации обучения по программам с ЗПР (в том числе: наличие таблицы-сетки учебного плана, выполнение рекомендаций ПМПК, дополнительные занятия, и др.)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 (указать)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(заявления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родителей, дополнительные приказы на отчисление, зачисление, медицинские справки и др.)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7…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76" marR="50376" marT="0" marB="0" anchor="ctr"/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 flipV="1">
            <a:off x="0" y="753333"/>
            <a:ext cx="8411972" cy="88974"/>
            <a:chOff x="1" y="4450235"/>
            <a:chExt cx="15983746" cy="135580"/>
          </a:xfrm>
        </p:grpSpPr>
        <p:sp>
          <p:nvSpPr>
            <p:cNvPr id="10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" name="Загнутый угол 1"/>
          <p:cNvSpPr/>
          <p:nvPr/>
        </p:nvSpPr>
        <p:spPr>
          <a:xfrm>
            <a:off x="9365942" y="2157274"/>
            <a:ext cx="2743199" cy="369311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365942" y="2157274"/>
            <a:ext cx="3131295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подготовил: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Ф.И.О. специалиста МОУО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 специалиста МОУО ______</a:t>
            </a: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Роспись __________________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проверил: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Ф.И.О. специалиста МОНиМП КК ______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 специалиста МОНиМП КК _____</a:t>
            </a: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Роспись __________________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________________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3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399164" y="1180977"/>
            <a:ext cx="11366116" cy="5534784"/>
          </a:xfrm>
          <a:prstGeom prst="snip2Diag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42000">
                <a:schemeClr val="accent3">
                  <a:lumMod val="20000"/>
                  <a:lumOff val="80000"/>
                </a:schemeClr>
              </a:gs>
              <a:gs pos="8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1455376" y="202689"/>
            <a:ext cx="85966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5F5F5F"/>
                </a:solidFill>
              </a:rPr>
              <a:t>Сдача </a:t>
            </a:r>
            <a:r>
              <a:rPr lang="ru-RU" sz="3200" b="1" dirty="0">
                <a:solidFill>
                  <a:srgbClr val="5F5F5F"/>
                </a:solidFill>
              </a:rPr>
              <a:t>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914" y="1437549"/>
            <a:ext cx="10421881" cy="50216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Внимание!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Лист индивидуального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приема документов на ГИА-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9 заполните в 2-х экземплярах на каждого обучающегося и в 2-х экземплярах на каждого ассистента, экзаменатора-собеседника.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При отсутствии листов приема документов, отсутствии каких- либо документов обучающегося или оформленных неверно документов, пакет документов обучающегося не будет принят.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Сдать документы можно по определенному                 графику или по Вашей заявке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</a:t>
            </a:r>
            <a:r>
              <a:rPr lang="ru-RU" sz="3200" b="1" dirty="0" smtClean="0">
                <a:solidFill>
                  <a:srgbClr val="00B050"/>
                </a:solidFill>
              </a:rPr>
              <a:t>(если документы уже готовы).</a:t>
            </a:r>
            <a:endParaRPr lang="ru-RU" sz="3200" b="1" dirty="0">
              <a:solidFill>
                <a:srgbClr val="00B050"/>
              </a:solidFill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985838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4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480" y="1156791"/>
            <a:ext cx="769858" cy="7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1455376" y="202689"/>
            <a:ext cx="85966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5F5F5F"/>
                </a:solidFill>
              </a:rPr>
              <a:t>Контакты</a:t>
            </a:r>
            <a:endParaRPr lang="ru-RU" sz="3200" b="1" dirty="0">
              <a:solidFill>
                <a:srgbClr val="5F5F5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043" y="351234"/>
            <a:ext cx="10275147" cy="5021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Мисенко Светлана Николаевна, 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консультант отдела государственной итоговой аттестации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Тел.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8-988-66-95-250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2B77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3600" b="1" dirty="0" smtClean="0">
                <a:solidFill>
                  <a:srgbClr val="2B77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2B77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smtClean="0">
                <a:solidFill>
                  <a:srgbClr val="2B77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s.n.misenko@minobr.krasnodar.ru</a:t>
            </a:r>
            <a:endParaRPr lang="ru-RU" sz="3600" b="1" u="sng" dirty="0" smtClean="0">
              <a:solidFill>
                <a:srgbClr val="2B77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B050"/>
              </a:solidFill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pPr marL="985838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7073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Блок-схема: документ 29"/>
          <p:cNvSpPr/>
          <p:nvPr/>
        </p:nvSpPr>
        <p:spPr>
          <a:xfrm>
            <a:off x="7441475" y="2263789"/>
            <a:ext cx="4138102" cy="2982914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  <a:p>
            <a:pPr algn="ctr"/>
            <a:endParaRPr lang="ru-RU" sz="800" b="1" dirty="0">
              <a:latin typeface="Arial Narrow" pitchFamily="34" charset="0"/>
            </a:endParaRPr>
          </a:p>
        </p:txBody>
      </p:sp>
      <p:pic>
        <p:nvPicPr>
          <p:cNvPr id="31" name="Picture 8" descr="http://www.docsvision.com/netcat_files/userfiles/2/Novosti/Mineconomrazvitija.png.pagespeed.ce.QFgx9ZbU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89" y="2458763"/>
            <a:ext cx="425178" cy="3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1149559" y="43941"/>
            <a:ext cx="85966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Кто вправе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проходить ГИА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9 в форме ГВЭ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и/или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ОГЭ, ГВЭ в особых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540" y="12271721"/>
            <a:ext cx="1781941" cy="1223097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481" y="2915759"/>
            <a:ext cx="6120000" cy="1325824"/>
          </a:xfrm>
          <a:prstGeom prst="roundRect">
            <a:avLst/>
          </a:prstGeom>
          <a:solidFill>
            <a:srgbClr val="619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обучающиеся в специальных учебно-воспитательных учреждениях закрытого типа, и учреждениях, исполняющих наказание в виде лишения свободы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4442" y="4618419"/>
            <a:ext cx="6120000" cy="1677600"/>
          </a:xfrm>
          <a:prstGeom prst="roundRect">
            <a:avLst/>
          </a:prstGeom>
          <a:solidFill>
            <a:srgbClr val="CA6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обучающиеся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8724" y="199242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 flipV="1">
            <a:off x="0" y="972773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700481" y="1253138"/>
            <a:ext cx="6120000" cy="124070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6515" y="1413209"/>
            <a:ext cx="4812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здоровья,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инвалиды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8471" y="2747674"/>
            <a:ext cx="41407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Проект Письма </a:t>
            </a:r>
            <a:r>
              <a:rPr lang="ru-RU" sz="1700" b="1" dirty="0" err="1" smtClean="0">
                <a:solidFill>
                  <a:schemeClr val="bg2">
                    <a:lumMod val="25000"/>
                  </a:schemeClr>
                </a:solidFill>
              </a:rPr>
              <a:t>МОНиМП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 КК </a:t>
            </a:r>
          </a:p>
          <a:p>
            <a:pPr algn="ctr"/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«О мониторинге обучающихся </a:t>
            </a:r>
            <a:endParaRPr lang="en-US" sz="17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9 классов, планирующих прохождение ГИА – 9 в форме ГВЭ и/или ОГЭ, ГВЭ итогового собеседования в особых условиях</a:t>
            </a:r>
            <a:r>
              <a:rPr lang="en-US" sz="17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в 2020 году»</a:t>
            </a:r>
            <a:endParaRPr lang="ru-RU" sz="17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93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161174" y="1109927"/>
            <a:ext cx="9782196" cy="5643838"/>
          </a:xfrm>
          <a:prstGeom prst="snip2Diag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42000">
                <a:schemeClr val="accent3">
                  <a:lumMod val="20000"/>
                  <a:lumOff val="80000"/>
                </a:schemeClr>
              </a:gs>
              <a:gs pos="8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841" y="791642"/>
            <a:ext cx="687790" cy="6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1485856" y="183603"/>
            <a:ext cx="85966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>
                <a:solidFill>
                  <a:srgbClr val="5F5F5F"/>
                </a:solidFill>
              </a:rPr>
              <a:t>Необходимые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61" y="1638616"/>
            <a:ext cx="9591993" cy="5353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002060"/>
                </a:solidFill>
              </a:rPr>
              <a:t>Участники с ОВЗ при подаче заявления </a:t>
            </a:r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право </a:t>
            </a:r>
            <a:r>
              <a:rPr lang="ru-RU" sz="2000" b="1" dirty="0" smtClean="0">
                <a:solidFill>
                  <a:srgbClr val="002060"/>
                </a:solidFill>
              </a:rPr>
              <a:t>проходить ГИА в форме ГВЭ и/или ГВЭ, ОГЭ в особых условиях представляют </a:t>
            </a:r>
            <a:r>
              <a:rPr lang="ru-RU" sz="2000" b="1" u="sng" dirty="0">
                <a:solidFill>
                  <a:srgbClr val="002060"/>
                </a:solidFill>
              </a:rPr>
              <a:t>копию рекомендаций ПМПК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0070C0"/>
                </a:solidFill>
              </a:rPr>
              <a:t>Участники - дети-инвалиды и инвалиды </a:t>
            </a:r>
            <a:r>
              <a:rPr 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sz="2000" b="1" dirty="0">
                <a:solidFill>
                  <a:srgbClr val="0070C0"/>
                </a:solidFill>
              </a:rPr>
              <a:t>оригинал или заверенную в установленном порядке </a:t>
            </a:r>
            <a:r>
              <a:rPr lang="ru-RU" sz="2000" b="1" u="sng" dirty="0">
                <a:solidFill>
                  <a:srgbClr val="0070C0"/>
                </a:solidFill>
              </a:rPr>
              <a:t>копию справки МСЭ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002060"/>
                </a:solidFill>
              </a:rPr>
              <a:t>Документы, подтверждающие права </a:t>
            </a:r>
            <a:r>
              <a:rPr lang="ru-RU" sz="2000" b="1" dirty="0" smtClean="0">
                <a:solidFill>
                  <a:srgbClr val="002060"/>
                </a:solidFill>
              </a:rPr>
              <a:t>участников, </a:t>
            </a:r>
            <a:r>
              <a:rPr lang="ru-RU" sz="2000" b="1" dirty="0">
                <a:solidFill>
                  <a:srgbClr val="002060"/>
                </a:solidFill>
              </a:rPr>
              <a:t>должны </a:t>
            </a:r>
            <a:r>
              <a:rPr lang="ru-RU" sz="2000" b="1" dirty="0" smtClean="0">
                <a:solidFill>
                  <a:srgbClr val="002060"/>
                </a:solidFill>
              </a:rPr>
              <a:t>быть датированы ранее даты подачи заявления на ГИА-9 и согласия на обработку персональных данных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0070C0"/>
                </a:solidFill>
              </a:rPr>
              <a:t>В заявлении должны быть указаны дополнительные условия с учетом состояния здоровья и особенностей психофизического развития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материально-техническое оснащение, на дому, в устной форме, необходимость присутствия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сурдопереводчика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</a:rPr>
              <a:t>тифлопереводчика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, ассистента и др.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ru-RU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000" b="1" i="1" u="sng" dirty="0">
                <a:solidFill>
                  <a:schemeClr val="accent1">
                    <a:lumMod val="50000"/>
                  </a:schemeClr>
                </a:solidFill>
              </a:rPr>
              <a:t>медицинским показаниям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), которые необходимо создать в пунктах проведения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экзаменов) </a:t>
            </a:r>
            <a:r>
              <a:rPr lang="ru-RU" sz="2000" b="1" i="1" dirty="0" smtClean="0">
                <a:solidFill>
                  <a:srgbClr val="FF0000"/>
                </a:solidFill>
              </a:rPr>
              <a:t>в соответствии с рекомендациями ПМПК и ВК</a:t>
            </a:r>
          </a:p>
          <a:p>
            <a:pPr marL="0" indent="0">
              <a:buNone/>
            </a:pPr>
            <a:endParaRPr lang="ru-RU" sz="2000" dirty="0"/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3" name="Picture 2" descr="http://adisabilitylawyer.com/adl/uploads/2015/05/medical-records-5.21.15-300x3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159" y="4907996"/>
            <a:ext cx="1192138" cy="11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atic.tildacdn.com/tild6134-3138-4634-b132-616135623061/text_ed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81" y="1189572"/>
            <a:ext cx="1343516" cy="13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host.kr.ua/images/instructi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468190" y="3005383"/>
            <a:ext cx="935930" cy="11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680135" y="3129157"/>
            <a:ext cx="61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МСЭ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863242" y="5165511"/>
            <a:ext cx="42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ВК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 rot="20827622">
            <a:off x="10413376" y="1571466"/>
            <a:ext cx="817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ПМПК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8038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ятиугольник 16"/>
          <p:cNvSpPr/>
          <p:nvPr/>
        </p:nvSpPr>
        <p:spPr>
          <a:xfrm flipH="1">
            <a:off x="6641432" y="1377824"/>
            <a:ext cx="5376702" cy="207493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797914" y="239851"/>
            <a:ext cx="1057406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5F5F5F"/>
                </a:solidFill>
              </a:rPr>
              <a:t>ГИА-9 в </a:t>
            </a:r>
            <a:r>
              <a:rPr lang="ru-RU" sz="2800" b="1" dirty="0">
                <a:solidFill>
                  <a:srgbClr val="5F5F5F"/>
                </a:solidFill>
              </a:rPr>
              <a:t>особых условиях </a:t>
            </a:r>
            <a:r>
              <a:rPr lang="ru-RU" sz="2800" b="1" dirty="0" smtClean="0">
                <a:solidFill>
                  <a:srgbClr val="5F5F5F"/>
                </a:solidFill>
              </a:rPr>
              <a:t>(</a:t>
            </a:r>
            <a:r>
              <a:rPr lang="ru-RU" sz="2800" b="1" dirty="0">
                <a:solidFill>
                  <a:srgbClr val="5F5F5F"/>
                </a:solidFill>
              </a:rPr>
              <a:t>на дому, устно)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54410" y="1377824"/>
            <a:ext cx="6313309" cy="2006808"/>
          </a:xfrm>
          <a:prstGeom prst="homePlate">
            <a:avLst/>
          </a:prstGeom>
          <a:solidFill>
            <a:srgbClr val="619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Для участников, </a:t>
            </a:r>
            <a:r>
              <a:rPr lang="ru-RU" b="1" dirty="0" smtClean="0">
                <a:solidFill>
                  <a:schemeClr val="bg1"/>
                </a:solidFill>
              </a:rPr>
              <a:t>имеющих </a:t>
            </a:r>
          </a:p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медицинские </a:t>
            </a:r>
            <a:r>
              <a:rPr lang="ru-RU" sz="2000" b="1" u="sng" dirty="0">
                <a:solidFill>
                  <a:schemeClr val="bg1"/>
                </a:solidFill>
              </a:rPr>
              <a:t>показания для обучения на дому </a:t>
            </a:r>
            <a:endParaRPr lang="ru-RU" sz="20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u="sng" dirty="0" smtClean="0">
                <a:solidFill>
                  <a:schemeClr val="bg1"/>
                </a:solidFill>
              </a:rPr>
              <a:t>и </a:t>
            </a:r>
            <a:r>
              <a:rPr lang="ru-RU" sz="2000" b="1" u="sng" dirty="0">
                <a:solidFill>
                  <a:schemeClr val="bg1"/>
                </a:solidFill>
              </a:rPr>
              <a:t>соответствующие рекомендации ПМПК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ГИА-9 организуется </a:t>
            </a:r>
            <a:r>
              <a:rPr lang="ru-RU" b="1" dirty="0">
                <a:solidFill>
                  <a:schemeClr val="bg1"/>
                </a:solidFill>
              </a:rPr>
              <a:t>на дому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(или в медицинском учреждении)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54410" y="4244571"/>
            <a:ext cx="6313309" cy="2034309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Для участников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ГИА-9 с </a:t>
            </a:r>
            <a:r>
              <a:rPr lang="ru-RU" b="1" dirty="0">
                <a:solidFill>
                  <a:schemeClr val="bg1"/>
                </a:solidFill>
              </a:rPr>
              <a:t>ОВЗ, </a:t>
            </a:r>
            <a:r>
              <a:rPr lang="ru-RU" b="1" dirty="0" smtClean="0">
                <a:solidFill>
                  <a:schemeClr val="bg1"/>
                </a:solidFill>
              </a:rPr>
              <a:t>детей-инвалидов </a:t>
            </a:r>
            <a:r>
              <a:rPr lang="ru-RU" b="1" dirty="0">
                <a:solidFill>
                  <a:schemeClr val="bg1"/>
                </a:solidFill>
              </a:rPr>
              <a:t>и инвалидов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экзамены могут </a:t>
            </a:r>
            <a:r>
              <a:rPr lang="ru-RU" b="1" dirty="0">
                <a:solidFill>
                  <a:schemeClr val="bg1"/>
                </a:solidFill>
              </a:rPr>
              <a:t>по их желанию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при наличии соответствующих медицинских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показаний </a:t>
            </a:r>
            <a:r>
              <a:rPr lang="ru-RU" b="1" dirty="0">
                <a:solidFill>
                  <a:schemeClr val="bg1"/>
                </a:solidFill>
              </a:rPr>
              <a:t>проводиться в устной форме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68092" y="1791272"/>
            <a:ext cx="3136605" cy="1076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679354" y="1565620"/>
            <a:ext cx="4749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Рекомендации ВК об </a:t>
            </a:r>
            <a:r>
              <a:rPr lang="ru-RU" b="1" dirty="0" smtClean="0">
                <a:solidFill>
                  <a:schemeClr val="bg1"/>
                </a:solidFill>
              </a:rPr>
              <a:t>обучении и прохождении ГИА-9 </a:t>
            </a:r>
            <a:r>
              <a:rPr lang="ru-RU" b="1" dirty="0">
                <a:solidFill>
                  <a:schemeClr val="bg1"/>
                </a:solidFill>
              </a:rPr>
              <a:t>на дому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Рекомендации ПМПК </a:t>
            </a:r>
            <a:r>
              <a:rPr lang="ru-RU" b="1" dirty="0" smtClean="0">
                <a:solidFill>
                  <a:schemeClr val="bg1"/>
                </a:solidFill>
              </a:rPr>
              <a:t>о прохождении   ГИА-9 на </a:t>
            </a:r>
            <a:r>
              <a:rPr lang="ru-RU" b="1" dirty="0">
                <a:solidFill>
                  <a:schemeClr val="bg1"/>
                </a:solidFill>
              </a:rPr>
              <a:t>дому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Приказ об обучении на дому</a:t>
            </a: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6641431" y="4019979"/>
            <a:ext cx="5376702" cy="248349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6667" y="4241312"/>
            <a:ext cx="4571817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Рекомендации ВК о сдаче в устной форме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Рекомендации </a:t>
            </a:r>
            <a:r>
              <a:rPr lang="ru-RU" b="1" dirty="0">
                <a:solidFill>
                  <a:schemeClr val="bg1"/>
                </a:solidFill>
              </a:rPr>
              <a:t>ПМПК о сдаче в 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устной </a:t>
            </a:r>
            <a:r>
              <a:rPr lang="ru-RU" b="1" dirty="0">
                <a:solidFill>
                  <a:schemeClr val="bg1"/>
                </a:solidFill>
              </a:rPr>
              <a:t>форме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Наличие </a:t>
            </a:r>
            <a:r>
              <a:rPr lang="ru-RU" b="1" dirty="0">
                <a:solidFill>
                  <a:schemeClr val="bg1"/>
                </a:solidFill>
              </a:rPr>
              <a:t>ассистента по переносу </a:t>
            </a:r>
            <a:r>
              <a:rPr lang="ru-RU" b="1" dirty="0" smtClean="0">
                <a:solidFill>
                  <a:schemeClr val="bg1"/>
                </a:solidFill>
              </a:rPr>
              <a:t>            ответов </a:t>
            </a:r>
            <a:r>
              <a:rPr lang="ru-RU" b="1" dirty="0">
                <a:solidFill>
                  <a:schemeClr val="bg1"/>
                </a:solidFill>
              </a:rPr>
              <a:t>с аудионосителя в </a:t>
            </a:r>
            <a:r>
              <a:rPr lang="ru-RU" b="1" dirty="0" smtClean="0">
                <a:solidFill>
                  <a:schemeClr val="bg1"/>
                </a:solidFill>
              </a:rPr>
              <a:t>бланки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Наличие экзаменатора-собеседника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5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ятиугольник 16"/>
          <p:cNvSpPr/>
          <p:nvPr/>
        </p:nvSpPr>
        <p:spPr>
          <a:xfrm flipH="1">
            <a:off x="3914311" y="988443"/>
            <a:ext cx="8277689" cy="1748754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430633" y="230080"/>
            <a:ext cx="1057406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5F5F5F"/>
                </a:solidFill>
              </a:rPr>
              <a:t>ГИА-9 для обучающихся с ЗПР</a:t>
            </a:r>
            <a:endParaRPr lang="ru-RU" sz="2800" b="1" dirty="0">
              <a:solidFill>
                <a:srgbClr val="5F5F5F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4660" y="2513273"/>
            <a:ext cx="3759295" cy="2695767"/>
          </a:xfrm>
          <a:prstGeom prst="homePlate">
            <a:avLst/>
          </a:prstGeom>
          <a:solidFill>
            <a:srgbClr val="2B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Для участников, </a:t>
            </a:r>
            <a:r>
              <a:rPr lang="ru-RU" sz="2400" b="1" dirty="0" smtClean="0">
                <a:solidFill>
                  <a:schemeClr val="bg1"/>
                </a:solidFill>
              </a:rPr>
              <a:t>имеющих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рекомендации ПМПК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 </a:t>
            </a:r>
            <a:r>
              <a:rPr lang="ru-RU" sz="2400" b="1" dirty="0">
                <a:solidFill>
                  <a:schemeClr val="bg1"/>
                </a:solidFill>
              </a:rPr>
              <a:t>обучении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 </a:t>
            </a:r>
            <a:r>
              <a:rPr lang="ru-RU" sz="2400" b="1" dirty="0">
                <a:solidFill>
                  <a:schemeClr val="bg1"/>
                </a:solidFill>
              </a:rPr>
              <a:t>программам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 </a:t>
            </a:r>
            <a:r>
              <a:rPr lang="ru-RU" sz="2400" b="1" dirty="0">
                <a:solidFill>
                  <a:schemeClr val="bg1"/>
                </a:solidFill>
              </a:rPr>
              <a:t>ЗПР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68092" y="1791272"/>
            <a:ext cx="3136605" cy="1076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 flipV="1">
            <a:off x="0" y="795117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442797" y="4257612"/>
            <a:ext cx="474920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Рекомендации </a:t>
            </a:r>
            <a:r>
              <a:rPr lang="ru-RU" b="1" dirty="0">
                <a:solidFill>
                  <a:schemeClr val="bg1"/>
                </a:solidFill>
              </a:rPr>
              <a:t>ПМПК </a:t>
            </a:r>
            <a:r>
              <a:rPr lang="ru-RU" b="1" dirty="0" smtClean="0">
                <a:solidFill>
                  <a:schemeClr val="bg1"/>
                </a:solidFill>
              </a:rPr>
              <a:t> об обучении </a:t>
            </a:r>
            <a:r>
              <a:rPr lang="ru-RU" b="1" dirty="0">
                <a:solidFill>
                  <a:schemeClr val="bg1"/>
                </a:solidFill>
              </a:rPr>
              <a:t>по программам с ЗПР </a:t>
            </a:r>
            <a:r>
              <a:rPr lang="ru-RU" b="1" dirty="0" smtClean="0">
                <a:solidFill>
                  <a:schemeClr val="bg1"/>
                </a:solidFill>
              </a:rPr>
              <a:t>(за все годы с момента установления ЗПР)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Приказ (ы) </a:t>
            </a:r>
            <a:r>
              <a:rPr lang="ru-RU" b="1" dirty="0">
                <a:solidFill>
                  <a:schemeClr val="bg1"/>
                </a:solidFill>
              </a:rPr>
              <a:t>об обучении </a:t>
            </a:r>
            <a:r>
              <a:rPr lang="ru-RU" b="1" dirty="0" smtClean="0">
                <a:solidFill>
                  <a:schemeClr val="bg1"/>
                </a:solidFill>
              </a:rPr>
              <a:t>по программам с ЗПР ( за все годы с момента выдачи заключения ПМПК об обучении по программам с ЗПР)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Медицинское заключение о состоянии ребенка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94163" y="1061781"/>
            <a:ext cx="78877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Рекомендации </a:t>
            </a:r>
            <a:r>
              <a:rPr lang="ru-RU" b="1" dirty="0">
                <a:solidFill>
                  <a:schemeClr val="bg1"/>
                </a:solidFill>
              </a:rPr>
              <a:t>ПМПК </a:t>
            </a:r>
            <a:r>
              <a:rPr lang="ru-RU" b="1" dirty="0" smtClean="0">
                <a:solidFill>
                  <a:schemeClr val="bg1"/>
                </a:solidFill>
              </a:rPr>
              <a:t> об обучении </a:t>
            </a:r>
            <a:r>
              <a:rPr lang="ru-RU" b="1" dirty="0">
                <a:solidFill>
                  <a:schemeClr val="bg1"/>
                </a:solidFill>
              </a:rPr>
              <a:t>по программам с ЗПР 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(за все годы с момента установления ЗПР)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Медицинское заключение о состоянии ребенка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Приказ (ы) </a:t>
            </a:r>
            <a:r>
              <a:rPr lang="ru-RU" b="1" dirty="0">
                <a:solidFill>
                  <a:schemeClr val="bg1"/>
                </a:solidFill>
              </a:rPr>
              <a:t>об обучении </a:t>
            </a:r>
            <a:r>
              <a:rPr lang="ru-RU" b="1" dirty="0" smtClean="0">
                <a:solidFill>
                  <a:schemeClr val="bg1"/>
                </a:solidFill>
              </a:rPr>
              <a:t>по программам с ЗПР ( за все годы с момента выдачи заключения ПМПК об обучении по программам с ЗПР)</a:t>
            </a: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3898902" y="2797430"/>
            <a:ext cx="8277689" cy="2127454"/>
          </a:xfrm>
          <a:prstGeom prst="homePlate">
            <a:avLst/>
          </a:prstGeom>
          <a:solidFill>
            <a:srgbClr val="619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4258" y="2868086"/>
            <a:ext cx="6757569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При отсутствии приказов об </a:t>
            </a:r>
            <a:r>
              <a:rPr lang="ru-RU" b="1" dirty="0">
                <a:solidFill>
                  <a:schemeClr val="bg1"/>
                </a:solidFill>
              </a:rPr>
              <a:t>обучении по программам с ЗПР </a:t>
            </a:r>
            <a:r>
              <a:rPr lang="ru-RU" b="1" dirty="0" smtClean="0">
                <a:solidFill>
                  <a:schemeClr val="bg1"/>
                </a:solidFill>
              </a:rPr>
              <a:t>за какой-то учебный год необходимы документы, обосновывающие их отсутствие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При переходе обучающегося из одной   ОО </a:t>
            </a:r>
            <a:r>
              <a:rPr lang="ru-RU" b="1" smtClean="0">
                <a:solidFill>
                  <a:schemeClr val="bg1"/>
                </a:solidFill>
              </a:rPr>
              <a:t>в другую </a:t>
            </a:r>
            <a:r>
              <a:rPr lang="ru-RU" b="1" dirty="0" smtClean="0">
                <a:solidFill>
                  <a:schemeClr val="bg1"/>
                </a:solidFill>
              </a:rPr>
              <a:t>(в том числе переезд из другого МО, региона) необходимо предоставить приказы (подтверждающие документы) об обучении по программам с ЗПР в ОО выбытия</a:t>
            </a: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4030462" y="5004536"/>
            <a:ext cx="8146129" cy="1834307"/>
          </a:xfrm>
          <a:prstGeom prst="homePlate">
            <a:avLst/>
          </a:prstGeom>
          <a:solidFill>
            <a:srgbClr val="CA6D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55504" y="5310709"/>
            <a:ext cx="6164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При переводе обучающегося с ЗПР из одной ОО в другую дополнительно необходимо предоставить приказ об отчислении из ОО, где ранее обучался ребенок, и приказ о зачислении в данную ОО</a:t>
            </a:r>
          </a:p>
        </p:txBody>
      </p:sp>
    </p:spTree>
    <p:extLst>
      <p:ext uri="{BB962C8B-B14F-4D97-AF65-F5344CB8AC3E}">
        <p14:creationId xmlns:p14="http://schemas.microsoft.com/office/powerpoint/2010/main" val="30301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ятиугольник 16"/>
          <p:cNvSpPr/>
          <p:nvPr/>
        </p:nvSpPr>
        <p:spPr>
          <a:xfrm flipH="1">
            <a:off x="6776720" y="1338561"/>
            <a:ext cx="5212078" cy="207493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797914" y="239851"/>
            <a:ext cx="1057406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5F5F5F"/>
                </a:solidFill>
              </a:rPr>
              <a:t>Итоговое собеседование в </a:t>
            </a:r>
            <a:r>
              <a:rPr lang="ru-RU" sz="2800" b="1" dirty="0">
                <a:solidFill>
                  <a:srgbClr val="5F5F5F"/>
                </a:solidFill>
              </a:rPr>
              <a:t>особых </a:t>
            </a:r>
            <a:r>
              <a:rPr lang="ru-RU" sz="2800" b="1" dirty="0" smtClean="0">
                <a:solidFill>
                  <a:srgbClr val="5F5F5F"/>
                </a:solidFill>
              </a:rPr>
              <a:t>условиях</a:t>
            </a:r>
            <a:endParaRPr lang="ru-RU" sz="2800" b="1" dirty="0">
              <a:solidFill>
                <a:srgbClr val="5F5F5F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54410" y="1377824"/>
            <a:ext cx="6313309" cy="2006808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Для участников, </a:t>
            </a:r>
            <a:r>
              <a:rPr lang="ru-RU" b="1" dirty="0" smtClean="0">
                <a:solidFill>
                  <a:schemeClr val="bg1"/>
                </a:solidFill>
              </a:rPr>
              <a:t>имеющих </a:t>
            </a:r>
          </a:p>
          <a:p>
            <a:pPr algn="ctr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 для обучения на дому 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соответствующие рекомендации ПМПК, </a:t>
            </a:r>
            <a:endParaRPr lang="ru-RU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тоговое собеседование организуется </a:t>
            </a:r>
            <a:r>
              <a:rPr lang="ru-RU" b="1" dirty="0">
                <a:solidFill>
                  <a:schemeClr val="bg1"/>
                </a:solidFill>
              </a:rPr>
              <a:t>на дому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(или в медицинском учреждении)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54410" y="4244571"/>
            <a:ext cx="6313309" cy="2034309"/>
          </a:xfrm>
          <a:prstGeom prst="homePlate">
            <a:avLst/>
          </a:prstGeom>
          <a:solidFill>
            <a:srgbClr val="2B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Для участников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ИС с </a:t>
            </a:r>
            <a:r>
              <a:rPr lang="ru-RU" b="1" dirty="0">
                <a:solidFill>
                  <a:schemeClr val="bg1"/>
                </a:solidFill>
              </a:rPr>
              <a:t>ОВЗ, </a:t>
            </a:r>
            <a:r>
              <a:rPr lang="ru-RU" b="1" dirty="0" smtClean="0">
                <a:solidFill>
                  <a:schemeClr val="bg1"/>
                </a:solidFill>
              </a:rPr>
              <a:t>детей-инвалидов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инвалидов: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РАС (расстройство аутистического спектра),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слепых, слабовидящих,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глухих, слабослышащих,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ТНР (тяжелые нарушения речи)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68092" y="1791272"/>
            <a:ext cx="3136605" cy="1076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467598" y="1560418"/>
            <a:ext cx="47492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Рекомендации ВК об </a:t>
            </a:r>
            <a:r>
              <a:rPr lang="ru-RU" b="1" dirty="0" smtClean="0">
                <a:solidFill>
                  <a:schemeClr val="bg1"/>
                </a:solidFill>
              </a:rPr>
              <a:t>обучении и прохождении ИС </a:t>
            </a:r>
            <a:r>
              <a:rPr lang="ru-RU" b="1" dirty="0">
                <a:solidFill>
                  <a:schemeClr val="bg1"/>
                </a:solidFill>
              </a:rPr>
              <a:t>на дому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Рекомендации ПМПК </a:t>
            </a:r>
            <a:r>
              <a:rPr lang="ru-RU" b="1" dirty="0" smtClean="0">
                <a:solidFill>
                  <a:schemeClr val="bg1"/>
                </a:solidFill>
              </a:rPr>
              <a:t>о прохождении                   ИС на </a:t>
            </a:r>
            <a:r>
              <a:rPr lang="ru-RU" b="1" dirty="0">
                <a:solidFill>
                  <a:schemeClr val="bg1"/>
                </a:solidFill>
              </a:rPr>
              <a:t>дому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Приказ об обучении на дому</a:t>
            </a: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6830355" y="4244571"/>
            <a:ext cx="5212078" cy="2034309"/>
          </a:xfrm>
          <a:prstGeom prst="homePlate">
            <a:avLst/>
          </a:prstGeom>
          <a:solidFill>
            <a:srgbClr val="619D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4984" y="4553542"/>
            <a:ext cx="457181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Заключение </a:t>
            </a:r>
            <a:r>
              <a:rPr lang="ru-RU" b="1" dirty="0">
                <a:solidFill>
                  <a:schemeClr val="bg1"/>
                </a:solidFill>
              </a:rPr>
              <a:t>ВК </a:t>
            </a:r>
            <a:r>
              <a:rPr lang="ru-RU" b="1" dirty="0" smtClean="0">
                <a:solidFill>
                  <a:schemeClr val="bg1"/>
                </a:solidFill>
              </a:rPr>
              <a:t>о заболевании и  состоянии здоровья ребенка 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Рекомендации </a:t>
            </a:r>
            <a:r>
              <a:rPr lang="ru-RU" b="1" dirty="0">
                <a:solidFill>
                  <a:schemeClr val="bg1"/>
                </a:solidFill>
              </a:rPr>
              <a:t>ПМПК о </a:t>
            </a:r>
            <a:r>
              <a:rPr lang="ru-RU" b="1" dirty="0" smtClean="0">
                <a:solidFill>
                  <a:schemeClr val="bg1"/>
                </a:solidFill>
              </a:rPr>
              <a:t>необходимости понижения шкалы оценивания на ИС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1388508" y="243329"/>
            <a:ext cx="85966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5F5F5F"/>
                </a:solidFill>
              </a:rPr>
              <a:t>Оформление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606" y="1631965"/>
            <a:ext cx="10019019" cy="500131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Информация об участниках и ассистентах в таблицы должна быть внесена в строгом соответствии с </a:t>
            </a:r>
            <a:r>
              <a:rPr lang="ru-RU" sz="2400" b="1" dirty="0" smtClean="0">
                <a:solidFill>
                  <a:srgbClr val="002060"/>
                </a:solidFill>
              </a:rPr>
              <a:t>рекомендациями </a:t>
            </a:r>
            <a:r>
              <a:rPr lang="ru-RU" sz="2400" b="1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sz="2400" b="1" dirty="0" smtClean="0">
                <a:solidFill>
                  <a:srgbClr val="002060"/>
                </a:solidFill>
              </a:rPr>
              <a:t> от 25.02.2019 №07-1267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(до опубликования новых)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Все </a:t>
            </a:r>
            <a:r>
              <a:rPr lang="ru-RU" sz="2400" b="1" dirty="0">
                <a:solidFill>
                  <a:srgbClr val="002060"/>
                </a:solidFill>
              </a:rPr>
              <a:t>документы должны содержать: реквизиты (дату выдачи, номер), штамп и печать организации, выдавшей документ (с четким читаемым оттиском), подписи врачей с расшифровкой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(круглая печать врача не является расшифровкой)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Заявления </a:t>
            </a:r>
            <a:r>
              <a:rPr lang="ru-RU" sz="2400" b="1">
                <a:solidFill>
                  <a:srgbClr val="002060"/>
                </a:solidFill>
              </a:rPr>
              <a:t>на </a:t>
            </a:r>
            <a:r>
              <a:rPr lang="ru-RU" sz="2400" b="1" smtClean="0">
                <a:solidFill>
                  <a:srgbClr val="002060"/>
                </a:solidFill>
              </a:rPr>
              <a:t>ГИА-9, итоговое </a:t>
            </a:r>
            <a:r>
              <a:rPr lang="ru-RU" sz="2400" b="1" dirty="0" smtClean="0">
                <a:solidFill>
                  <a:srgbClr val="002060"/>
                </a:solidFill>
              </a:rPr>
              <a:t>собеседование и </a:t>
            </a:r>
            <a:r>
              <a:rPr lang="ru-RU" sz="2400" b="1" dirty="0">
                <a:solidFill>
                  <a:srgbClr val="002060"/>
                </a:solidFill>
              </a:rPr>
              <a:t>на обработку персональных данных должны содержать </a:t>
            </a:r>
            <a:r>
              <a:rPr lang="ru-RU" sz="2400" b="1" u="sng" dirty="0">
                <a:solidFill>
                  <a:srgbClr val="00B050"/>
                </a:solidFill>
              </a:rPr>
              <a:t>оригиналы</a:t>
            </a:r>
            <a:r>
              <a:rPr lang="ru-RU" sz="2400" b="1" dirty="0">
                <a:solidFill>
                  <a:srgbClr val="002060"/>
                </a:solidFill>
              </a:rPr>
              <a:t> подписей участников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Заявления должны быть распечатаны без изменения формата, 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на </a:t>
            </a:r>
            <a:r>
              <a:rPr lang="ru-RU" sz="2400" b="1" dirty="0">
                <a:solidFill>
                  <a:srgbClr val="002060"/>
                </a:solidFill>
              </a:rPr>
              <a:t>одном листе с двух сторон</a:t>
            </a: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2" name="Picture 22" descr="http://co953sv.mskobr.ru/images/cms/data/7c7da3624e26a700b334549f4a4e142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9" y="1541721"/>
            <a:ext cx="834329" cy="8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co953sv.mskobr.ru/images/cms/data/7c7da3624e26a700b334549f4a4e142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5" y="2847065"/>
            <a:ext cx="814544" cy="8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co953sv.mskobr.ru/images/cms/data/7c7da3624e26a700b334549f4a4e142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7" y="4132625"/>
            <a:ext cx="800115" cy="8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://co953sv.mskobr.ru/images/cms/data/7c7da3624e26a700b334549f4a4e142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7" y="5408548"/>
            <a:ext cx="800115" cy="8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95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797914" y="1322773"/>
            <a:ext cx="10429497" cy="5422114"/>
          </a:xfrm>
          <a:prstGeom prst="snip2Diag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42000">
                <a:schemeClr val="accent3">
                  <a:lumMod val="20000"/>
                  <a:lumOff val="80000"/>
                </a:schemeClr>
              </a:gs>
              <a:gs pos="8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1445216" y="202689"/>
            <a:ext cx="85966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5F5F5F"/>
                </a:solidFill>
              </a:rPr>
              <a:t>Оформление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2928" y="1728152"/>
            <a:ext cx="9279467" cy="3792279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Для участников, обучающихся в специальных учебно-воспитательных учреждениях закрытого типа, учреждениях, исполняющих наказание в виде лишения </a:t>
            </a:r>
            <a:r>
              <a:rPr lang="ru-RU" sz="3200" b="1" dirty="0" smtClean="0">
                <a:solidFill>
                  <a:srgbClr val="002060"/>
                </a:solidFill>
              </a:rPr>
              <a:t>свободы, </a:t>
            </a:r>
            <a:r>
              <a:rPr lang="ru-RU" sz="3200" b="1" dirty="0">
                <a:solidFill>
                  <a:srgbClr val="002060"/>
                </a:solidFill>
              </a:rPr>
              <a:t>предоставляются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</a:t>
            </a:r>
            <a:r>
              <a:rPr lang="ru-RU" sz="3200" b="1" dirty="0" smtClean="0">
                <a:solidFill>
                  <a:srgbClr val="00B050"/>
                </a:solidFill>
              </a:rPr>
              <a:t>копия </a:t>
            </a:r>
            <a:r>
              <a:rPr lang="ru-RU" sz="3200" b="1" dirty="0">
                <a:solidFill>
                  <a:srgbClr val="00B050"/>
                </a:solidFill>
              </a:rPr>
              <a:t>приказа о зачислении </a:t>
            </a:r>
            <a:r>
              <a:rPr lang="ru-RU" sz="3200" b="1" dirty="0" smtClean="0">
                <a:solidFill>
                  <a:srgbClr val="002060"/>
                </a:solidFill>
              </a:rPr>
              <a:t>в  </a:t>
            </a:r>
            <a:r>
              <a:rPr lang="ru-RU" sz="3200" b="1" dirty="0">
                <a:solidFill>
                  <a:srgbClr val="002060"/>
                </a:solidFill>
              </a:rPr>
              <a:t>это учреждение или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копия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приказа о формировании класса на данный учебный год</a:t>
            </a: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4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551" y="1322773"/>
            <a:ext cx="769858" cy="7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2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797914" y="1322773"/>
            <a:ext cx="10429497" cy="5422114"/>
          </a:xfrm>
          <a:prstGeom prst="snip2Diag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8000">
                <a:schemeClr val="accent3">
                  <a:lumMod val="20000"/>
                  <a:lumOff val="80000"/>
                </a:schemeClr>
              </a:gs>
              <a:gs pos="67000">
                <a:srgbClr val="D3B1B7">
                  <a:alpha val="49804"/>
                </a:srgbClr>
              </a:gs>
              <a:gs pos="100000">
                <a:srgbClr val="D3B1B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2"/>
          <p:cNvSpPr txBox="1">
            <a:spLocks noGrp="1"/>
          </p:cNvSpPr>
          <p:nvPr>
            <p:ph type="title"/>
          </p:nvPr>
        </p:nvSpPr>
        <p:spPr>
          <a:xfrm>
            <a:off x="1516572" y="217688"/>
            <a:ext cx="85966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5F5F5F"/>
                </a:solidFill>
              </a:rPr>
              <a:t>Оформление документов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41721"/>
            <a:ext cx="10275147" cy="50216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ru-RU" sz="3200" b="1" dirty="0" smtClean="0">
                <a:solidFill>
                  <a:srgbClr val="90404A"/>
                </a:solidFill>
              </a:rPr>
              <a:t>Внимательно! </a:t>
            </a:r>
            <a:endParaRPr lang="ru-RU" sz="3200" b="1" dirty="0">
              <a:solidFill>
                <a:srgbClr val="90404A"/>
              </a:solidFill>
            </a:endParaRPr>
          </a:p>
          <a:p>
            <a:pPr marL="985838" indent="-630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К </a:t>
            </a:r>
            <a:r>
              <a:rPr lang="ru-RU" sz="3200" b="1" dirty="0">
                <a:solidFill>
                  <a:srgbClr val="002060"/>
                </a:solidFill>
              </a:rPr>
              <a:t>содержанию заключений ПМПК </a:t>
            </a:r>
            <a:r>
              <a:rPr lang="ru-RU" sz="3200" b="1" dirty="0" smtClean="0">
                <a:solidFill>
                  <a:srgbClr val="002060"/>
                </a:solidFill>
              </a:rPr>
              <a:t>и взаимодействию </a:t>
            </a:r>
            <a:r>
              <a:rPr lang="ru-RU" sz="3200" b="1" dirty="0">
                <a:solidFill>
                  <a:srgbClr val="002060"/>
                </a:solidFill>
              </a:rPr>
              <a:t>с </a:t>
            </a:r>
            <a:r>
              <a:rPr lang="ru-RU" sz="3200" b="1" dirty="0" smtClean="0">
                <a:solidFill>
                  <a:srgbClr val="002060"/>
                </a:solidFill>
              </a:rPr>
              <a:t>медицинскими</a:t>
            </a:r>
          </a:p>
          <a:p>
            <a:pPr marL="98583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организациями </a:t>
            </a:r>
            <a:r>
              <a:rPr lang="ru-RU" sz="3200" b="1" dirty="0">
                <a:solidFill>
                  <a:srgbClr val="002060"/>
                </a:solidFill>
              </a:rPr>
              <a:t>по </a:t>
            </a:r>
            <a:r>
              <a:rPr lang="ru-RU" sz="3200" b="1" dirty="0" smtClean="0">
                <a:solidFill>
                  <a:srgbClr val="002060"/>
                </a:solidFill>
              </a:rPr>
              <a:t>оформлению документов</a:t>
            </a:r>
            <a:endParaRPr lang="ru-RU" sz="3200" b="1" dirty="0">
              <a:solidFill>
                <a:srgbClr val="002060"/>
              </a:solidFill>
            </a:endParaRPr>
          </a:p>
          <a:p>
            <a:pPr marL="985838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98583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90404A"/>
                </a:solidFill>
              </a:rPr>
              <a:t>Они </a:t>
            </a:r>
            <a:r>
              <a:rPr lang="ru-RU" sz="3200" b="1" dirty="0">
                <a:solidFill>
                  <a:srgbClr val="90404A"/>
                </a:solidFill>
              </a:rPr>
              <a:t>должны соответствовать </a:t>
            </a:r>
            <a:endParaRPr lang="ru-RU" sz="3200" b="1" dirty="0" smtClean="0">
              <a:solidFill>
                <a:srgbClr val="90404A"/>
              </a:solidFill>
            </a:endParaRPr>
          </a:p>
          <a:p>
            <a:pPr marL="98583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90404A"/>
                </a:solidFill>
              </a:rPr>
              <a:t>Методическим </a:t>
            </a:r>
            <a:r>
              <a:rPr lang="ru-RU" sz="3200" b="1" dirty="0">
                <a:solidFill>
                  <a:srgbClr val="90404A"/>
                </a:solidFill>
              </a:rPr>
              <a:t>рекомендациям </a:t>
            </a:r>
            <a:endParaRPr lang="en-US" sz="3200" b="1" dirty="0" smtClean="0">
              <a:solidFill>
                <a:srgbClr val="90404A"/>
              </a:solidFill>
            </a:endParaRPr>
          </a:p>
          <a:p>
            <a:pPr marL="985838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 smtClean="0">
              <a:solidFill>
                <a:srgbClr val="90404A"/>
              </a:solidFill>
            </a:endParaRPr>
          </a:p>
          <a:p>
            <a:pPr marL="985838" indent="-63023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К подбору ассистентов                                      </a:t>
            </a:r>
            <a:r>
              <a:rPr lang="en-US" sz="3200" b="1" dirty="0" smtClean="0">
                <a:solidFill>
                  <a:srgbClr val="002060"/>
                </a:solidFill>
              </a:rPr>
              <a:t>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  Родители могут быть ассистентами </a:t>
            </a:r>
            <a:r>
              <a:rPr lang="en-US" sz="3200" b="1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исключительных случаях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ru-RU" sz="3200" b="1" dirty="0" smtClean="0">
                <a:solidFill>
                  <a:srgbClr val="90404A"/>
                </a:solidFill>
              </a:rPr>
              <a:t>(тяжелое состояние ребенка)</a:t>
            </a:r>
            <a:endParaRPr lang="ru-RU" sz="3200" b="1" dirty="0">
              <a:solidFill>
                <a:srgbClr val="90404A"/>
              </a:solidFill>
            </a:endParaRPr>
          </a:p>
          <a:p>
            <a:pPr marL="985838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solidFill>
                <a:srgbClr val="7030A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 flipV="1">
            <a:off x="0" y="910014"/>
            <a:ext cx="8164512" cy="99169"/>
            <a:chOff x="1" y="4450235"/>
            <a:chExt cx="15983746" cy="135580"/>
          </a:xfrm>
        </p:grpSpPr>
        <p:sp>
          <p:nvSpPr>
            <p:cNvPr id="8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pic>
        <p:nvPicPr>
          <p:cNvPr id="14" name="Picture 2" descr="https://icon-icons.com/icons2/7/PNG/128/note_thepin_13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553" y="1156791"/>
            <a:ext cx="769858" cy="7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74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1243</Words>
  <Application>Microsoft Office PowerPoint</Application>
  <PresentationFormat>Широкоэкранный</PresentationFormat>
  <Paragraphs>200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О подготовке и приеме документов и материалов для участников ГИА-9  с ОВЗ, детей-инвалидов, инвалидов</vt:lpstr>
      <vt:lpstr>   Кто вправе проходить ГИА – 9 в форме ГВЭ  и/или ОГЭ, ГВЭ в особых условиях</vt:lpstr>
      <vt:lpstr>   Необходимые документы</vt:lpstr>
      <vt:lpstr>ГИА-9 в особых условиях (на дому, устно)</vt:lpstr>
      <vt:lpstr>ГИА-9 для обучающихся с ЗПР</vt:lpstr>
      <vt:lpstr>Итоговое собеседование в особых условиях</vt:lpstr>
      <vt:lpstr>Оформление документов</vt:lpstr>
      <vt:lpstr>Оформление документов</vt:lpstr>
      <vt:lpstr>Оформление документов</vt:lpstr>
      <vt:lpstr>Проверить !</vt:lpstr>
      <vt:lpstr>   ЛИСТ  индивидуального приема документов на ГИА- 9</vt:lpstr>
      <vt:lpstr>Сдача документов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Мисенко Светлана Николаевна</dc:creator>
  <cp:lastModifiedBy>Мисенко Светлана Николаевна</cp:lastModifiedBy>
  <cp:revision>83</cp:revision>
  <cp:lastPrinted>2019-12-10T11:25:33Z</cp:lastPrinted>
  <dcterms:created xsi:type="dcterms:W3CDTF">2019-10-07T12:09:35Z</dcterms:created>
  <dcterms:modified xsi:type="dcterms:W3CDTF">2019-12-10T11:37:26Z</dcterms:modified>
</cp:coreProperties>
</file>