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2" r:id="rId5"/>
    <p:sldId id="263" r:id="rId6"/>
    <p:sldId id="260" r:id="rId7"/>
    <p:sldId id="264" r:id="rId8"/>
    <p:sldId id="265" r:id="rId9"/>
    <p:sldId id="266" r:id="rId10"/>
    <p:sldId id="267" r:id="rId11"/>
  </p:sldIdLst>
  <p:sldSz cx="12192000" cy="6858000"/>
  <p:notesSz cx="6889750" cy="100218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0875"/>
    <a:srgbClr val="00CC99"/>
    <a:srgbClr val="007FDE"/>
    <a:srgbClr val="C0C0C0"/>
    <a:srgbClr val="9A8D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51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3948" y="-78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24" tIns="48311" rIns="96624" bIns="48311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24" tIns="48311" rIns="96624" bIns="48311" rtlCol="0"/>
          <a:lstStyle>
            <a:lvl1pPr algn="r">
              <a:defRPr sz="1300"/>
            </a:lvl1pPr>
          </a:lstStyle>
          <a:p>
            <a:fld id="{FEE01417-C42B-4CA5-956D-FF91A9D8CD13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34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4" tIns="48311" rIns="96624" bIns="4831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24" tIns="48311" rIns="96624" bIns="4831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24" tIns="48311" rIns="96624" bIns="48311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24" tIns="48311" rIns="96624" bIns="48311" rtlCol="0" anchor="b"/>
          <a:lstStyle>
            <a:lvl1pPr algn="r">
              <a:defRPr sz="1300"/>
            </a:lvl1pPr>
          </a:lstStyle>
          <a:p>
            <a:fld id="{F904310B-2EC8-45B4-90F3-ED925FFED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5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0513" y="271463"/>
            <a:ext cx="6313487" cy="3551237"/>
          </a:xfrm>
        </p:spPr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ru-RU" dirty="0" smtClean="0">
                <a:latin typeface="Arial Black" panose="020B0A04020102020204" pitchFamily="34" charset="0"/>
              </a:rPr>
              <a:t>Слайд № 1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7977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74638" y="274638"/>
            <a:ext cx="6308725" cy="35480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39433" y="4217061"/>
            <a:ext cx="5782405" cy="5301995"/>
          </a:xfrm>
        </p:spPr>
        <p:txBody>
          <a:bodyPr/>
          <a:lstStyle/>
          <a:p>
            <a:pPr indent="475511"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Критерий 5 «Удовлетворённость условиями оказания образовательных услуг» представлен 3-мя показателями:</a:t>
            </a:r>
          </a:p>
          <a:p>
            <a:pPr indent="475511"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5.1. Доля участников образовательных отношений, которые готовы рекомендовать образовательную организацию родственникам и знакомым (значимость показателя 20%).</a:t>
            </a:r>
          </a:p>
          <a:p>
            <a:pPr indent="475511"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5.2. Доля участников образовательных отношений, удовлетворённых удобством графика работы образовательной организации (значимость показателя 30%).</a:t>
            </a:r>
          </a:p>
          <a:p>
            <a:pPr indent="475511" algn="just" defTabSz="966238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5.3. Доля участников образовательных отношений, удовлетворённых в целом условиями оказания образовательных услуг в образовательной организации (значимость показателя 50%).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ru-RU" dirty="0" smtClean="0">
                <a:latin typeface="Arial Black" panose="020B0A04020102020204" pitchFamily="34" charset="0"/>
              </a:rPr>
              <a:t>Слайд № 11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130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09563" y="296863"/>
            <a:ext cx="6269037" cy="35258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71476" y="4228714"/>
            <a:ext cx="5744426" cy="5290341"/>
          </a:xfrm>
        </p:spPr>
        <p:txBody>
          <a:bodyPr/>
          <a:lstStyle/>
          <a:p>
            <a:pPr indent="475511"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Для проведения независимой оценки качества условий осуществления образовательной деятельности организациями, осуществляющими образовательную деятельность, определён Единый порядок в целях обеспечения единого подхода к формированию количественных результатов независимой оценки и их интерпретации.</a:t>
            </a:r>
          </a:p>
          <a:p>
            <a:pPr indent="475511"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Единый порядок устанавливает для образовательных организаций:</a:t>
            </a:r>
          </a:p>
          <a:p>
            <a:pPr indent="475511"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- единые подходы к формированию показателей и параметров оценки качества, обеспечивающие одинаковое их содержание;</a:t>
            </a:r>
          </a:p>
          <a:p>
            <a:pPr indent="475511"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- единое количество и значимость критериев оценки качества, а также показателей, их характеризующих;</a:t>
            </a:r>
          </a:p>
          <a:p>
            <a:pPr indent="475511"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- единый способ расчета количественных результатов независимой оценки качества;</a:t>
            </a:r>
          </a:p>
          <a:p>
            <a:pPr indent="475511"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- единые единицы измерения значений показателей оценки и критериев оценки качества (в баллах);</a:t>
            </a:r>
          </a:p>
          <a:p>
            <a:pPr indent="475511"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-  единые значения параметров показателей оценки качества;</a:t>
            </a:r>
          </a:p>
          <a:p>
            <a:pPr indent="475511"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- единые максимальные величины значения критериев и показателей оценки качества.</a:t>
            </a:r>
          </a:p>
          <a:p>
            <a:pPr indent="475511" algn="just"/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ru-RU" dirty="0" smtClean="0">
                <a:latin typeface="Arial Black" panose="020B0A04020102020204" pitchFamily="34" charset="0"/>
              </a:rPr>
              <a:t>Слайд № 3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19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11150" y="274638"/>
            <a:ext cx="6286500" cy="35353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71477" y="4240367"/>
            <a:ext cx="5763417" cy="5278689"/>
          </a:xfrm>
        </p:spPr>
        <p:txBody>
          <a:bodyPr/>
          <a:lstStyle/>
          <a:p>
            <a:pPr indent="475511"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Независимая оценка качества условий осуществления образовательной деятельности в 2018 проводится по 5 критериям:</a:t>
            </a:r>
          </a:p>
          <a:p>
            <a:pPr marL="181170" indent="-181170" algn="just">
              <a:buFontTx/>
              <a:buChar char="-"/>
            </a:pP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открытость и доступность информации об образовательной организации;</a:t>
            </a:r>
          </a:p>
          <a:p>
            <a:pPr marL="181170" indent="-181170" algn="just">
              <a:buFontTx/>
              <a:buChar char="-"/>
            </a:pP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комфортность условий предоставления услуг;</a:t>
            </a:r>
          </a:p>
          <a:p>
            <a:pPr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- доступность услуг для инвалидов;</a:t>
            </a:r>
          </a:p>
          <a:p>
            <a:pPr marL="181170" indent="-181170" algn="just">
              <a:buFontTx/>
              <a:buChar char="-"/>
            </a:pP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доброжелательность, вежливость работников образовательных организаций;</a:t>
            </a:r>
          </a:p>
          <a:p>
            <a:pPr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- удовлетворённость условиями оказания услуг.</a:t>
            </a:r>
          </a:p>
          <a:p>
            <a:pPr algn="just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ru-RU" dirty="0" smtClean="0">
                <a:latin typeface="Arial Black" panose="020B0A04020102020204" pitchFamily="34" charset="0"/>
              </a:rPr>
              <a:t>Слайд № 4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733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76225" y="274638"/>
            <a:ext cx="6327775" cy="35591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39431" y="4228713"/>
            <a:ext cx="5801396" cy="5082320"/>
          </a:xfrm>
        </p:spPr>
        <p:txBody>
          <a:bodyPr/>
          <a:lstStyle/>
          <a:p>
            <a:pPr indent="475511"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Для расчёта количественных результатов независимой оценки устанавливается значимость критериев оценки качества.</a:t>
            </a:r>
          </a:p>
          <a:p>
            <a:pPr indent="475511"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Так, для критерия 1 «Открытость и доступность информации об образовательной организации» коэффициент значимости – 20%. Для критерия 2 «Комфортность условий предоставления услуг» – 20%. Для критерия 3 «Доступность услуг для инвалидов» – 15%. Для критерия 4 «Доброжелательность, вежливость работников образовательных организаций» – 15 %. Для критерия 5 «Удовлетворённость условиями оказания услуг» – 30%.</a:t>
            </a:r>
          </a:p>
          <a:p>
            <a:pPr indent="475511"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Сумма величин значимости критериев оценки качества составляет 100%.</a:t>
            </a:r>
          </a:p>
          <a:p>
            <a:pPr indent="475511"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Каждый критерий представлен 3-мя показателями, некоторые из которых представлены индикаторами параметров оценки. Значения индикаторов рассчитываются по формуле, указанной в методике. Значения показателей также рассчитываются по формуле с учётом значимости показателя, представленного в процентах. Сумма величин трёх показателей внутри каждого из критериев также составляет 100%.</a:t>
            </a:r>
          </a:p>
          <a:p>
            <a:pPr indent="475511"/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75511"/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ru-RU" dirty="0" smtClean="0">
                <a:latin typeface="Arial Black" panose="020B0A04020102020204" pitchFamily="34" charset="0"/>
              </a:rPr>
              <a:t>Слайд № 5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4782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11150" y="274638"/>
            <a:ext cx="6286500" cy="35353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71477" y="4217059"/>
            <a:ext cx="5763417" cy="4779334"/>
          </a:xfrm>
        </p:spPr>
        <p:txBody>
          <a:bodyPr/>
          <a:lstStyle/>
          <a:p>
            <a:pPr indent="475511"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В 2018 году увеличилось и количество методов сбора данных о качестве условий оказания образовательных услуг. К ним относятся: официальные сайты образовательных организаций, информационные стенды в помещениях образовательных организаций, сайт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bus.gov.ru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, изучение условий оказания образовательных услуг методом наблюдения, посещением образовательной организации, сбор мнений получателей образовательных услуг посредством анкетирования, интервьюирования, телефонного опроса, интернет-опроса.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ru-RU" dirty="0" smtClean="0">
                <a:latin typeface="Arial Black" panose="020B0A04020102020204" pitchFamily="34" charset="0"/>
              </a:rPr>
              <a:t>Слайд № 6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8990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5750" y="273050"/>
            <a:ext cx="6311900" cy="35496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50499" y="4025707"/>
            <a:ext cx="5782405" cy="5703085"/>
          </a:xfrm>
        </p:spPr>
        <p:txBody>
          <a:bodyPr/>
          <a:lstStyle/>
          <a:p>
            <a:pPr indent="475511"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Критерий 1 «Открытость и доступность информации об образовательной организации» представлен 3-мя показателями:</a:t>
            </a:r>
          </a:p>
          <a:p>
            <a:pPr indent="475511" algn="just" defTabSz="966238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1.1. Соответствие информации о деятельности образовательной организации, размещённой на общедоступных информационных ресурсах, перечню информации и требованиям к ней, на информационных стендах и на официальных сайтах (значимость показателя 30%). </a:t>
            </a:r>
          </a:p>
          <a:p>
            <a:pPr indent="475511" algn="just" defTabSz="966238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1.2. Обеспечение на официальном сайте образовательной организации наличия и функционирования дистанционных способов обратной связи с получателями услуг (значимость показателя 30%): по телефону, электронной почте, с помощью электронных сервисов для подачи электронных обращений, жалоб, наличие рубрики «Часто задаваемые вопросы», обеспечения технической возможности выражения участниками образовательных отношений мнения о качестве оказания услуг (можно с помощью анкеты или опроса).</a:t>
            </a:r>
          </a:p>
          <a:p>
            <a:pPr indent="475511" algn="just" defTabSz="966238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1.3. Доля участников образовательных отношений, удовлетворённых открытостью, полнотой и доступностью информации о деятельности образовательной организации, размещённой на информационных стендах и официальных сайтах (значимость показателя 40%).</a:t>
            </a:r>
          </a:p>
          <a:p>
            <a:pPr indent="475511" algn="just" defTabSz="966238"/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ru-RU" b="1" dirty="0" smtClean="0">
                <a:latin typeface="Arial Black" panose="020B0A04020102020204" pitchFamily="34" charset="0"/>
              </a:rPr>
              <a:t>Слайд № 7</a:t>
            </a:r>
            <a:endParaRPr lang="ru-RU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6297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11150" y="274638"/>
            <a:ext cx="6286500" cy="35353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71477" y="4228713"/>
            <a:ext cx="5763417" cy="5163895"/>
          </a:xfrm>
        </p:spPr>
        <p:txBody>
          <a:bodyPr/>
          <a:lstStyle/>
          <a:p>
            <a:pPr indent="475511"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Критерий 2 «Комфортность условий предоставления образовательных услуг» представлен 3-мя показателями:</a:t>
            </a:r>
          </a:p>
          <a:p>
            <a:pPr indent="475511"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2.1. Обеспечение в организации комфортных условий для предоставления образовательных услуг (значимость показателя 30%). К таким условиям относится комфортная зона отдыха или ожидания, оборудованная соответствующей мебелью, наличие и понятность навигации внутри образовательной организации, доступность питьевой воды, наличие и доступность санитарно-гигиенических помещений (их чистота, наличие мыла), санитарное состояние помещений образовательной организации.</a:t>
            </a:r>
          </a:p>
          <a:p>
            <a:pPr indent="475511"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2.2. Наличие возможности развития творческих способностей и интересов обучающихся, включая их участие в конкурсах и олимпиадах, выставках, смотрах, физкультурных мероприятиях, спортивных мероприятиях (значимость показателя 40%). </a:t>
            </a:r>
          </a:p>
          <a:p>
            <a:pPr indent="475511"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2.3. Доля участников образовательных отношений, удовлетворённых комфортностью условий предоставления услуг (значимость показателя 30%).</a:t>
            </a:r>
          </a:p>
          <a:p>
            <a:pPr indent="475511" algn="just"/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75511" algn="just"/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ru-RU" dirty="0" smtClean="0">
                <a:latin typeface="Arial Black" panose="020B0A04020102020204" pitchFamily="34" charset="0"/>
              </a:rPr>
              <a:t>Слайд № 8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4642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8450" y="296863"/>
            <a:ext cx="6288088" cy="35369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60797" y="3833955"/>
            <a:ext cx="5763415" cy="6059746"/>
          </a:xfrm>
        </p:spPr>
        <p:txBody>
          <a:bodyPr/>
          <a:lstStyle/>
          <a:p>
            <a:pPr indent="475511" algn="just"/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Критерий 3 «Доступность образовательных услуг для инвалидов» представлен 3-мя показателями:</a:t>
            </a:r>
          </a:p>
          <a:p>
            <a:pPr indent="475511" algn="just"/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3.1. Оборудование территории, прилегающей к образовательной организации, и её помещений с учётом доступности для инвалидов (значимость показателя 30%). Индикаторами этого показателя являются: оборудование входных групп пандусами/подъёмами и платформами, наличие выделенных стоянок для автотранспортных средств инвалидов, наличие адаптированных лифтов, поручней, расширенных дверных проёмов, наличие сменных кресел-колясок, наличие специально оборудованных санитарно-гигиенических помещений.</a:t>
            </a:r>
          </a:p>
          <a:p>
            <a:pPr indent="475511" algn="just"/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3.2. Обеспечение в образовательной организации условий доступности, позволяющих инвалидам получать образовательные услуги наравне с другими (значимость показателя 40%). Индикаторы: дублирование для инвалидов по слуху и зрению звуковой и зрительной информации, дублирование надписей шрифтом Брайля, возможность предоставления услуг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сурдопереводчика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тифлосурдопереводчика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, наличие альтернативной версии сайта для инвалидов по зрению, наличие обученного работника в образовательной организации, который может оказать помощь, наличие возможности предоставления образовательных услуг в дистанционном режиме или на дому.</a:t>
            </a:r>
          </a:p>
          <a:p>
            <a:pPr indent="475511" algn="just"/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3.3. Доля участников образовательных отношений, удовлетворённых доступностью образовательных услуг для инвалидов (значимость показателя 30%).</a:t>
            </a:r>
          </a:p>
          <a:p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ru-RU" dirty="0" smtClean="0">
                <a:latin typeface="Arial Black" panose="020B0A04020102020204" pitchFamily="34" charset="0"/>
              </a:rPr>
              <a:t>Слайд № 9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034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7338" y="285750"/>
            <a:ext cx="6308725" cy="35480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50112" y="4240368"/>
            <a:ext cx="5782408" cy="5152241"/>
          </a:xfrm>
        </p:spPr>
        <p:txBody>
          <a:bodyPr/>
          <a:lstStyle/>
          <a:p>
            <a:pPr indent="475511"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Критерий 4 «Доброжелательность, вежливость работников образовательной организации» представлен 3-мя показателями:</a:t>
            </a:r>
          </a:p>
          <a:p>
            <a:pPr indent="475511"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4.1. Доля участников образовательных отношений, удовлетворённых доброжелательностью, вежливостью работников образовательной организации, обеспечивающих первичный контакт и информирование получателя услуги при непосредственном обращении в образовательную организацию (значимость показателя 40%).</a:t>
            </a:r>
          </a:p>
          <a:p>
            <a:pPr indent="475511"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4.2. Доля участников образовательных отношений, удовлетворённых доброжелательностью, вежливостью работников образовательной организации, обеспечивающих непосредственное оказание образовательной услуги при обращении в образовательную организацию (значимость показателя 40%).</a:t>
            </a:r>
          </a:p>
          <a:p>
            <a:pPr indent="475511" algn="just"/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4.3. Доля участников образовательных отношений, удовлетворённых доброжелательностью, вежливостью работников образовательной организации при использовании дистанционных форм взаимодействия (значимость показателя 20%).</a:t>
            </a:r>
          </a:p>
          <a:p>
            <a:pPr indent="475511"/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ru-RU" dirty="0" smtClean="0">
                <a:latin typeface="Arial Black" panose="020B0A04020102020204" pitchFamily="34" charset="0"/>
              </a:rPr>
              <a:t>Слайд № 10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34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52B78-F337-4109-B023-AA2FB86A0E33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94DF2-BC83-44D7-8648-3261107472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65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52B78-F337-4109-B023-AA2FB86A0E33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94DF2-BC83-44D7-8648-3261107472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854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52B78-F337-4109-B023-AA2FB86A0E33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94DF2-BC83-44D7-8648-3261107472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217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52B78-F337-4109-B023-AA2FB86A0E33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94DF2-BC83-44D7-8648-3261107472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478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52B78-F337-4109-B023-AA2FB86A0E33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94DF2-BC83-44D7-8648-3261107472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157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52B78-F337-4109-B023-AA2FB86A0E33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94DF2-BC83-44D7-8648-3261107472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134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52B78-F337-4109-B023-AA2FB86A0E33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94DF2-BC83-44D7-8648-3261107472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781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52B78-F337-4109-B023-AA2FB86A0E33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94DF2-BC83-44D7-8648-3261107472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261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52B78-F337-4109-B023-AA2FB86A0E33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94DF2-BC83-44D7-8648-3261107472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749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52B78-F337-4109-B023-AA2FB86A0E33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94DF2-BC83-44D7-8648-3261107472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510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52B78-F337-4109-B023-AA2FB86A0E33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94DF2-BC83-44D7-8648-3261107472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278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52B78-F337-4109-B023-AA2FB86A0E33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94DF2-BC83-44D7-8648-3261107472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73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Прямая соединительная линия 18"/>
          <p:cNvCxnSpPr/>
          <p:nvPr/>
        </p:nvCxnSpPr>
        <p:spPr>
          <a:xfrm>
            <a:off x="324465" y="4247535"/>
            <a:ext cx="11519192" cy="18599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341120" y="1123406"/>
            <a:ext cx="95968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AGAvantGardeCyr" panose="020B7200000000000000" pitchFamily="34" charset="0"/>
              </a:rPr>
              <a:t>Об особенностях проведения независимой оценки качества условий </a:t>
            </a:r>
            <a:r>
              <a:rPr lang="ru-RU" b="1" dirty="0" smtClean="0">
                <a:latin typeface="AGAvantGardeCyr" panose="020B7200000000000000" pitchFamily="34" charset="0"/>
              </a:rPr>
              <a:t>осуществления образовательной деятельности организациями </a:t>
            </a:r>
          </a:p>
          <a:p>
            <a:pPr algn="ctr"/>
            <a:r>
              <a:rPr lang="ru-RU" b="1" dirty="0" smtClean="0">
                <a:latin typeface="AGAvantGardeCyr" panose="020B7200000000000000" pitchFamily="34" charset="0"/>
              </a:rPr>
              <a:t>Краснодарского края, осуществляющими образовательную деятельность </a:t>
            </a:r>
          </a:p>
          <a:p>
            <a:pPr algn="ctr"/>
            <a:r>
              <a:rPr lang="ru-RU" b="1" dirty="0" smtClean="0">
                <a:latin typeface="AGAvantGardeCyr" panose="020B7200000000000000" pitchFamily="34" charset="0"/>
              </a:rPr>
              <a:t>В 2018 году</a:t>
            </a:r>
            <a:endParaRPr lang="ru-RU" b="1" dirty="0">
              <a:latin typeface="AGAvantGardeCyr" panose="020B7200000000000000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38300" y="590217"/>
            <a:ext cx="23035" cy="3642571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04800" y="574767"/>
            <a:ext cx="11538857" cy="8707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1813177" y="535578"/>
            <a:ext cx="15029" cy="3763577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трелка вправо 8"/>
          <p:cNvSpPr/>
          <p:nvPr/>
        </p:nvSpPr>
        <p:spPr>
          <a:xfrm>
            <a:off x="1793965" y="3631474"/>
            <a:ext cx="8638903" cy="1280160"/>
          </a:xfrm>
          <a:prstGeom prst="rightArrow">
            <a:avLst>
              <a:gd name="adj1" fmla="val 50000"/>
              <a:gd name="adj2" fmla="val 57483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486399" y="3721851"/>
            <a:ext cx="1175657" cy="1099405"/>
          </a:xfrm>
          <a:prstGeom prst="ellipse">
            <a:avLst/>
          </a:prstGeom>
          <a:solidFill>
            <a:srgbClr val="00CC99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AGAvantGardeCyr" panose="020B7200000000000000" pitchFamily="34" charset="0"/>
              </a:rPr>
              <a:t>3</a:t>
            </a:r>
            <a:endParaRPr lang="ru-RU" sz="4800" b="1" dirty="0">
              <a:solidFill>
                <a:schemeClr val="tx1"/>
              </a:solidFill>
              <a:latin typeface="AGAvantGardeCyr" panose="020B7200000000000000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997336" y="3721850"/>
            <a:ext cx="1175657" cy="1099405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4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508273" y="3716432"/>
            <a:ext cx="1175657" cy="1099405"/>
          </a:xfrm>
          <a:prstGeom prst="ellipse">
            <a:avLst/>
          </a:prstGeom>
          <a:solidFill>
            <a:srgbClr val="007FDE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AGAvantGardeCyr" panose="020B7200000000000000" pitchFamily="34" charset="0"/>
              </a:rPr>
              <a:t>5</a:t>
            </a:r>
            <a:endParaRPr lang="ru-RU" sz="4800" b="1" dirty="0">
              <a:solidFill>
                <a:schemeClr val="tx1"/>
              </a:solidFill>
              <a:latin typeface="AGAvantGardeCyr" panose="020B7200000000000000" pitchFamily="34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975462" y="3716432"/>
            <a:ext cx="1175657" cy="1099405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AGAvantGardeCyr" panose="020B7200000000000000" pitchFamily="34" charset="0"/>
              </a:rPr>
              <a:t>2</a:t>
            </a:r>
            <a:endParaRPr lang="ru-RU" sz="4800" b="1" dirty="0">
              <a:solidFill>
                <a:schemeClr val="tx1"/>
              </a:solidFill>
              <a:latin typeface="AGAvantGardeCyr" panose="020B7200000000000000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2464525" y="3719722"/>
            <a:ext cx="1175657" cy="1099405"/>
          </a:xfrm>
          <a:prstGeom prst="ellipse">
            <a:avLst/>
          </a:prstGeom>
          <a:solidFill>
            <a:srgbClr val="9C0875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AGAvantGardeCyr" panose="020B7200000000000000" pitchFamily="34" charset="0"/>
              </a:rPr>
              <a:t>1</a:t>
            </a:r>
            <a:endParaRPr lang="ru-RU" sz="4800" b="1" dirty="0">
              <a:solidFill>
                <a:schemeClr val="tx1"/>
              </a:solidFill>
              <a:latin typeface="AGAvantGardeCyr" panose="020B7200000000000000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10425" y="5231532"/>
            <a:ext cx="463323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GAvantGardeCyr" panose="020B7200000000000000" pitchFamily="34" charset="0"/>
              </a:rPr>
              <a:t>Михеева Маргарита Станиславовна,</a:t>
            </a:r>
          </a:p>
          <a:p>
            <a:pPr algn="ctr"/>
            <a:r>
              <a:rPr lang="ru-RU" sz="1600" dirty="0">
                <a:latin typeface="AGAvantGardeCyr" panose="020B7200000000000000" pitchFamily="34" charset="0"/>
              </a:rPr>
              <a:t>н</a:t>
            </a:r>
            <a:r>
              <a:rPr lang="ru-RU" sz="1600" dirty="0" smtClean="0">
                <a:latin typeface="AGAvantGardeCyr" panose="020B7200000000000000" pitchFamily="34" charset="0"/>
              </a:rPr>
              <a:t>ачальник отдела сопровождения процедуры оценки качества образования</a:t>
            </a:r>
          </a:p>
          <a:p>
            <a:pPr algn="ctr"/>
            <a:r>
              <a:rPr lang="ru-RU" sz="1600" dirty="0" smtClean="0">
                <a:latin typeface="AGAvantGardeCyr" panose="020B7200000000000000" pitchFamily="34" charset="0"/>
              </a:rPr>
              <a:t>ГКУ КК Центра оценки качества образования</a:t>
            </a:r>
            <a:endParaRPr lang="ru-RU" sz="1600" dirty="0">
              <a:latin typeface="AGAvantGardeCyr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433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365759" y="594904"/>
            <a:ext cx="11429183" cy="1103267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1"/>
              </a:solidFill>
              <a:latin typeface="AGAvantGardeCyr" panose="020B7200000000000000" pitchFamily="34" charset="0"/>
            </a:endParaRPr>
          </a:p>
          <a:p>
            <a:pPr algn="ctr"/>
            <a:r>
              <a:rPr lang="ru-RU" sz="2000" b="1" dirty="0">
                <a:solidFill>
                  <a:schemeClr val="tx1"/>
                </a:solidFill>
                <a:latin typeface="AGAvantGardeCyr" panose="020B7200000000000000" pitchFamily="34" charset="0"/>
              </a:rPr>
              <a:t>Удовлетворённость условиями оказания </a:t>
            </a:r>
            <a:r>
              <a:rPr lang="ru-RU" sz="2000" b="1" dirty="0" smtClean="0">
                <a:solidFill>
                  <a:schemeClr val="tx1"/>
                </a:solidFill>
                <a:latin typeface="AGAvantGardeCyr" panose="020B7200000000000000" pitchFamily="34" charset="0"/>
              </a:rPr>
              <a:t>образовательных услуг</a:t>
            </a:r>
            <a:endParaRPr lang="ru-RU" sz="2000" b="1" dirty="0">
              <a:solidFill>
                <a:schemeClr val="tx1"/>
              </a:solidFill>
              <a:latin typeface="AGAvantGardeCyr" panose="020B7200000000000000" pitchFamily="34" charset="0"/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330925" y="287383"/>
            <a:ext cx="11504023" cy="574766"/>
          </a:xfrm>
          <a:prstGeom prst="rightArrow">
            <a:avLst>
              <a:gd name="adj1" fmla="val 50000"/>
              <a:gd name="adj2" fmla="val 57483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775" y="271092"/>
            <a:ext cx="778282" cy="83724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764" y="70580"/>
            <a:ext cx="974799" cy="104864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394" y="216425"/>
            <a:ext cx="813348" cy="870858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079" y="213243"/>
            <a:ext cx="815155" cy="877222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330925" y="1985554"/>
            <a:ext cx="8656321" cy="740229"/>
          </a:xfrm>
          <a:prstGeom prst="rect">
            <a:avLst/>
          </a:prstGeom>
          <a:noFill/>
          <a:ln w="38100">
            <a:solidFill>
              <a:srgbClr val="007F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Показатели</a:t>
            </a:r>
            <a:endParaRPr lang="ru-RU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701349" y="1985553"/>
            <a:ext cx="2133599" cy="740229"/>
          </a:xfrm>
          <a:prstGeom prst="rect">
            <a:avLst/>
          </a:prstGeom>
          <a:noFill/>
          <a:ln w="38100">
            <a:solidFill>
              <a:srgbClr val="007F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Значимость показателя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30925" y="2913017"/>
            <a:ext cx="8656321" cy="740229"/>
          </a:xfrm>
          <a:prstGeom prst="rect">
            <a:avLst/>
          </a:prstGeom>
          <a:noFill/>
          <a:ln w="38100">
            <a:solidFill>
              <a:srgbClr val="9C08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5.1. Доля участников образовательных отношений, которые готовы рекомендовать образовательную организацию родственникам и знакомым</a:t>
            </a:r>
            <a:endParaRPr lang="ru-RU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701349" y="2913016"/>
            <a:ext cx="2133599" cy="740229"/>
          </a:xfrm>
          <a:prstGeom prst="rect">
            <a:avLst/>
          </a:prstGeom>
          <a:noFill/>
          <a:ln w="38100">
            <a:solidFill>
              <a:srgbClr val="9C08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</a:rPr>
              <a:t>2</a:t>
            </a:r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0 %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30925" y="3840479"/>
            <a:ext cx="8656321" cy="740229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5.2. Доля участников образовательных отношений, удовлетворённых удобством графика работы образовательной организации</a:t>
            </a:r>
            <a:endParaRPr lang="ru-RU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9701349" y="3840478"/>
            <a:ext cx="2133599" cy="740229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30 %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30925" y="4767941"/>
            <a:ext cx="8656321" cy="740229"/>
          </a:xfrm>
          <a:prstGeom prst="rect">
            <a:avLst/>
          </a:prstGeom>
          <a:noFill/>
          <a:ln w="38100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5.3. Доля участников образовательных отношений, удовлетворённых в целом условиями оказания образовательных услуг в образовательной организации</a:t>
            </a:r>
            <a:endParaRPr lang="ru-RU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701349" y="4767940"/>
            <a:ext cx="2133599" cy="740229"/>
          </a:xfrm>
          <a:prstGeom prst="rect">
            <a:avLst/>
          </a:prstGeom>
          <a:noFill/>
          <a:ln w="38100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</a:rPr>
              <a:t>5</a:t>
            </a:r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0 %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05" y="271092"/>
            <a:ext cx="740533" cy="79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27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75" y="133350"/>
            <a:ext cx="11887200" cy="1123950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AGAvantGardeCyr" panose="020B7200000000000000" pitchFamily="34" charset="0"/>
              </a:rPr>
              <a:t>НОКО-2018 – это…</a:t>
            </a:r>
            <a:endParaRPr lang="ru-RU" sz="3200" b="1" dirty="0">
              <a:solidFill>
                <a:schemeClr val="tx1"/>
              </a:solidFill>
              <a:latin typeface="AGAvantGardeCyr" panose="020B7200000000000000" pitchFamily="34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342900" y="1524000"/>
            <a:ext cx="978408" cy="484632"/>
          </a:xfrm>
          <a:prstGeom prst="rightArrow">
            <a:avLst/>
          </a:prstGeom>
          <a:solidFill>
            <a:srgbClr val="9C0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321308" y="1443150"/>
            <a:ext cx="10584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CC99"/>
                </a:solidFill>
                <a:latin typeface="Arial Black" panose="020B0A04020102020204" pitchFamily="34" charset="0"/>
              </a:rPr>
              <a:t>е</a:t>
            </a:r>
            <a:r>
              <a:rPr lang="ru-RU" b="1" dirty="0" smtClean="0">
                <a:solidFill>
                  <a:srgbClr val="00CC99"/>
                </a:solidFill>
                <a:latin typeface="Arial Black" panose="020B0A04020102020204" pitchFamily="34" charset="0"/>
              </a:rPr>
              <a:t>диные</a:t>
            </a:r>
            <a:r>
              <a:rPr lang="ru-RU" b="1" dirty="0" smtClean="0">
                <a:latin typeface="Arial Black" panose="020B0A04020102020204" pitchFamily="34" charset="0"/>
              </a:rPr>
              <a:t> подходы к формированию показателей и параметров оценки качества, обеспечивающие одинаковое их содержание;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45208" y="2216812"/>
            <a:ext cx="10146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CC99"/>
                </a:solidFill>
                <a:latin typeface="Arial Black" panose="020B0A04020102020204" pitchFamily="34" charset="0"/>
              </a:rPr>
              <a:t>е</a:t>
            </a:r>
            <a:r>
              <a:rPr lang="ru-RU" b="1" dirty="0" smtClean="0">
                <a:solidFill>
                  <a:srgbClr val="00CC99"/>
                </a:solidFill>
                <a:latin typeface="Arial Black" panose="020B0A04020102020204" pitchFamily="34" charset="0"/>
              </a:rPr>
              <a:t>диное</a:t>
            </a:r>
            <a:r>
              <a:rPr lang="ru-RU" b="1" dirty="0" smtClean="0">
                <a:latin typeface="Arial Black" panose="020B0A04020102020204" pitchFamily="34" charset="0"/>
              </a:rPr>
              <a:t> количество и значимость критериев оценки качества, а также показателей, их характеризующих;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78633" y="2863143"/>
            <a:ext cx="9413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CC99"/>
                </a:solidFill>
                <a:latin typeface="Arial Black" panose="020B0A04020102020204" pitchFamily="34" charset="0"/>
              </a:rPr>
              <a:t>единый </a:t>
            </a:r>
            <a:r>
              <a:rPr lang="ru-RU" b="1" dirty="0" smtClean="0">
                <a:latin typeface="Arial Black" panose="020B0A04020102020204" pitchFamily="34" charset="0"/>
              </a:rPr>
              <a:t>способ расчёта количественных результатов независимой оценки качества; 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83483" y="3509474"/>
            <a:ext cx="8708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CC99"/>
                </a:solidFill>
                <a:latin typeface="Arial Black" panose="020B0A04020102020204" pitchFamily="34" charset="0"/>
              </a:rPr>
              <a:t>единые </a:t>
            </a:r>
            <a:r>
              <a:rPr lang="ru-RU" b="1" dirty="0" smtClean="0">
                <a:latin typeface="Arial Black" panose="020B0A04020102020204" pitchFamily="34" charset="0"/>
              </a:rPr>
              <a:t>единицы измерения значений показателей оценки и критериев оценки качества (в баллах);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88333" y="4155805"/>
            <a:ext cx="8003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CC99"/>
                </a:solidFill>
                <a:latin typeface="Arial Black" panose="020B0A04020102020204" pitchFamily="34" charset="0"/>
              </a:rPr>
              <a:t>единые </a:t>
            </a:r>
            <a:r>
              <a:rPr lang="ru-RU" b="1" dirty="0" smtClean="0">
                <a:latin typeface="Arial Black" panose="020B0A04020102020204" pitchFamily="34" charset="0"/>
              </a:rPr>
              <a:t>значения параметров показателей оценки качества;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60091" y="4799623"/>
            <a:ext cx="7231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CC99"/>
                </a:solidFill>
                <a:latin typeface="Arial Black" panose="020B0A04020102020204" pitchFamily="34" charset="0"/>
              </a:rPr>
              <a:t>е</a:t>
            </a:r>
            <a:r>
              <a:rPr lang="ru-RU" b="1" dirty="0" smtClean="0">
                <a:solidFill>
                  <a:srgbClr val="00CC99"/>
                </a:solidFill>
                <a:latin typeface="Arial Black" panose="020B0A04020102020204" pitchFamily="34" charset="0"/>
              </a:rPr>
              <a:t>диные</a:t>
            </a:r>
            <a:r>
              <a:rPr lang="ru-RU" b="1" dirty="0" smtClean="0">
                <a:latin typeface="Arial Black" panose="020B0A04020102020204" pitchFamily="34" charset="0"/>
              </a:rPr>
              <a:t> максимальные величины значения критериев и показателей оценки качества.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1066800" y="2356181"/>
            <a:ext cx="978408" cy="484632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1789367" y="2968376"/>
            <a:ext cx="978408" cy="484632"/>
          </a:xfrm>
          <a:prstGeom prst="rightArrow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2513267" y="3637037"/>
            <a:ext cx="978408" cy="484632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3209925" y="4264330"/>
            <a:ext cx="978408" cy="484632"/>
          </a:xfrm>
          <a:prstGeom prst="rightArrow">
            <a:avLst/>
          </a:prstGeom>
          <a:solidFill>
            <a:srgbClr val="007F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3981683" y="4877716"/>
            <a:ext cx="978408" cy="484632"/>
          </a:xfrm>
          <a:prstGeom prst="rightArrow">
            <a:avLst/>
          </a:prstGeom>
          <a:solidFill>
            <a:srgbClr val="9C0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89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75" y="133350"/>
            <a:ext cx="11887200" cy="1123950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AGAvantGardeCyr" panose="020B7200000000000000" pitchFamily="34" charset="0"/>
              </a:rPr>
              <a:t>Критерии НОКО-2018</a:t>
            </a:r>
            <a:endParaRPr lang="ru-RU" sz="3200" b="1" dirty="0">
              <a:solidFill>
                <a:schemeClr val="tx1"/>
              </a:solidFill>
              <a:latin typeface="AGAvantGardeCyr" panose="020B7200000000000000" pitchFamily="34" charset="0"/>
            </a:endParaRPr>
          </a:p>
        </p:txBody>
      </p:sp>
      <p:sp>
        <p:nvSpPr>
          <p:cNvPr id="2" name="Правильный пятиугольник 1"/>
          <p:cNvSpPr/>
          <p:nvPr/>
        </p:nvSpPr>
        <p:spPr>
          <a:xfrm>
            <a:off x="3748087" y="1381125"/>
            <a:ext cx="4676775" cy="4048125"/>
          </a:xfrm>
          <a:prstGeom prst="pentagon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7486649" y="3592606"/>
            <a:ext cx="1175657" cy="1099405"/>
          </a:xfrm>
          <a:prstGeom prst="ellipse">
            <a:avLst/>
          </a:prstGeom>
          <a:solidFill>
            <a:srgbClr val="00CC99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AGAvantGardeCyr" panose="020B7200000000000000" pitchFamily="34" charset="0"/>
              </a:rPr>
              <a:t>3</a:t>
            </a:r>
            <a:endParaRPr lang="ru-RU" sz="4800" b="1" dirty="0">
              <a:solidFill>
                <a:schemeClr val="tx1"/>
              </a:solidFill>
              <a:latin typeface="AGAvantGardeCyr" panose="020B7200000000000000" pitchFamily="34" charset="0"/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5498645" y="4807700"/>
            <a:ext cx="1175657" cy="1099405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4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3441586" y="3592607"/>
            <a:ext cx="1175657" cy="1099405"/>
          </a:xfrm>
          <a:prstGeom prst="ellipse">
            <a:avLst/>
          </a:prstGeom>
          <a:solidFill>
            <a:srgbClr val="007FDE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AGAvantGardeCyr" panose="020B7200000000000000" pitchFamily="34" charset="0"/>
              </a:rPr>
              <a:t>5</a:t>
            </a:r>
            <a:endParaRPr lang="ru-RU" sz="4800" b="1" dirty="0">
              <a:solidFill>
                <a:schemeClr val="tx1"/>
              </a:solidFill>
              <a:latin typeface="AGAvantGardeCyr" panose="020B7200000000000000" pitchFamily="34" charset="0"/>
            </a:endParaRPr>
          </a:p>
        </p:txBody>
      </p:sp>
      <p:sp>
        <p:nvSpPr>
          <p:cNvPr id="56" name="Овал 55"/>
          <p:cNvSpPr/>
          <p:nvPr/>
        </p:nvSpPr>
        <p:spPr>
          <a:xfrm>
            <a:off x="6813912" y="1595646"/>
            <a:ext cx="1175657" cy="1099405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AGAvantGardeCyr" panose="020B7200000000000000" pitchFamily="34" charset="0"/>
              </a:rPr>
              <a:t>2</a:t>
            </a:r>
            <a:endParaRPr lang="ru-RU" sz="4800" b="1" dirty="0">
              <a:solidFill>
                <a:schemeClr val="tx1"/>
              </a:solidFill>
              <a:latin typeface="AGAvantGardeCyr" panose="020B7200000000000000" pitchFamily="34" charset="0"/>
            </a:endParaRPr>
          </a:p>
        </p:txBody>
      </p:sp>
      <p:sp>
        <p:nvSpPr>
          <p:cNvPr id="57" name="Овал 56"/>
          <p:cNvSpPr/>
          <p:nvPr/>
        </p:nvSpPr>
        <p:spPr>
          <a:xfrm>
            <a:off x="4217125" y="1595647"/>
            <a:ext cx="1175657" cy="1099405"/>
          </a:xfrm>
          <a:prstGeom prst="ellipse">
            <a:avLst/>
          </a:prstGeom>
          <a:solidFill>
            <a:srgbClr val="9C0875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AGAvantGardeCyr" panose="020B7200000000000000" pitchFamily="34" charset="0"/>
              </a:rPr>
              <a:t>1</a:t>
            </a:r>
            <a:endParaRPr lang="ru-RU" sz="4800" b="1" dirty="0">
              <a:solidFill>
                <a:schemeClr val="tx1"/>
              </a:solidFill>
              <a:latin typeface="AGAvantGardeCyr" panose="020B7200000000000000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10352" y="2900108"/>
            <a:ext cx="249138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ОЦЕНКА 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КАЧЕСТВА 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УСЛОВИЙ</a:t>
            </a:r>
            <a:endParaRPr lang="ru-RU" sz="28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6" name="Прямая соединительная линия 5"/>
          <p:cNvCxnSpPr>
            <a:stCxn id="57" idx="2"/>
          </p:cNvCxnSpPr>
          <p:nvPr/>
        </p:nvCxnSpPr>
        <p:spPr>
          <a:xfrm flipH="1" flipV="1">
            <a:off x="352425" y="2145348"/>
            <a:ext cx="3864700" cy="2"/>
          </a:xfrm>
          <a:prstGeom prst="line">
            <a:avLst/>
          </a:prstGeom>
          <a:ln w="28575">
            <a:solidFill>
              <a:srgbClr val="9C08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352425" y="1419225"/>
            <a:ext cx="3571875" cy="726123"/>
          </a:xfrm>
          <a:prstGeom prst="rect">
            <a:avLst/>
          </a:prstGeom>
          <a:noFill/>
          <a:ln w="28575">
            <a:solidFill>
              <a:srgbClr val="9C08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Открытость и доступность информации об образовательной организации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 flipH="1" flipV="1">
            <a:off x="7977731" y="2139202"/>
            <a:ext cx="3864700" cy="2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8282394" y="1419225"/>
            <a:ext cx="3571875" cy="726123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Комфортность условий предоставления услуг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 flipH="1" flipV="1">
            <a:off x="8662306" y="4147921"/>
            <a:ext cx="669670" cy="3"/>
          </a:xfrm>
          <a:prstGeom prst="line">
            <a:avLst/>
          </a:prstGeom>
          <a:ln w="28575">
            <a:solidFill>
              <a:srgbClr val="00C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Прямоугольник 60"/>
          <p:cNvSpPr/>
          <p:nvPr/>
        </p:nvSpPr>
        <p:spPr>
          <a:xfrm>
            <a:off x="8901324" y="3343275"/>
            <a:ext cx="2952945" cy="803173"/>
          </a:xfrm>
          <a:prstGeom prst="rect">
            <a:avLst/>
          </a:prstGeom>
          <a:noFill/>
          <a:ln w="28575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Доступность услуг для инвалидов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H="1" flipV="1">
            <a:off x="318680" y="4285103"/>
            <a:ext cx="3122906" cy="2"/>
          </a:xfrm>
          <a:prstGeom prst="line">
            <a:avLst/>
          </a:prstGeom>
          <a:ln w="28575">
            <a:solidFill>
              <a:srgbClr val="007F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рямоугольник 62"/>
          <p:cNvSpPr/>
          <p:nvPr/>
        </p:nvSpPr>
        <p:spPr>
          <a:xfrm>
            <a:off x="330519" y="3343275"/>
            <a:ext cx="2872050" cy="941828"/>
          </a:xfrm>
          <a:prstGeom prst="rect">
            <a:avLst/>
          </a:prstGeom>
          <a:noFill/>
          <a:ln w="28575">
            <a:solidFill>
              <a:srgbClr val="007F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Удовлетворённость условиями оказания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4" name="Прямая соединительная линия 63"/>
          <p:cNvCxnSpPr>
            <a:stCxn id="54" idx="4"/>
          </p:cNvCxnSpPr>
          <p:nvPr/>
        </p:nvCxnSpPr>
        <p:spPr>
          <a:xfrm flipH="1">
            <a:off x="6086473" y="5907105"/>
            <a:ext cx="1" cy="33177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Прямоугольник 64"/>
          <p:cNvSpPr/>
          <p:nvPr/>
        </p:nvSpPr>
        <p:spPr>
          <a:xfrm>
            <a:off x="3441586" y="6238875"/>
            <a:ext cx="5185339" cy="536394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Доброжелательность, вежливость работников образовательной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2766371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52" y="1406640"/>
            <a:ext cx="5525664" cy="443681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1815" y="115985"/>
            <a:ext cx="11887200" cy="1123950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AGAvantGardeCyr" panose="020B7200000000000000" pitchFamily="34" charset="0"/>
              </a:rPr>
              <a:t>Характеристика критериев и показателей оценки качества</a:t>
            </a:r>
            <a:endParaRPr lang="ru-RU" sz="3200" b="1" dirty="0">
              <a:solidFill>
                <a:schemeClr val="tx1"/>
              </a:solidFill>
              <a:latin typeface="AGAvantGardeCyr" panose="020B7200000000000000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519" y="5939245"/>
            <a:ext cx="4380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AGAvantGardeCyr" panose="020B7200000000000000" pitchFamily="34" charset="0"/>
              </a:rPr>
              <a:t>1+2+3+4+5=100%</a:t>
            </a:r>
            <a:endParaRPr lang="ru-RU" sz="3600" b="1" dirty="0">
              <a:latin typeface="AGAvantGardeCyr" panose="020B7200000000000000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8132" y="2704217"/>
            <a:ext cx="5019675" cy="1284309"/>
          </a:xfrm>
          <a:prstGeom prst="rect">
            <a:avLst/>
          </a:prstGeom>
          <a:noFill/>
          <a:ln w="38100">
            <a:solidFill>
              <a:srgbClr val="007F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Содержание критериев оценки качества характеризуют показатели, которые определяются совокупностью параметров, подлежащих оценке</a:t>
            </a:r>
            <a:endParaRPr lang="ru-RU" sz="16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8131" y="4155231"/>
            <a:ext cx="5019675" cy="1284309"/>
          </a:xfrm>
          <a:prstGeom prst="rect">
            <a:avLst/>
          </a:prstGeom>
          <a:noFill/>
          <a:ln w="38100">
            <a:solidFill>
              <a:srgbClr val="9C08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Значения показателей оценки определяются в соответствии с их параметрами и индикаторами, указанными в методике</a:t>
            </a:r>
            <a:endParaRPr lang="ru-RU" sz="16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53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815" y="115985"/>
            <a:ext cx="11887200" cy="1123950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AGAvantGardeCyr" panose="020B7200000000000000" pitchFamily="34" charset="0"/>
              </a:rPr>
              <a:t>Характеристика критериев и показателей оценки качества</a:t>
            </a:r>
            <a:endParaRPr lang="ru-RU" sz="3200" b="1" dirty="0">
              <a:solidFill>
                <a:schemeClr val="tx1"/>
              </a:solidFill>
              <a:latin typeface="AGAvantGardeCyr" panose="020B7200000000000000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35740" y="1511143"/>
            <a:ext cx="10119940" cy="535371"/>
          </a:xfrm>
          <a:prstGeom prst="rect">
            <a:avLst/>
          </a:prstGeom>
          <a:noFill/>
          <a:ln w="38100">
            <a:solidFill>
              <a:srgbClr val="9C08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Источники и методы сбора данных о качестве условий оказания образовательных услуг в соответствии установленными показателями:</a:t>
            </a:r>
            <a:endParaRPr lang="ru-RU" sz="1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35740" y="2317722"/>
            <a:ext cx="10119940" cy="535371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Официальные сайты образовательных организаций в информационно-коммуникационной сети «Интернет», информационные стены в помещениях образовательных организаций</a:t>
            </a:r>
            <a:endParaRPr lang="ru-RU" sz="1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35740" y="3124301"/>
            <a:ext cx="10119940" cy="535371"/>
          </a:xfrm>
          <a:prstGeom prst="rect">
            <a:avLst/>
          </a:prstGeom>
          <a:noFill/>
          <a:ln w="38100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Официальный сайт для размещения информации о государственных и муниципальных учреждениях в сети «Интернет»</a:t>
            </a:r>
            <a:endParaRPr lang="ru-RU" sz="1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35740" y="3930880"/>
            <a:ext cx="10119940" cy="535371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Результаты изучения условий оказания образовательных услуг образовательными организациями (наблюдение, посещение организации)</a:t>
            </a:r>
            <a:endParaRPr lang="ru-RU" sz="1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35740" y="4737459"/>
            <a:ext cx="10119940" cy="535371"/>
          </a:xfrm>
          <a:prstGeom prst="rect">
            <a:avLst/>
          </a:prstGeom>
          <a:noFill/>
          <a:ln w="38100">
            <a:solidFill>
              <a:srgbClr val="007F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Мнение получателей услуг о качестве условий оказания образовательных услуг (анкетирование, интервьюирование, телефонный опрос, интернет-опрос и т.п.)</a:t>
            </a:r>
            <a:endParaRPr lang="ru-RU" sz="1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9" name="Соединительная линия уступом 8"/>
          <p:cNvCxnSpPr>
            <a:stCxn id="3" idx="3"/>
            <a:endCxn id="4" idx="3"/>
          </p:cNvCxnSpPr>
          <p:nvPr/>
        </p:nvCxnSpPr>
        <p:spPr>
          <a:xfrm>
            <a:off x="11155680" y="1778829"/>
            <a:ext cx="12700" cy="806579"/>
          </a:xfrm>
          <a:prstGeom prst="bentConnector3">
            <a:avLst>
              <a:gd name="adj1" fmla="val 1800000"/>
            </a:avLst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Соединительная линия уступом 10"/>
          <p:cNvCxnSpPr>
            <a:stCxn id="4" idx="1"/>
            <a:endCxn id="5" idx="1"/>
          </p:cNvCxnSpPr>
          <p:nvPr/>
        </p:nvCxnSpPr>
        <p:spPr>
          <a:xfrm rot="10800000" flipV="1">
            <a:off x="1035740" y="2585407"/>
            <a:ext cx="12700" cy="806579"/>
          </a:xfrm>
          <a:prstGeom prst="bentConnector3">
            <a:avLst>
              <a:gd name="adj1" fmla="val 1800000"/>
            </a:avLst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Соединительная линия уступом 12"/>
          <p:cNvCxnSpPr>
            <a:stCxn id="5" idx="3"/>
            <a:endCxn id="6" idx="3"/>
          </p:cNvCxnSpPr>
          <p:nvPr/>
        </p:nvCxnSpPr>
        <p:spPr>
          <a:xfrm>
            <a:off x="11155680" y="3391987"/>
            <a:ext cx="12700" cy="806579"/>
          </a:xfrm>
          <a:prstGeom prst="bentConnector3">
            <a:avLst>
              <a:gd name="adj1" fmla="val 1800000"/>
            </a:avLst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Соединительная линия уступом 14"/>
          <p:cNvCxnSpPr>
            <a:stCxn id="6" idx="1"/>
            <a:endCxn id="7" idx="1"/>
          </p:cNvCxnSpPr>
          <p:nvPr/>
        </p:nvCxnSpPr>
        <p:spPr>
          <a:xfrm rot="10800000" flipV="1">
            <a:off x="1035740" y="4198565"/>
            <a:ext cx="12700" cy="806579"/>
          </a:xfrm>
          <a:prstGeom prst="bentConnector3">
            <a:avLst>
              <a:gd name="adj1" fmla="val 1800000"/>
            </a:avLst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3756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365759" y="594904"/>
            <a:ext cx="11429183" cy="1103267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1"/>
              </a:solidFill>
              <a:latin typeface="AGAvantGardeCyr" panose="020B7200000000000000" pitchFamily="34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GAvantGardeCyr" panose="020B7200000000000000" pitchFamily="34" charset="0"/>
              </a:rPr>
              <a:t>Открытость </a:t>
            </a:r>
            <a:r>
              <a:rPr lang="ru-RU" sz="2000" b="1" dirty="0">
                <a:solidFill>
                  <a:schemeClr val="tx1"/>
                </a:solidFill>
                <a:latin typeface="AGAvantGardeCyr" panose="020B7200000000000000" pitchFamily="34" charset="0"/>
              </a:rPr>
              <a:t>и доступность информации об образовательной </a:t>
            </a:r>
            <a:r>
              <a:rPr lang="ru-RU" sz="2000" b="1" dirty="0" smtClean="0">
                <a:solidFill>
                  <a:schemeClr val="tx1"/>
                </a:solidFill>
                <a:latin typeface="AGAvantGardeCyr" panose="020B7200000000000000" pitchFamily="34" charset="0"/>
              </a:rPr>
              <a:t>организации</a:t>
            </a:r>
            <a:endParaRPr lang="ru-RU" sz="2000" b="1" dirty="0">
              <a:solidFill>
                <a:schemeClr val="tx1"/>
              </a:solidFill>
              <a:latin typeface="AGAvantGardeCyr" panose="020B7200000000000000" pitchFamily="34" charset="0"/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330925" y="287383"/>
            <a:ext cx="11504023" cy="574766"/>
          </a:xfrm>
          <a:prstGeom prst="rightArrow">
            <a:avLst>
              <a:gd name="adj1" fmla="val 50000"/>
              <a:gd name="adj2" fmla="val 57483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70262" y="25063"/>
            <a:ext cx="1175657" cy="1099405"/>
          </a:xfrm>
          <a:prstGeom prst="ellipse">
            <a:avLst/>
          </a:prstGeom>
          <a:solidFill>
            <a:srgbClr val="9C0875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AGAvantGardeCyr" panose="020B7200000000000000" pitchFamily="34" charset="0"/>
              </a:rPr>
              <a:t>1</a:t>
            </a:r>
            <a:endParaRPr lang="ru-RU" sz="4800" b="1" dirty="0">
              <a:solidFill>
                <a:schemeClr val="tx1"/>
              </a:solidFill>
              <a:latin typeface="AGAvantGardeCyr" panose="020B7200000000000000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256" y="287383"/>
            <a:ext cx="725476" cy="78043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582" y="289412"/>
            <a:ext cx="718915" cy="77337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069" y="287383"/>
            <a:ext cx="704410" cy="754217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3816" y="287383"/>
            <a:ext cx="722429" cy="777436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330925" y="1985554"/>
            <a:ext cx="8656321" cy="740229"/>
          </a:xfrm>
          <a:prstGeom prst="rect">
            <a:avLst/>
          </a:prstGeom>
          <a:noFill/>
          <a:ln w="38100">
            <a:solidFill>
              <a:srgbClr val="9C08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Показатели</a:t>
            </a:r>
            <a:endParaRPr lang="ru-RU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701349" y="1985553"/>
            <a:ext cx="2133599" cy="740229"/>
          </a:xfrm>
          <a:prstGeom prst="rect">
            <a:avLst/>
          </a:prstGeom>
          <a:noFill/>
          <a:ln w="38100">
            <a:solidFill>
              <a:srgbClr val="9C08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Значимость показателя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30925" y="2913017"/>
            <a:ext cx="8656321" cy="740229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1.1. Соответствие информации о деятельности образовательной организации, размещённой на общедоступных информационных ресурсах, перечню информации и требованиям к ней, на информационных стендах и на официальных сайтах </a:t>
            </a:r>
            <a:endParaRPr lang="ru-RU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701349" y="2913016"/>
            <a:ext cx="2133599" cy="740229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30 %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30925" y="3840479"/>
            <a:ext cx="8656321" cy="740229"/>
          </a:xfrm>
          <a:prstGeom prst="rect">
            <a:avLst/>
          </a:prstGeom>
          <a:noFill/>
          <a:ln w="38100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1.2. Обеспечение на официальном сайте образовательной организации наличия и функционирования дистанционных способов обратной связи с получателями услуг</a:t>
            </a:r>
            <a:endParaRPr lang="ru-RU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9701349" y="3840478"/>
            <a:ext cx="2133599" cy="740229"/>
          </a:xfrm>
          <a:prstGeom prst="rect">
            <a:avLst/>
          </a:prstGeom>
          <a:noFill/>
          <a:ln w="38100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30 %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30925" y="4767941"/>
            <a:ext cx="8656321" cy="740229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1.3. Доля участников образовательных отношений, удовлетворённых открытостью, полнотой и доступностью информации о деятельности образовательной организации, размещённой на информационных стендах и официальных сайтах</a:t>
            </a:r>
            <a:endParaRPr lang="ru-RU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701349" y="4767940"/>
            <a:ext cx="2133599" cy="740229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</a:rPr>
              <a:t>4</a:t>
            </a:r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0 %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85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365759" y="594904"/>
            <a:ext cx="11429183" cy="1103267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1"/>
              </a:solidFill>
              <a:latin typeface="AGAvantGardeCyr" panose="020B7200000000000000" pitchFamily="34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GAvantGardeCyr" panose="020B7200000000000000" pitchFamily="34" charset="0"/>
              </a:rPr>
              <a:t>Комфортность условий предоставления образовательных услуг</a:t>
            </a:r>
            <a:endParaRPr lang="ru-RU" sz="2000" b="1" dirty="0">
              <a:solidFill>
                <a:schemeClr val="tx1"/>
              </a:solidFill>
              <a:latin typeface="AGAvantGardeCyr" panose="020B7200000000000000" pitchFamily="34" charset="0"/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330925" y="287383"/>
            <a:ext cx="11504023" cy="574766"/>
          </a:xfrm>
          <a:prstGeom prst="rightArrow">
            <a:avLst>
              <a:gd name="adj1" fmla="val 50000"/>
              <a:gd name="adj2" fmla="val 57483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775" y="31207"/>
            <a:ext cx="1198957" cy="1289787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582" y="289412"/>
            <a:ext cx="718915" cy="77337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069" y="287383"/>
            <a:ext cx="704410" cy="754217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3816" y="287383"/>
            <a:ext cx="722429" cy="777436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330925" y="1985554"/>
            <a:ext cx="8656321" cy="740229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Показатели</a:t>
            </a:r>
            <a:endParaRPr lang="ru-RU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701349" y="1985553"/>
            <a:ext cx="2133599" cy="740229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Значимость показателя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30925" y="2913017"/>
            <a:ext cx="8656321" cy="740229"/>
          </a:xfrm>
          <a:prstGeom prst="rect">
            <a:avLst/>
          </a:prstGeom>
          <a:noFill/>
          <a:ln w="38100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2.1. Обеспечение в организации комфортных условий для предоставления образовательных услуг</a:t>
            </a:r>
            <a:endParaRPr lang="ru-RU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701349" y="2913016"/>
            <a:ext cx="2133599" cy="740229"/>
          </a:xfrm>
          <a:prstGeom prst="rect">
            <a:avLst/>
          </a:prstGeom>
          <a:noFill/>
          <a:ln w="38100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30 %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30925" y="3840479"/>
            <a:ext cx="8656321" cy="740229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2.2. Наличие возможности развития творческих способностей и интересов обучающихся, включая их участие в конкурсах и олимпиадах, выставках, смотрах, физкультурных мероприятиях, спортивных мероприятиях</a:t>
            </a:r>
            <a:endParaRPr lang="ru-RU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9701349" y="3840478"/>
            <a:ext cx="2133599" cy="740229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</a:rPr>
              <a:t>4</a:t>
            </a:r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0 %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30925" y="4767941"/>
            <a:ext cx="8656321" cy="740229"/>
          </a:xfrm>
          <a:prstGeom prst="rect">
            <a:avLst/>
          </a:prstGeom>
          <a:noFill/>
          <a:ln w="38100">
            <a:solidFill>
              <a:srgbClr val="007F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Arial Black" panose="020B0A04020102020204" pitchFamily="34" charset="0"/>
              </a:rPr>
              <a:t>2</a:t>
            </a:r>
            <a:r>
              <a:rPr lang="ru-RU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.3. Доля участников образовательных отношений, удовлетворённых комфортностью условий предоставления услуг</a:t>
            </a:r>
            <a:endParaRPr lang="ru-RU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701349" y="4767940"/>
            <a:ext cx="2133599" cy="740229"/>
          </a:xfrm>
          <a:prstGeom prst="rect">
            <a:avLst/>
          </a:prstGeom>
          <a:noFill/>
          <a:ln w="38100">
            <a:solidFill>
              <a:srgbClr val="007F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</a:rPr>
              <a:t>3</a:t>
            </a:r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0 %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05" y="271092"/>
            <a:ext cx="740533" cy="79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67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365759" y="594904"/>
            <a:ext cx="11429183" cy="1103267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1"/>
              </a:solidFill>
              <a:latin typeface="AGAvantGardeCyr" panose="020B7200000000000000" pitchFamily="34" charset="0"/>
            </a:endParaRPr>
          </a:p>
          <a:p>
            <a:pPr algn="ctr"/>
            <a:r>
              <a:rPr lang="ru-RU" sz="2000" b="1" dirty="0">
                <a:solidFill>
                  <a:schemeClr val="tx1"/>
                </a:solidFill>
                <a:latin typeface="AGAvantGardeCyr" panose="020B7200000000000000" pitchFamily="34" charset="0"/>
              </a:rPr>
              <a:t>Доступность </a:t>
            </a:r>
            <a:r>
              <a:rPr lang="ru-RU" sz="2000" b="1" dirty="0" smtClean="0">
                <a:solidFill>
                  <a:schemeClr val="tx1"/>
                </a:solidFill>
                <a:latin typeface="AGAvantGardeCyr" panose="020B7200000000000000" pitchFamily="34" charset="0"/>
              </a:rPr>
              <a:t>образовательных услуг </a:t>
            </a:r>
            <a:r>
              <a:rPr lang="ru-RU" sz="2000" b="1" dirty="0">
                <a:solidFill>
                  <a:schemeClr val="tx1"/>
                </a:solidFill>
                <a:latin typeface="AGAvantGardeCyr" panose="020B7200000000000000" pitchFamily="34" charset="0"/>
              </a:rPr>
              <a:t>для инвалидов</a:t>
            </a:r>
          </a:p>
        </p:txBody>
      </p:sp>
      <p:sp>
        <p:nvSpPr>
          <p:cNvPr id="2" name="Стрелка вправо 1"/>
          <p:cNvSpPr/>
          <p:nvPr/>
        </p:nvSpPr>
        <p:spPr>
          <a:xfrm>
            <a:off x="330925" y="287383"/>
            <a:ext cx="11504023" cy="574766"/>
          </a:xfrm>
          <a:prstGeom prst="rightArrow">
            <a:avLst>
              <a:gd name="adj1" fmla="val 50000"/>
              <a:gd name="adj2" fmla="val 57483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775" y="271092"/>
            <a:ext cx="778282" cy="83724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582" y="289412"/>
            <a:ext cx="718915" cy="77337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394" y="69668"/>
            <a:ext cx="1125085" cy="1204637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3816" y="287383"/>
            <a:ext cx="722429" cy="777436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330925" y="1985554"/>
            <a:ext cx="8656321" cy="740229"/>
          </a:xfrm>
          <a:prstGeom prst="rect">
            <a:avLst/>
          </a:prstGeom>
          <a:noFill/>
          <a:ln w="38100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Показатели</a:t>
            </a:r>
            <a:endParaRPr lang="ru-RU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701349" y="1985553"/>
            <a:ext cx="2133599" cy="740229"/>
          </a:xfrm>
          <a:prstGeom prst="rect">
            <a:avLst/>
          </a:prstGeom>
          <a:noFill/>
          <a:ln w="38100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Значимость показателя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30925" y="2913017"/>
            <a:ext cx="8656321" cy="740229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3.1. Оборудование территории, прилегающей к образовательной организации, и её помещений с учётом доступности для инвалидов</a:t>
            </a:r>
            <a:endParaRPr lang="ru-RU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701349" y="2913016"/>
            <a:ext cx="2133599" cy="740229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30 %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30925" y="3840479"/>
            <a:ext cx="8656321" cy="740229"/>
          </a:xfrm>
          <a:prstGeom prst="rect">
            <a:avLst/>
          </a:prstGeom>
          <a:noFill/>
          <a:ln w="38100">
            <a:solidFill>
              <a:srgbClr val="007F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3.2. Обеспечение в образовательной организации условий доступности, позволяющих инвалидам получать образовательные услуги наравне с другими</a:t>
            </a:r>
            <a:endParaRPr lang="ru-RU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9701349" y="3840478"/>
            <a:ext cx="2133599" cy="740229"/>
          </a:xfrm>
          <a:prstGeom prst="rect">
            <a:avLst/>
          </a:prstGeom>
          <a:noFill/>
          <a:ln w="38100">
            <a:solidFill>
              <a:srgbClr val="007F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</a:rPr>
              <a:t>4</a:t>
            </a:r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0 %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30925" y="4767941"/>
            <a:ext cx="8656321" cy="740229"/>
          </a:xfrm>
          <a:prstGeom prst="rect">
            <a:avLst/>
          </a:prstGeom>
          <a:noFill/>
          <a:ln w="38100">
            <a:solidFill>
              <a:srgbClr val="9C08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3.3. Доля участников образовательных отношений, удовлетворённых доступностью образовательных услуг для инвалидов</a:t>
            </a:r>
            <a:endParaRPr lang="ru-RU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701349" y="4767940"/>
            <a:ext cx="2133599" cy="740229"/>
          </a:xfrm>
          <a:prstGeom prst="rect">
            <a:avLst/>
          </a:prstGeom>
          <a:noFill/>
          <a:ln w="38100">
            <a:solidFill>
              <a:srgbClr val="9C08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</a:rPr>
              <a:t>3</a:t>
            </a:r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0 %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05" y="271092"/>
            <a:ext cx="740533" cy="79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61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365759" y="594904"/>
            <a:ext cx="11429183" cy="1103267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1"/>
              </a:solidFill>
              <a:latin typeface="AGAvantGardeCyr" panose="020B7200000000000000" pitchFamily="34" charset="0"/>
            </a:endParaRPr>
          </a:p>
          <a:p>
            <a:pPr algn="ctr"/>
            <a:r>
              <a:rPr lang="ru-RU" sz="2000" b="1" dirty="0">
                <a:solidFill>
                  <a:schemeClr val="tx1"/>
                </a:solidFill>
                <a:latin typeface="AGAvantGardeCyr" panose="020B7200000000000000" pitchFamily="34" charset="0"/>
              </a:rPr>
              <a:t>Доброжелательность, вежливость работников образовательной организации</a:t>
            </a:r>
          </a:p>
        </p:txBody>
      </p:sp>
      <p:sp>
        <p:nvSpPr>
          <p:cNvPr id="2" name="Стрелка вправо 1"/>
          <p:cNvSpPr/>
          <p:nvPr/>
        </p:nvSpPr>
        <p:spPr>
          <a:xfrm>
            <a:off x="330925" y="287383"/>
            <a:ext cx="11504023" cy="574766"/>
          </a:xfrm>
          <a:prstGeom prst="rightArrow">
            <a:avLst>
              <a:gd name="adj1" fmla="val 50000"/>
              <a:gd name="adj2" fmla="val 57483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775" y="271092"/>
            <a:ext cx="778282" cy="83724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582" y="289412"/>
            <a:ext cx="718915" cy="77337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394" y="216425"/>
            <a:ext cx="813348" cy="870858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079" y="108664"/>
            <a:ext cx="1034166" cy="1112909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330925" y="1985554"/>
            <a:ext cx="8656321" cy="740229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Показатели</a:t>
            </a:r>
            <a:endParaRPr lang="ru-RU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701349" y="1985553"/>
            <a:ext cx="2133599" cy="740229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Значимость показателя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30925" y="2913017"/>
            <a:ext cx="8656321" cy="740229"/>
          </a:xfrm>
          <a:prstGeom prst="rect">
            <a:avLst/>
          </a:prstGeom>
          <a:noFill/>
          <a:ln w="38100">
            <a:solidFill>
              <a:srgbClr val="007F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4.1. Доля участников образовательных отношений, удовлетворённых доброжелательностью, вежливостью работников образовательной организации, обеспечивающих первичный контакт и информирование получателя услуги при непосредственном обращении в образовательную организацию</a:t>
            </a:r>
            <a:endParaRPr lang="ru-RU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701349" y="2913016"/>
            <a:ext cx="2133599" cy="740229"/>
          </a:xfrm>
          <a:prstGeom prst="rect">
            <a:avLst/>
          </a:prstGeom>
          <a:noFill/>
          <a:ln w="38100">
            <a:solidFill>
              <a:srgbClr val="007F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40 %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30925" y="3840479"/>
            <a:ext cx="8656321" cy="740229"/>
          </a:xfrm>
          <a:prstGeom prst="rect">
            <a:avLst/>
          </a:prstGeom>
          <a:noFill/>
          <a:ln w="38100">
            <a:solidFill>
              <a:srgbClr val="9C08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4.2. Доля участников образовательных отношений, удовлетворённых доброжелательностью, вежливостью работников образовательной организации, обеспечивающих непосредственное оказание образовательной услуги при обращении в образовательную организацию</a:t>
            </a:r>
            <a:endParaRPr lang="ru-RU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9701349" y="3840478"/>
            <a:ext cx="2133599" cy="740229"/>
          </a:xfrm>
          <a:prstGeom prst="rect">
            <a:avLst/>
          </a:prstGeom>
          <a:noFill/>
          <a:ln w="38100">
            <a:solidFill>
              <a:srgbClr val="9C08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</a:rPr>
              <a:t>4</a:t>
            </a:r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0 %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30925" y="4767941"/>
            <a:ext cx="8656321" cy="740229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4.3. Доля участников образовательных отношений, удовлетворённых доброжелательностью, вежливостью работников образовательной организации при использовании дистанционных форм взаимодействия</a:t>
            </a:r>
            <a:endParaRPr lang="ru-RU" sz="1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701349" y="4767940"/>
            <a:ext cx="2133599" cy="740229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20 %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05" y="271092"/>
            <a:ext cx="740533" cy="79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23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1653</Words>
  <Application>Microsoft Office PowerPoint</Application>
  <PresentationFormat>Произвольный</PresentationFormat>
  <Paragraphs>145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Q12</dc:creator>
  <cp:lastModifiedBy>Прищепа Ольга Александровна</cp:lastModifiedBy>
  <cp:revision>56</cp:revision>
  <cp:lastPrinted>2018-07-02T16:22:06Z</cp:lastPrinted>
  <dcterms:created xsi:type="dcterms:W3CDTF">2018-06-28T15:20:20Z</dcterms:created>
  <dcterms:modified xsi:type="dcterms:W3CDTF">2018-12-19T10:21:23Z</dcterms:modified>
</cp:coreProperties>
</file>