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87" r:id="rId3"/>
    <p:sldId id="288" r:id="rId4"/>
    <p:sldId id="289" r:id="rId5"/>
    <p:sldId id="290" r:id="rId6"/>
    <p:sldId id="291" r:id="rId7"/>
    <p:sldId id="300" r:id="rId8"/>
    <p:sldId id="301" r:id="rId9"/>
    <p:sldId id="306" r:id="rId10"/>
    <p:sldId id="277" r:id="rId11"/>
    <p:sldId id="292" r:id="rId12"/>
    <p:sldId id="281" r:id="rId13"/>
    <p:sldId id="282" r:id="rId14"/>
    <p:sldId id="263" r:id="rId15"/>
    <p:sldId id="264" r:id="rId16"/>
    <p:sldId id="265" r:id="rId17"/>
    <p:sldId id="284" r:id="rId18"/>
    <p:sldId id="271" r:id="rId19"/>
    <p:sldId id="293" r:id="rId20"/>
    <p:sldId id="304" r:id="rId21"/>
    <p:sldId id="297" r:id="rId22"/>
    <p:sldId id="303" r:id="rId23"/>
    <p:sldId id="305" r:id="rId2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орохова Яна Витальевна" initials="ШЯ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1"/>
    <a:srgbClr val="EE6279"/>
    <a:srgbClr val="FC7087"/>
    <a:srgbClr val="002060"/>
    <a:srgbClr val="FFC1A2"/>
    <a:srgbClr val="BEDCAA"/>
    <a:srgbClr val="FFFFFF"/>
    <a:srgbClr val="EAEFF7"/>
    <a:srgbClr val="D5EAFF"/>
    <a:srgbClr val="FE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2" autoAdjust="0"/>
  </p:normalViewPr>
  <p:slideViewPr>
    <p:cSldViewPr snapToGrid="0">
      <p:cViewPr varScale="1">
        <p:scale>
          <a:sx n="98" d="100"/>
          <a:sy n="98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5;&#1088;&#1077;&#1079;&#1077;&#1085;&#1090;&#1072;&#1094;&#1080;&#1103;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5;&#1088;&#1077;&#1079;&#1077;&#1085;&#1090;&#1072;&#1094;&#1080;&#1103;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rakovaVV\Desktop\&#1055;&#1088;&#1077;&#1079;&#1077;&#1085;&#1090;&#1072;&#1094;&#1080;&#1103;\&#1058;&#1072;&#1073;&#1083;&#1080;&#1094;&#1099;%20&#1076;&#1083;&#1103;%20&#1087;&#1088;&#1077;&#1079;&#1077;&#1085;&#1090;&#1072;&#1094;&#1080;&#1080;%20&#1087;&#1086;%20&#1043;&#1048;&#1040;%202023%20(&#1042;&#1086;&#1089;&#1089;&#1090;&#1072;&#1085;&#1086;&#1074;&#1083;&#1077;&#1085;&#1085;&#1099;&#1081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 Ср. балл по предметам'!$C$2:$C$3</c:f>
              <c:strCache>
                <c:ptCount val="2"/>
                <c:pt idx="0">
                  <c:v>Средний балл</c:v>
                </c:pt>
                <c:pt idx="1">
                  <c:v>по г. Сочи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'2. Ср. балл по предметам'!$B$4:$B$18</c:f>
              <c:strCache>
                <c:ptCount val="14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  <c:pt idx="11">
                  <c:v>Китайский язык</c:v>
                </c:pt>
                <c:pt idx="12">
                  <c:v>Немецкий язык</c:v>
                </c:pt>
                <c:pt idx="13">
                  <c:v>Французский язык</c:v>
                </c:pt>
              </c:strCache>
              <c:extLst/>
            </c:strRef>
          </c:cat>
          <c:val>
            <c:numRef>
              <c:f>'2. Ср. балл по предметам'!$C$4:$C$18</c:f>
              <c:numCache>
                <c:formatCode>0.00</c:formatCode>
                <c:ptCount val="14"/>
                <c:pt idx="0">
                  <c:v>71.77</c:v>
                </c:pt>
                <c:pt idx="1">
                  <c:v>58.92</c:v>
                </c:pt>
                <c:pt idx="2">
                  <c:v>55.71</c:v>
                </c:pt>
                <c:pt idx="3">
                  <c:v>62.27</c:v>
                </c:pt>
                <c:pt idx="4">
                  <c:v>59.97</c:v>
                </c:pt>
                <c:pt idx="5">
                  <c:v>52.58</c:v>
                </c:pt>
                <c:pt idx="6">
                  <c:v>54.8</c:v>
                </c:pt>
                <c:pt idx="7">
                  <c:v>59.09</c:v>
                </c:pt>
                <c:pt idx="8">
                  <c:v>63.41</c:v>
                </c:pt>
                <c:pt idx="9">
                  <c:v>63.02</c:v>
                </c:pt>
                <c:pt idx="10">
                  <c:v>65.47</c:v>
                </c:pt>
                <c:pt idx="11">
                  <c:v>0</c:v>
                </c:pt>
                <c:pt idx="12">
                  <c:v>0</c:v>
                </c:pt>
                <c:pt idx="13">
                  <c:v>64.75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EC-47FD-A037-082DEC853023}"/>
            </c:ext>
          </c:extLst>
        </c:ser>
        <c:ser>
          <c:idx val="1"/>
          <c:order val="1"/>
          <c:tx>
            <c:strRef>
              <c:f>'2. Ср. балл по предметам'!$D$2:$D$3</c:f>
              <c:strCache>
                <c:ptCount val="2"/>
                <c:pt idx="0">
                  <c:v>Средний балл</c:v>
                </c:pt>
                <c:pt idx="1">
                  <c:v> по Краснодарскому краю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'2. Ср. балл по предметам'!$B$4:$B$18</c:f>
              <c:strCache>
                <c:ptCount val="14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  <c:pt idx="11">
                  <c:v>Китайский язык</c:v>
                </c:pt>
                <c:pt idx="12">
                  <c:v>Немецкий язык</c:v>
                </c:pt>
                <c:pt idx="13">
                  <c:v>Французский язык</c:v>
                </c:pt>
              </c:strCache>
              <c:extLst/>
            </c:strRef>
          </c:cat>
          <c:val>
            <c:numRef>
              <c:f>'2. Ср. балл по предметам'!$D$4:$D$18</c:f>
              <c:numCache>
                <c:formatCode>0.00</c:formatCode>
                <c:ptCount val="14"/>
                <c:pt idx="0">
                  <c:v>71.099999999999994</c:v>
                </c:pt>
                <c:pt idx="1">
                  <c:v>55.6</c:v>
                </c:pt>
                <c:pt idx="2">
                  <c:v>54.3</c:v>
                </c:pt>
                <c:pt idx="3">
                  <c:v>61.9</c:v>
                </c:pt>
                <c:pt idx="4">
                  <c:v>59</c:v>
                </c:pt>
                <c:pt idx="5">
                  <c:v>52.6</c:v>
                </c:pt>
                <c:pt idx="6">
                  <c:v>57.6</c:v>
                </c:pt>
                <c:pt idx="7">
                  <c:v>55.9</c:v>
                </c:pt>
                <c:pt idx="8">
                  <c:v>63</c:v>
                </c:pt>
                <c:pt idx="9">
                  <c:v>62.5</c:v>
                </c:pt>
                <c:pt idx="10">
                  <c:v>65.3</c:v>
                </c:pt>
                <c:pt idx="11">
                  <c:v>28.7</c:v>
                </c:pt>
                <c:pt idx="12">
                  <c:v>58.7</c:v>
                </c:pt>
                <c:pt idx="13">
                  <c:v>63.8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5EC-47FD-A037-082DEC853023}"/>
            </c:ext>
          </c:extLst>
        </c:ser>
        <c:ser>
          <c:idx val="2"/>
          <c:order val="2"/>
          <c:tx>
            <c:strRef>
              <c:f>'2. Ср. балл по предметам'!$E$2:$E$3</c:f>
              <c:strCache>
                <c:ptCount val="2"/>
                <c:pt idx="0">
                  <c:v>Средний балл</c:v>
                </c:pt>
                <c:pt idx="1">
                  <c:v>по РФ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'2. Ср. балл по предметам'!$B$4:$B$18</c:f>
              <c:strCache>
                <c:ptCount val="14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  <c:pt idx="11">
                  <c:v>Китайский язык</c:v>
                </c:pt>
                <c:pt idx="12">
                  <c:v>Немецкий язык</c:v>
                </c:pt>
                <c:pt idx="13">
                  <c:v>Французский язык</c:v>
                </c:pt>
              </c:strCache>
              <c:extLst/>
            </c:strRef>
          </c:cat>
          <c:val>
            <c:numRef>
              <c:f>'2. Ср. балл по предметам'!$E$4:$E$18</c:f>
              <c:numCache>
                <c:formatCode>0.00</c:formatCode>
                <c:ptCount val="14"/>
                <c:pt idx="0">
                  <c:v>66.430000000000007</c:v>
                </c:pt>
                <c:pt idx="1">
                  <c:v>55.62</c:v>
                </c:pt>
                <c:pt idx="2">
                  <c:v>54.95</c:v>
                </c:pt>
                <c:pt idx="3">
                  <c:v>56.23</c:v>
                </c:pt>
                <c:pt idx="4">
                  <c:v>58.39</c:v>
                </c:pt>
                <c:pt idx="5">
                  <c:v>50.87</c:v>
                </c:pt>
                <c:pt idx="6">
                  <c:v>56.37</c:v>
                </c:pt>
                <c:pt idx="7">
                  <c:v>54.6</c:v>
                </c:pt>
                <c:pt idx="8">
                  <c:v>66.31</c:v>
                </c:pt>
                <c:pt idx="9">
                  <c:v>56.4</c:v>
                </c:pt>
                <c:pt idx="10">
                  <c:v>63.97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5EC-47FD-A037-082DEC85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89280"/>
        <c:axId val="339789840"/>
      </c:barChart>
      <c:catAx>
        <c:axId val="33978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89840"/>
        <c:crosses val="autoZero"/>
        <c:auto val="1"/>
        <c:lblAlgn val="ctr"/>
        <c:lblOffset val="100"/>
        <c:noMultiLvlLbl val="0"/>
      </c:catAx>
      <c:valAx>
        <c:axId val="339789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8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 Ср. балл по предметам'!$C$3:$C$4</c:f>
              <c:strCache>
                <c:ptCount val="2"/>
                <c:pt idx="0">
                  <c:v>по г. Сочи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'2. Ср. балл по предметам'!$B$5:$B$19</c:f>
              <c:strCache>
                <c:ptCount val="14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  <c:pt idx="11">
                  <c:v>Китайский язык</c:v>
                </c:pt>
                <c:pt idx="12">
                  <c:v>Немецкий язык</c:v>
                </c:pt>
                <c:pt idx="13">
                  <c:v>Французский язык</c:v>
                </c:pt>
              </c:strCache>
            </c:strRef>
          </c:cat>
          <c:val>
            <c:numRef>
              <c:f>'2. Ср. балл по предметам'!$C$5:$C$18</c:f>
              <c:numCache>
                <c:formatCode>0.00</c:formatCode>
                <c:ptCount val="14"/>
                <c:pt idx="0">
                  <c:v>71.77</c:v>
                </c:pt>
                <c:pt idx="1">
                  <c:v>58.92</c:v>
                </c:pt>
                <c:pt idx="2">
                  <c:v>55.71</c:v>
                </c:pt>
                <c:pt idx="3">
                  <c:v>62.27</c:v>
                </c:pt>
                <c:pt idx="4">
                  <c:v>59.97</c:v>
                </c:pt>
                <c:pt idx="5">
                  <c:v>52.58</c:v>
                </c:pt>
                <c:pt idx="6">
                  <c:v>54.8</c:v>
                </c:pt>
                <c:pt idx="7">
                  <c:v>59.09</c:v>
                </c:pt>
                <c:pt idx="8">
                  <c:v>63.41</c:v>
                </c:pt>
                <c:pt idx="9">
                  <c:v>63.02</c:v>
                </c:pt>
                <c:pt idx="10">
                  <c:v>65.47</c:v>
                </c:pt>
                <c:pt idx="11">
                  <c:v>0</c:v>
                </c:pt>
                <c:pt idx="12">
                  <c:v>0</c:v>
                </c:pt>
                <c:pt idx="13">
                  <c:v>64.75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4-42F1-9F1A-D4A20FF91B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340000"/>
        <c:axId val="250340560"/>
      </c:barChart>
      <c:lineChart>
        <c:grouping val="standard"/>
        <c:varyColors val="0"/>
        <c:ser>
          <c:idx val="1"/>
          <c:order val="1"/>
          <c:tx>
            <c:strRef>
              <c:f>'2. Ср. балл по предметам'!$D$3:$D$4</c:f>
              <c:strCache>
                <c:ptCount val="2"/>
                <c:pt idx="0">
                  <c:v> по Краснодарскому краю</c:v>
                </c:pt>
              </c:strCache>
            </c:strRef>
          </c:tx>
          <c:spPr>
            <a:ln w="15875" cap="rnd">
              <a:solidFill>
                <a:srgbClr val="EC752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727678356331591E-2"/>
                  <c:y val="5.5135211526988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F4-42F1-9F1A-D4A20FF91B6B}"/>
                </c:ext>
              </c:extLst>
            </c:dLbl>
            <c:dLbl>
              <c:idx val="1"/>
              <c:layout>
                <c:manualLayout>
                  <c:x val="-1.8568761890300434E-2"/>
                  <c:y val="2.9561257491639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F4-42F1-9F1A-D4A20FF91B6B}"/>
                </c:ext>
              </c:extLst>
            </c:dLbl>
            <c:dLbl>
              <c:idx val="2"/>
              <c:layout>
                <c:manualLayout>
                  <c:x val="-1.8568761890300434E-2"/>
                  <c:y val="3.1886162403944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F4-42F1-9F1A-D4A20FF91B6B}"/>
                </c:ext>
              </c:extLst>
            </c:dLbl>
            <c:dLbl>
              <c:idx val="3"/>
              <c:layout>
                <c:manualLayout>
                  <c:x val="-2.0886594822362745E-2"/>
                  <c:y val="5.9785021351597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F4-42F1-9F1A-D4A20FF91B6B}"/>
                </c:ext>
              </c:extLst>
            </c:dLbl>
            <c:dLbl>
              <c:idx val="4"/>
              <c:layout>
                <c:manualLayout>
                  <c:x val="-2.2045511288393941E-2"/>
                  <c:y val="3.18861624039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F4-42F1-9F1A-D4A20FF91B6B}"/>
                </c:ext>
              </c:extLst>
            </c:dLbl>
            <c:dLbl>
              <c:idx val="6"/>
              <c:layout>
                <c:manualLayout>
                  <c:x val="-1.9727678356331591E-2"/>
                  <c:y val="3.421106731624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F4-42F1-9F1A-D4A20FF91B6B}"/>
                </c:ext>
              </c:extLst>
            </c:dLbl>
            <c:dLbl>
              <c:idx val="7"/>
              <c:layout>
                <c:manualLayout>
                  <c:x val="-1.740984542426928E-2"/>
                  <c:y val="3.18861624039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F4-42F1-9F1A-D4A20FF91B6B}"/>
                </c:ext>
              </c:extLst>
            </c:dLbl>
            <c:dLbl>
              <c:idx val="8"/>
              <c:layout>
                <c:manualLayout>
                  <c:x val="-2.2045511288393899E-2"/>
                  <c:y val="3.18861624039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AF4-42F1-9F1A-D4A20FF91B6B}"/>
                </c:ext>
              </c:extLst>
            </c:dLbl>
            <c:dLbl>
              <c:idx val="9"/>
              <c:layout>
                <c:manualLayout>
                  <c:x val="-2.4363344220456207E-2"/>
                  <c:y val="5.2810306614683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F4-42F1-9F1A-D4A20FF91B6B}"/>
                </c:ext>
              </c:extLst>
            </c:dLbl>
            <c:dLbl>
              <c:idx val="10"/>
              <c:layout>
                <c:manualLayout>
                  <c:x val="-2.2045511288393899E-2"/>
                  <c:y val="3.8860877140857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F4-42F1-9F1A-D4A20FF91B6B}"/>
                </c:ext>
              </c:extLst>
            </c:dLbl>
            <c:dLbl>
              <c:idx val="12"/>
              <c:layout>
                <c:manualLayout>
                  <c:x val="-1.3933096026175816E-2"/>
                  <c:y val="3.653597222855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AF4-42F1-9F1A-D4A20FF91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Ср. балл по предметам'!$B$4:$B$18</c:f>
              <c:strCache>
                <c:ptCount val="15"/>
                <c:pt idx="1">
                  <c:v>Русский язык</c:v>
                </c:pt>
                <c:pt idx="2">
                  <c:v>Математика (профильная)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 и ИКТ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Английский язык</c:v>
                </c:pt>
                <c:pt idx="10">
                  <c:v>Обществознание</c:v>
                </c:pt>
                <c:pt idx="11">
                  <c:v>Литература</c:v>
                </c:pt>
                <c:pt idx="12">
                  <c:v>Китайский язык</c:v>
                </c:pt>
                <c:pt idx="13">
                  <c:v>Немецкий язык</c:v>
                </c:pt>
                <c:pt idx="14">
                  <c:v>Французский язык</c:v>
                </c:pt>
              </c:strCache>
            </c:strRef>
          </c:cat>
          <c:val>
            <c:numRef>
              <c:f>'2. Ср. балл по предметам'!$D$5:$D$18</c:f>
              <c:numCache>
                <c:formatCode>0.00</c:formatCode>
                <c:ptCount val="14"/>
                <c:pt idx="0">
                  <c:v>71.099999999999994</c:v>
                </c:pt>
                <c:pt idx="1">
                  <c:v>55.6</c:v>
                </c:pt>
                <c:pt idx="2">
                  <c:v>54.3</c:v>
                </c:pt>
                <c:pt idx="3">
                  <c:v>61.9</c:v>
                </c:pt>
                <c:pt idx="4">
                  <c:v>59</c:v>
                </c:pt>
                <c:pt idx="5">
                  <c:v>52.6</c:v>
                </c:pt>
                <c:pt idx="6">
                  <c:v>57.6</c:v>
                </c:pt>
                <c:pt idx="7">
                  <c:v>55.9</c:v>
                </c:pt>
                <c:pt idx="8">
                  <c:v>63</c:v>
                </c:pt>
                <c:pt idx="9">
                  <c:v>62.5</c:v>
                </c:pt>
                <c:pt idx="10">
                  <c:v>65.3</c:v>
                </c:pt>
                <c:pt idx="11">
                  <c:v>28.7</c:v>
                </c:pt>
                <c:pt idx="12">
                  <c:v>58.7</c:v>
                </c:pt>
                <c:pt idx="13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AF4-42F1-9F1A-D4A20FF91B6B}"/>
            </c:ext>
          </c:extLst>
        </c:ser>
        <c:ser>
          <c:idx val="2"/>
          <c:order val="2"/>
          <c:tx>
            <c:strRef>
              <c:f>'2. Ср. балл по предметам'!$E$3:$E$4</c:f>
              <c:strCache>
                <c:ptCount val="2"/>
                <c:pt idx="0">
                  <c:v>по РФ</c:v>
                </c:pt>
              </c:strCache>
            </c:strRef>
          </c:tx>
          <c:spPr>
            <a:ln w="15875" cap="rnd" cmpd="sng">
              <a:solidFill>
                <a:schemeClr val="tx1"/>
              </a:solidFill>
              <a:round/>
              <a:headEnd w="med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045511288393899E-2"/>
                  <c:y val="-4.583540881439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AF4-42F1-9F1A-D4A20FF91B6B}"/>
                </c:ext>
              </c:extLst>
            </c:dLbl>
            <c:dLbl>
              <c:idx val="1"/>
              <c:layout>
                <c:manualLayout>
                  <c:x val="-1.740984542426928E-2"/>
                  <c:y val="-3.42108842528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AF4-42F1-9F1A-D4A20FF91B6B}"/>
                </c:ext>
              </c:extLst>
            </c:dLbl>
            <c:dLbl>
              <c:idx val="2"/>
              <c:layout>
                <c:manualLayout>
                  <c:x val="-1.8568761890300434E-2"/>
                  <c:y val="-3.1885979340565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AF4-42F1-9F1A-D4A20FF91B6B}"/>
                </c:ext>
              </c:extLst>
            </c:dLbl>
            <c:dLbl>
              <c:idx val="3"/>
              <c:layout>
                <c:manualLayout>
                  <c:x val="-1.8568761890300479E-2"/>
                  <c:y val="-5.7459933375913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AF4-42F1-9F1A-D4A20FF91B6B}"/>
                </c:ext>
              </c:extLst>
            </c:dLbl>
            <c:dLbl>
              <c:idx val="6"/>
              <c:layout>
                <c:manualLayout>
                  <c:x val="-1.9727678356331591E-2"/>
                  <c:y val="-3.188597934056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AF4-42F1-9F1A-D4A20FF91B6B}"/>
                </c:ext>
              </c:extLst>
            </c:dLbl>
            <c:dLbl>
              <c:idx val="7"/>
              <c:layout>
                <c:manualLayout>
                  <c:x val="-1.740984542426928E-2"/>
                  <c:y val="-3.1885979340565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AF4-42F1-9F1A-D4A20FF91B6B}"/>
                </c:ext>
              </c:extLst>
            </c:dLbl>
            <c:dLbl>
              <c:idx val="8"/>
              <c:layout>
                <c:manualLayout>
                  <c:x val="-2.5522260686487361E-2"/>
                  <c:y val="-2.0261454779043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AF4-42F1-9F1A-D4A20FF91B6B}"/>
                </c:ext>
              </c:extLst>
            </c:dLbl>
            <c:dLbl>
              <c:idx val="9"/>
              <c:layout>
                <c:manualLayout>
                  <c:x val="-2.4363344220456207E-2"/>
                  <c:y val="-4.583540881439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AF4-42F1-9F1A-D4A20FF91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Ср. балл по предметам'!$B$4:$B$18</c:f>
              <c:strCache>
                <c:ptCount val="15"/>
                <c:pt idx="1">
                  <c:v>Русский язык</c:v>
                </c:pt>
                <c:pt idx="2">
                  <c:v>Математика (профильная)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 и ИКТ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Английский язык</c:v>
                </c:pt>
                <c:pt idx="10">
                  <c:v>Обществознание</c:v>
                </c:pt>
                <c:pt idx="11">
                  <c:v>Литература</c:v>
                </c:pt>
                <c:pt idx="12">
                  <c:v>Китайский язык</c:v>
                </c:pt>
                <c:pt idx="13">
                  <c:v>Немецкий язык</c:v>
                </c:pt>
                <c:pt idx="14">
                  <c:v>Французский язык</c:v>
                </c:pt>
              </c:strCache>
            </c:strRef>
          </c:cat>
          <c:val>
            <c:numRef>
              <c:f>'2. Ср. балл по предметам'!$E$5:$E$18</c:f>
              <c:numCache>
                <c:formatCode>0.00</c:formatCode>
                <c:ptCount val="14"/>
                <c:pt idx="0">
                  <c:v>66.430000000000007</c:v>
                </c:pt>
                <c:pt idx="1">
                  <c:v>55.62</c:v>
                </c:pt>
                <c:pt idx="2">
                  <c:v>54.95</c:v>
                </c:pt>
                <c:pt idx="3">
                  <c:v>56.23</c:v>
                </c:pt>
                <c:pt idx="4">
                  <c:v>58.39</c:v>
                </c:pt>
                <c:pt idx="5">
                  <c:v>50.87</c:v>
                </c:pt>
                <c:pt idx="6">
                  <c:v>56.37</c:v>
                </c:pt>
                <c:pt idx="7">
                  <c:v>54.6</c:v>
                </c:pt>
                <c:pt idx="8">
                  <c:v>66.31</c:v>
                </c:pt>
                <c:pt idx="9">
                  <c:v>56.4</c:v>
                </c:pt>
                <c:pt idx="10">
                  <c:v>63.97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AF4-42F1-9F1A-D4A20FF91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340000"/>
        <c:axId val="250340560"/>
      </c:lineChart>
      <c:catAx>
        <c:axId val="2503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40560"/>
        <c:crosses val="autoZero"/>
        <c:auto val="1"/>
        <c:lblAlgn val="ctr"/>
        <c:lblOffset val="100"/>
        <c:noMultiLvlLbl val="0"/>
      </c:catAx>
      <c:valAx>
        <c:axId val="250340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100-балльники'!$C$4</c:f>
              <c:strCache>
                <c:ptCount val="1"/>
                <c:pt idx="0">
                  <c:v>2021 (16 чел.)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'3. 100-балльники'!$B$5:$B$10</c:f>
              <c:strCache>
                <c:ptCount val="6"/>
                <c:pt idx="0">
                  <c:v>Русский язык</c:v>
                </c:pt>
                <c:pt idx="1">
                  <c:v>Общество-знание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Литература</c:v>
                </c:pt>
              </c:strCache>
            </c:strRef>
          </c:cat>
          <c:val>
            <c:numRef>
              <c:f>'3. 100-балльники'!$C$5:$C$10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 formatCode="#,##0">
                  <c:v>0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7-4EC7-A928-0674A7FD264A}"/>
            </c:ext>
          </c:extLst>
        </c:ser>
        <c:ser>
          <c:idx val="1"/>
          <c:order val="1"/>
          <c:tx>
            <c:strRef>
              <c:f>'3. 100-балльники'!$D$4</c:f>
              <c:strCache>
                <c:ptCount val="1"/>
                <c:pt idx="0">
                  <c:v>2022 (12 чел.)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'3. 100-балльники'!$B$5:$B$10</c:f>
              <c:strCache>
                <c:ptCount val="6"/>
                <c:pt idx="0">
                  <c:v>Русский язык</c:v>
                </c:pt>
                <c:pt idx="1">
                  <c:v>Общество-знание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Литература</c:v>
                </c:pt>
              </c:strCache>
            </c:strRef>
          </c:cat>
          <c:val>
            <c:numRef>
              <c:f>'3. 100-балльники'!$D$5:$D$10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 formatCode="#,##0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7-4EC7-A928-0674A7FD264A}"/>
            </c:ext>
          </c:extLst>
        </c:ser>
        <c:ser>
          <c:idx val="2"/>
          <c:order val="2"/>
          <c:tx>
            <c:strRef>
              <c:f>'3. 100-балльники'!$E$4</c:f>
              <c:strCache>
                <c:ptCount val="1"/>
                <c:pt idx="0">
                  <c:v>2023 (25 чел.)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'3. 100-балльники'!$B$5:$B$10</c:f>
              <c:strCache>
                <c:ptCount val="6"/>
                <c:pt idx="0">
                  <c:v>Русский язык</c:v>
                </c:pt>
                <c:pt idx="1">
                  <c:v>Общество-знание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Литература</c:v>
                </c:pt>
              </c:strCache>
            </c:strRef>
          </c:cat>
          <c:val>
            <c:numRef>
              <c:f>'3. 100-балльники'!$E$5:$E$10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 formatCode="#,##0">
                  <c:v>1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7-4EC7-A928-0674A7FD26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5685200"/>
        <c:axId val="375683520"/>
      </c:barChart>
      <c:catAx>
        <c:axId val="37568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683520"/>
        <c:crosses val="autoZero"/>
        <c:auto val="1"/>
        <c:lblAlgn val="ctr"/>
        <c:lblOffset val="100"/>
        <c:noMultiLvlLbl val="0"/>
      </c:catAx>
      <c:valAx>
        <c:axId val="375683520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кол-во (чел.)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685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0811577546889"/>
          <c:y val="0.16774474086261607"/>
          <c:w val="0.82416354760388677"/>
          <c:h val="0.541652629242240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'4. Медалисты'!$A$2:$D$3</c:f>
              <c:multiLvlStrCache>
                <c:ptCount val="4"/>
                <c:lvl>
                  <c:pt idx="0">
                    <c:v>Кол-во кандидатов на получение медалей</c:v>
                  </c:pt>
                  <c:pt idx="1">
                    <c:v>Кол-во выпускников, получивших медали</c:v>
                  </c:pt>
                  <c:pt idx="2">
                    <c:v>Кол-во кандидатов на получение медалей</c:v>
                  </c:pt>
                  <c:pt idx="3">
                    <c:v>Кол-во выпускников, получивших медали</c:v>
                  </c:pt>
                </c:lvl>
                <c:lvl>
                  <c:pt idx="0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'4. Медалисты'!$A$4:$D$4</c:f>
              <c:numCache>
                <c:formatCode>General</c:formatCode>
                <c:ptCount val="4"/>
                <c:pt idx="0">
                  <c:v>203</c:v>
                </c:pt>
                <c:pt idx="1">
                  <c:v>173</c:v>
                </c:pt>
                <c:pt idx="2">
                  <c:v>229</c:v>
                </c:pt>
                <c:pt idx="3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F-4080-969C-30CEEFFC47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9796000"/>
        <c:axId val="339796560"/>
      </c:barChart>
      <c:catAx>
        <c:axId val="3397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96560"/>
        <c:crosses val="autoZero"/>
        <c:auto val="1"/>
        <c:lblAlgn val="ctr"/>
        <c:lblOffset val="100"/>
        <c:noMultiLvlLbl val="0"/>
      </c:catAx>
      <c:valAx>
        <c:axId val="339796560"/>
        <c:scaling>
          <c:orientation val="minMax"/>
          <c:max val="2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КОЛ-ВО (ЧЕЛ.)</a:t>
                </a:r>
              </a:p>
            </c:rich>
          </c:tx>
          <c:layout>
            <c:manualLayout>
              <c:xMode val="edge"/>
              <c:yMode val="edge"/>
              <c:x val="9.0548936887747487E-3"/>
              <c:y val="0.28990307584101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960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Количество выпускников, </a:t>
            </a:r>
          </a:p>
          <a:p>
            <a:pPr>
              <a:defRPr sz="1200" b="1">
                <a:solidFill>
                  <a:schemeClr val="tx1"/>
                </a:solidFill>
              </a:defRPr>
            </a:pPr>
            <a:r>
              <a:rPr lang="ru-RU" sz="1400" b="1" dirty="0">
                <a:solidFill>
                  <a:schemeClr val="tx1"/>
                </a:solidFill>
              </a:rPr>
              <a:t>не получивших аттестат в основной период</a:t>
            </a:r>
          </a:p>
          <a:p>
            <a:pPr>
              <a:defRPr sz="1200" b="1">
                <a:solidFill>
                  <a:schemeClr val="tx1"/>
                </a:solidFill>
              </a:defRPr>
            </a:pPr>
            <a:r>
              <a:rPr lang="ru-RU" sz="1400" b="1" dirty="0">
                <a:solidFill>
                  <a:schemeClr val="tx1"/>
                </a:solidFill>
              </a:rPr>
              <a:t>2021-2023 </a:t>
            </a:r>
            <a:r>
              <a:rPr lang="ru-RU" sz="1400" b="1" dirty="0" smtClean="0">
                <a:solidFill>
                  <a:schemeClr val="tx1"/>
                </a:solidFill>
              </a:rPr>
              <a:t>годы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A1-4714-9D59-5DD1B9C655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A1-4714-9D59-5DD1B9C6556D}"/>
              </c:ext>
            </c:extLst>
          </c:dPt>
          <c:dPt>
            <c:idx val="2"/>
            <c:bubble3D val="0"/>
            <c:spPr>
              <a:solidFill>
                <a:srgbClr val="BEDCAA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A1-4714-9D59-5DD1B9C655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'5. Не получили аттестат'!$A$4:$C$4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'5. Не получили аттестат'!$A$5:$C$5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A1-4714-9D59-5DD1B9C65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75637726644455E-2"/>
          <c:y val="0.11928970354115571"/>
          <c:w val="0.91474592512965003"/>
          <c:h val="0.6528546964416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Средний балл ОО'!$B$2</c:f>
              <c:strCache>
                <c:ptCount val="1"/>
                <c:pt idx="0">
                  <c:v>Средний балл по всем предметам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rgbClr val="5997D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0-4805-A35B-AA18813B4F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rgbClr val="5997D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0-4805-A35B-AA18813B4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rgbClr val="5997D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0-4805-A35B-AA18813B4F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rgbClr val="5997D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0-4805-A35B-AA18813B4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0-4805-A35B-AA18813B4F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850-4805-A35B-AA18813B4F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850-4805-A35B-AA18813B4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850-4805-A35B-AA18813B4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850-4805-A35B-AA18813B4F7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850-4805-A35B-AA18813B4F71}"/>
              </c:ext>
            </c:extLst>
          </c:dPt>
          <c:dPt>
            <c:idx val="47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850-4805-A35B-AA18813B4F71}"/>
              </c:ext>
            </c:extLst>
          </c:dPt>
          <c:dPt>
            <c:idx val="48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850-4805-A35B-AA18813B4F71}"/>
              </c:ext>
            </c:extLst>
          </c:dPt>
          <c:dPt>
            <c:idx val="49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850-4805-A35B-AA18813B4F71}"/>
              </c:ext>
            </c:extLst>
          </c:dPt>
          <c:dPt>
            <c:idx val="50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850-4805-A35B-AA18813B4F71}"/>
              </c:ext>
            </c:extLst>
          </c:dPt>
          <c:dPt>
            <c:idx val="51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850-4805-A35B-AA18813B4F71}"/>
              </c:ext>
            </c:extLst>
          </c:dPt>
          <c:dPt>
            <c:idx val="52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850-4805-A35B-AA18813B4F71}"/>
              </c:ext>
            </c:extLst>
          </c:dPt>
          <c:dPt>
            <c:idx val="53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850-4805-A35B-AA18813B4F71}"/>
              </c:ext>
            </c:extLst>
          </c:dPt>
          <c:dPt>
            <c:idx val="54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0850-4805-A35B-AA18813B4F71}"/>
              </c:ext>
            </c:extLst>
          </c:dPt>
          <c:dPt>
            <c:idx val="55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0850-4805-A35B-AA18813B4F71}"/>
              </c:ext>
            </c:extLst>
          </c:dPt>
          <c:dPt>
            <c:idx val="56"/>
            <c:invertIfNegative val="0"/>
            <c:bubble3D val="0"/>
            <c:spPr>
              <a:solidFill>
                <a:srgbClr val="DF463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0850-4805-A35B-AA18813B4F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 Средний балл ОО'!$A$3:$A$59</c:f>
              <c:strCache>
                <c:ptCount val="57"/>
                <c:pt idx="0">
                  <c:v>Гимназия "ШБ"</c:v>
                </c:pt>
                <c:pt idx="1">
                  <c:v>Гимназия №8</c:v>
                </c:pt>
                <c:pt idx="2">
                  <c:v>Лицей №23</c:v>
                </c:pt>
                <c:pt idx="3">
                  <c:v>СОШ №10</c:v>
                </c:pt>
                <c:pt idx="4">
                  <c:v>Лицей № 59</c:v>
                </c:pt>
                <c:pt idx="5">
                  <c:v>Лицей №95</c:v>
                </c:pt>
                <c:pt idx="6">
                  <c:v>Лицей №22</c:v>
                </c:pt>
                <c:pt idx="7">
                  <c:v>СОШ №92</c:v>
                </c:pt>
                <c:pt idx="8">
                  <c:v>Гимназия №15</c:v>
                </c:pt>
                <c:pt idx="9">
                  <c:v>Гимназия №6</c:v>
                </c:pt>
                <c:pt idx="10">
                  <c:v>СОШ №26</c:v>
                </c:pt>
                <c:pt idx="11">
                  <c:v>СОШ № 7</c:v>
                </c:pt>
                <c:pt idx="12">
                  <c:v>Гимназия № 1</c:v>
                </c:pt>
                <c:pt idx="13">
                  <c:v>Гимназия № 44</c:v>
                </c:pt>
                <c:pt idx="14">
                  <c:v>Гимназия № 5</c:v>
                </c:pt>
                <c:pt idx="15">
                  <c:v>СОШ № 75</c:v>
                </c:pt>
                <c:pt idx="16">
                  <c:v>Лицей № 3</c:v>
                </c:pt>
                <c:pt idx="17">
                  <c:v>СОШ № 87</c:v>
                </c:pt>
                <c:pt idx="18">
                  <c:v>СОШ № 12</c:v>
                </c:pt>
                <c:pt idx="19">
                  <c:v>СОШ № 13</c:v>
                </c:pt>
                <c:pt idx="20">
                  <c:v>Гимназия № 16</c:v>
                </c:pt>
                <c:pt idx="21">
                  <c:v>СОШ № 90</c:v>
                </c:pt>
                <c:pt idx="22">
                  <c:v>СОШ № 29</c:v>
                </c:pt>
                <c:pt idx="23">
                  <c:v>СОШ № 53</c:v>
                </c:pt>
                <c:pt idx="24">
                  <c:v>СОШ № 77</c:v>
                </c:pt>
                <c:pt idx="25">
                  <c:v>Гимназия № 9</c:v>
                </c:pt>
                <c:pt idx="26">
                  <c:v>СОШ № 4</c:v>
                </c:pt>
                <c:pt idx="27">
                  <c:v>СОШ № 94</c:v>
                </c:pt>
                <c:pt idx="28">
                  <c:v>СОШ № 89</c:v>
                </c:pt>
                <c:pt idx="29">
                  <c:v>СОШ № 82</c:v>
                </c:pt>
                <c:pt idx="30">
                  <c:v>СОШ № 88</c:v>
                </c:pt>
                <c:pt idx="31">
                  <c:v>СОШ № 24</c:v>
                </c:pt>
                <c:pt idx="32">
                  <c:v>СОШ № 100</c:v>
                </c:pt>
                <c:pt idx="33">
                  <c:v>СОШ № 18</c:v>
                </c:pt>
                <c:pt idx="34">
                  <c:v>СОШ № 31</c:v>
                </c:pt>
                <c:pt idx="35">
                  <c:v>Гимназия № 76</c:v>
                </c:pt>
                <c:pt idx="36">
                  <c:v>СОШ № 65</c:v>
                </c:pt>
                <c:pt idx="37">
                  <c:v>СОШ № 11</c:v>
                </c:pt>
                <c:pt idx="38">
                  <c:v>СОШ № 2</c:v>
                </c:pt>
                <c:pt idx="39">
                  <c:v>СОШ № 86</c:v>
                </c:pt>
                <c:pt idx="40">
                  <c:v>СОШ № 84</c:v>
                </c:pt>
                <c:pt idx="41">
                  <c:v>СОШ № 91</c:v>
                </c:pt>
                <c:pt idx="42">
                  <c:v>СОШ № 28</c:v>
                </c:pt>
                <c:pt idx="43">
                  <c:v>СОШ № 57</c:v>
                </c:pt>
                <c:pt idx="44">
                  <c:v>СОШ № 80</c:v>
                </c:pt>
                <c:pt idx="45">
                  <c:v>СОШ № 25</c:v>
                </c:pt>
                <c:pt idx="46">
                  <c:v>СОШ № 66</c:v>
                </c:pt>
                <c:pt idx="47">
                  <c:v>СОШ № 27</c:v>
                </c:pt>
                <c:pt idx="48">
                  <c:v>СОШ № 14</c:v>
                </c:pt>
                <c:pt idx="49">
                  <c:v>СОШ № 20</c:v>
                </c:pt>
                <c:pt idx="50">
                  <c:v>СОШ № 49</c:v>
                </c:pt>
                <c:pt idx="51">
                  <c:v>В(С)ОШ № 1</c:v>
                </c:pt>
                <c:pt idx="52">
                  <c:v>СОШ № 83</c:v>
                </c:pt>
                <c:pt idx="53">
                  <c:v>СОШ № 85</c:v>
                </c:pt>
                <c:pt idx="54">
                  <c:v>СОШ № 67</c:v>
                </c:pt>
                <c:pt idx="55">
                  <c:v>СОШ № 78</c:v>
                </c:pt>
                <c:pt idx="56">
                  <c:v>СОШ № 96</c:v>
                </c:pt>
              </c:strCache>
            </c:strRef>
          </c:cat>
          <c:val>
            <c:numRef>
              <c:f>'6. Средний балл ОО'!$B$3:$B$59</c:f>
              <c:numCache>
                <c:formatCode>0.00</c:formatCode>
                <c:ptCount val="57"/>
                <c:pt idx="0">
                  <c:v>80.12</c:v>
                </c:pt>
                <c:pt idx="1">
                  <c:v>72.72</c:v>
                </c:pt>
                <c:pt idx="2">
                  <c:v>70.88</c:v>
                </c:pt>
                <c:pt idx="3">
                  <c:v>70.84</c:v>
                </c:pt>
                <c:pt idx="4">
                  <c:v>70.75</c:v>
                </c:pt>
                <c:pt idx="5">
                  <c:v>70.7</c:v>
                </c:pt>
                <c:pt idx="6">
                  <c:v>69.44</c:v>
                </c:pt>
                <c:pt idx="7">
                  <c:v>68.47</c:v>
                </c:pt>
                <c:pt idx="8">
                  <c:v>68.42</c:v>
                </c:pt>
                <c:pt idx="9">
                  <c:v>68.16</c:v>
                </c:pt>
                <c:pt idx="10">
                  <c:v>67.92</c:v>
                </c:pt>
                <c:pt idx="11">
                  <c:v>67.12</c:v>
                </c:pt>
                <c:pt idx="12">
                  <c:v>66.53</c:v>
                </c:pt>
                <c:pt idx="13">
                  <c:v>65.739999999999995</c:v>
                </c:pt>
                <c:pt idx="14">
                  <c:v>65.67</c:v>
                </c:pt>
                <c:pt idx="15">
                  <c:v>65.08</c:v>
                </c:pt>
                <c:pt idx="16">
                  <c:v>64.900000000000006</c:v>
                </c:pt>
                <c:pt idx="17">
                  <c:v>64.62</c:v>
                </c:pt>
                <c:pt idx="18">
                  <c:v>64.55</c:v>
                </c:pt>
                <c:pt idx="19">
                  <c:v>64.06</c:v>
                </c:pt>
                <c:pt idx="20">
                  <c:v>63.81</c:v>
                </c:pt>
                <c:pt idx="21">
                  <c:v>63.13</c:v>
                </c:pt>
                <c:pt idx="22">
                  <c:v>63.1</c:v>
                </c:pt>
                <c:pt idx="23">
                  <c:v>62.97</c:v>
                </c:pt>
                <c:pt idx="24">
                  <c:v>62.93</c:v>
                </c:pt>
                <c:pt idx="25">
                  <c:v>62.9</c:v>
                </c:pt>
                <c:pt idx="26">
                  <c:v>62.79</c:v>
                </c:pt>
                <c:pt idx="27">
                  <c:v>62.57</c:v>
                </c:pt>
                <c:pt idx="28">
                  <c:v>62.42</c:v>
                </c:pt>
                <c:pt idx="29">
                  <c:v>62.32</c:v>
                </c:pt>
                <c:pt idx="30">
                  <c:v>62.26</c:v>
                </c:pt>
                <c:pt idx="31">
                  <c:v>62.07</c:v>
                </c:pt>
                <c:pt idx="32">
                  <c:v>61.94</c:v>
                </c:pt>
                <c:pt idx="33">
                  <c:v>61.59</c:v>
                </c:pt>
                <c:pt idx="34">
                  <c:v>61.54</c:v>
                </c:pt>
                <c:pt idx="35">
                  <c:v>61.26</c:v>
                </c:pt>
                <c:pt idx="36">
                  <c:v>61.21</c:v>
                </c:pt>
                <c:pt idx="37">
                  <c:v>61.12</c:v>
                </c:pt>
                <c:pt idx="38">
                  <c:v>60.92</c:v>
                </c:pt>
                <c:pt idx="39">
                  <c:v>60.5</c:v>
                </c:pt>
                <c:pt idx="40">
                  <c:v>60.2</c:v>
                </c:pt>
                <c:pt idx="41">
                  <c:v>59.89</c:v>
                </c:pt>
                <c:pt idx="42">
                  <c:v>59.66</c:v>
                </c:pt>
                <c:pt idx="43">
                  <c:v>59.57</c:v>
                </c:pt>
                <c:pt idx="44">
                  <c:v>58.88</c:v>
                </c:pt>
                <c:pt idx="45">
                  <c:v>58.1</c:v>
                </c:pt>
                <c:pt idx="46">
                  <c:v>57.51</c:v>
                </c:pt>
                <c:pt idx="47">
                  <c:v>56.82</c:v>
                </c:pt>
                <c:pt idx="48">
                  <c:v>56.57</c:v>
                </c:pt>
                <c:pt idx="49">
                  <c:v>55.71</c:v>
                </c:pt>
                <c:pt idx="50">
                  <c:v>55.01</c:v>
                </c:pt>
                <c:pt idx="51">
                  <c:v>54.648000000000003</c:v>
                </c:pt>
                <c:pt idx="52">
                  <c:v>53.6</c:v>
                </c:pt>
                <c:pt idx="53">
                  <c:v>52.41</c:v>
                </c:pt>
                <c:pt idx="54">
                  <c:v>51.32</c:v>
                </c:pt>
                <c:pt idx="55">
                  <c:v>49.59</c:v>
                </c:pt>
                <c:pt idx="56">
                  <c:v>45.12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0850-4805-A35B-AA18813B4F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1157152"/>
        <c:axId val="341157712"/>
      </c:barChart>
      <c:catAx>
        <c:axId val="3411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157712"/>
        <c:crosses val="autoZero"/>
        <c:auto val="1"/>
        <c:lblAlgn val="ctr"/>
        <c:lblOffset val="100"/>
        <c:noMultiLvlLbl val="0"/>
      </c:catAx>
      <c:valAx>
        <c:axId val="3411577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1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Количество выпускников, </a:t>
            </a:r>
          </a:p>
          <a:p>
            <a:pPr>
              <a:defRPr b="1"/>
            </a:pPr>
            <a:r>
              <a:rPr lang="ru-RU" sz="1400" b="1" dirty="0"/>
              <a:t>не получивших аттестат </a:t>
            </a:r>
            <a:endParaRPr lang="ru-RU" sz="1400" b="1" dirty="0" smtClean="0"/>
          </a:p>
          <a:p>
            <a:pPr>
              <a:defRPr b="1"/>
            </a:pPr>
            <a:r>
              <a:rPr lang="ru-RU" sz="1400" b="1" dirty="0" smtClean="0"/>
              <a:t>в 2022-2023</a:t>
            </a:r>
            <a:r>
              <a:rPr lang="ru-RU" sz="1400" b="1" baseline="0" dirty="0" smtClean="0"/>
              <a:t> </a:t>
            </a:r>
            <a:r>
              <a:rPr lang="ru-RU" sz="1400" b="1" dirty="0" smtClean="0"/>
              <a:t>гг.</a:t>
            </a:r>
            <a:endParaRPr lang="ru-RU" sz="1400" b="1" dirty="0"/>
          </a:p>
        </c:rich>
      </c:tx>
      <c:layout>
        <c:manualLayout>
          <c:xMode val="edge"/>
          <c:yMode val="edge"/>
          <c:x val="0.23480997428447131"/>
          <c:y val="1.2787221638798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C1A2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C0-4356-B4E3-C9F59822F7E0}"/>
              </c:ext>
            </c:extLst>
          </c:dPt>
          <c:dPt>
            <c:idx val="1"/>
            <c:bubble3D val="0"/>
            <c:spPr>
              <a:solidFill>
                <a:srgbClr val="BEDCAA"/>
              </a:solidFill>
              <a:ln w="9525" cap="flat" cmpd="sng" algn="ctr">
                <a:solidFill>
                  <a:srgbClr val="BEDCAA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C0-4356-B4E3-C9F59822F7E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C0-4356-B4E3-C9F59822F7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'5.1. Не получили аттестат ОГЭ'!$A$4:$B$4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'5.1. Не получили аттестат ОГЭ'!$A$5:$B$5</c:f>
              <c:numCache>
                <c:formatCode>General</c:formatCode>
                <c:ptCount val="2"/>
                <c:pt idx="0">
                  <c:v>11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C0-4356-B4E3-C9F59822F7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0.6816</cdr:x>
      <cdr:y>0.00766</cdr:y>
    </cdr:from>
    <cdr:to>
      <cdr:x>1</cdr:x>
      <cdr:y>0.11422</cdr:y>
    </cdr:to>
    <cdr:sp macro="" textlink="">
      <cdr:nvSpPr>
        <cdr:cNvPr id="3" name="Прямоугольник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310045" y="43569"/>
          <a:ext cx="3881955" cy="60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dirty="0">
              <a:solidFill>
                <a:srgbClr val="006DA1"/>
              </a:solidFill>
            </a:rPr>
            <a:t>Средний балл по г. Сочи - 64,23</a:t>
          </a:r>
        </a:p>
        <a:p xmlns:a="http://schemas.openxmlformats.org/drawingml/2006/main">
          <a:pPr algn="l"/>
          <a:r>
            <a:rPr lang="ru-RU" sz="1400" b="1" dirty="0">
              <a:solidFill>
                <a:srgbClr val="006DA1"/>
              </a:solidFill>
            </a:rPr>
            <a:t>Средний балл по Краснодарскому краю - 63,00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4DFF-AA9C-4B4E-A9EE-3AABB877B0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A4669-9538-4387-86D8-D0DAD6D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0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4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8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1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1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8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4669-9538-4387-86D8-D0DAD6D89F2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5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726F4-1D3B-48F0-B5FB-A5AC03DAAE4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9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8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8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0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43AE-8E32-4C0D-A0D2-37B62B43E1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9DC9-CDAF-4CFF-B6A4-4EB4EA99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6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.xlsx"/><Relationship Id="rId5" Type="http://schemas.openxmlformats.org/officeDocument/2006/relationships/image" Target="../media/image19.emf"/><Relationship Id="rId4" Type="http://schemas.openxmlformats.org/officeDocument/2006/relationships/package" Target="../embeddings/_____Microsoft_Excel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package" Target="../embeddings/_____Microsoft_Excel2.xlsx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701" y="3078841"/>
            <a:ext cx="9144000" cy="1655762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006DA1"/>
                </a:solidFill>
                <a:cs typeface="Times New Roman" panose="02020603050405020304" pitchFamily="18" charset="0"/>
              </a:rPr>
              <a:t>О результатах ГИА в 2023 году </a:t>
            </a:r>
            <a:endParaRPr lang="ru-RU" sz="4000" dirty="0">
              <a:solidFill>
                <a:srgbClr val="006DA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691617" y="60960"/>
            <a:ext cx="4607651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6DA1"/>
                </a:solidFill>
              </a:rPr>
              <a:t>УПРАВЛЕНИЕ ПО ОБРАЗОВАНИЮ И НАУКЕ АДМИНИСТРАЦИИ МУНИЦИПАЛЬНОГО ОБРАЗОВАНИЯ ГОРОДСКОЙ ОКРУГ ГОРОД-КУРОРТ СОЧИ КРАСНОДАРСКОГО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14638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4875" y="1162050"/>
            <a:ext cx="287655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"Зеленая" зона</a:t>
            </a:r>
          </a:p>
          <a:p>
            <a:r>
              <a:rPr lang="ru-RU" sz="1100" dirty="0">
                <a:solidFill>
                  <a:srgbClr val="002060"/>
                </a:solidFill>
              </a:rPr>
              <a:t>*</a:t>
            </a:r>
            <a:r>
              <a:rPr lang="ru-RU" sz="1200" b="1" dirty="0">
                <a:solidFill>
                  <a:srgbClr val="002060"/>
                </a:solidFill>
              </a:rPr>
              <a:t>средние баллы ОО по русскому языку и профильной математике выше средних баллов по </a:t>
            </a:r>
            <a:r>
              <a:rPr lang="ru-RU" sz="1200" b="1" dirty="0" smtClean="0">
                <a:solidFill>
                  <a:srgbClr val="002060"/>
                </a:solidFill>
              </a:rPr>
              <a:t>городу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Гимназия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"ШБ"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№6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№10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Лицей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№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22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№23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№59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№95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СОШ №92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№100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7" y="1162051"/>
            <a:ext cx="2639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"Желтая" зона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*</a:t>
            </a:r>
            <a:r>
              <a:rPr lang="ru-RU" sz="1200" b="1" dirty="0">
                <a:solidFill>
                  <a:srgbClr val="002060"/>
                </a:solidFill>
              </a:rPr>
              <a:t>средние баллы ОО по русскому языку выше средних баллов по городу, по профильной математике - ниже городских </a:t>
            </a:r>
            <a:r>
              <a:rPr lang="ru-RU" sz="1200" b="1" dirty="0" smtClean="0">
                <a:solidFill>
                  <a:srgbClr val="002060"/>
                </a:solidFill>
              </a:rPr>
              <a:t>показателей</a:t>
            </a:r>
          </a:p>
          <a:p>
            <a:r>
              <a:rPr lang="ru-RU" sz="1200" b="1" dirty="0" smtClean="0">
                <a:solidFill>
                  <a:srgbClr val="F8B100"/>
                </a:solidFill>
              </a:rPr>
              <a:t>Гимназия №1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Гимназия </a:t>
            </a:r>
            <a:r>
              <a:rPr lang="ru-RU" sz="1200" b="1" dirty="0" smtClean="0">
                <a:solidFill>
                  <a:srgbClr val="F8B100"/>
                </a:solidFill>
              </a:rPr>
              <a:t>№5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Гимназия №15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Гимназия №</a:t>
            </a:r>
            <a:r>
              <a:rPr lang="ru-RU" sz="1200" b="1" dirty="0" smtClean="0">
                <a:solidFill>
                  <a:srgbClr val="F8B100"/>
                </a:solidFill>
              </a:rPr>
              <a:t>16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Гимназия </a:t>
            </a:r>
            <a:r>
              <a:rPr lang="ru-RU" sz="1200" b="1" dirty="0" smtClean="0">
                <a:solidFill>
                  <a:srgbClr val="F8B100"/>
                </a:solidFill>
              </a:rPr>
              <a:t>№44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Лицей №</a:t>
            </a:r>
            <a:r>
              <a:rPr lang="ru-RU" sz="1200" b="1" dirty="0" smtClean="0">
                <a:solidFill>
                  <a:srgbClr val="F8B100"/>
                </a:solidFill>
              </a:rPr>
              <a:t>3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СОШ </a:t>
            </a:r>
            <a:r>
              <a:rPr lang="ru-RU" sz="1200" b="1" dirty="0" smtClean="0">
                <a:solidFill>
                  <a:srgbClr val="F8B100"/>
                </a:solidFill>
              </a:rPr>
              <a:t>№12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 smtClean="0">
                <a:solidFill>
                  <a:srgbClr val="F8B100"/>
                </a:solidFill>
              </a:rPr>
              <a:t>СОШ </a:t>
            </a:r>
            <a:r>
              <a:rPr lang="ru-RU" sz="1200" b="1" dirty="0">
                <a:solidFill>
                  <a:srgbClr val="F8B100"/>
                </a:solidFill>
              </a:rPr>
              <a:t>№24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СОШ №</a:t>
            </a:r>
            <a:r>
              <a:rPr lang="ru-RU" sz="1200" b="1" dirty="0" smtClean="0">
                <a:solidFill>
                  <a:srgbClr val="F8B100"/>
                </a:solidFill>
              </a:rPr>
              <a:t>26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СОШ </a:t>
            </a:r>
            <a:r>
              <a:rPr lang="ru-RU" sz="1200" b="1" dirty="0" smtClean="0">
                <a:solidFill>
                  <a:srgbClr val="F8B100"/>
                </a:solidFill>
              </a:rPr>
              <a:t>№75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СОШ №</a:t>
            </a:r>
            <a:r>
              <a:rPr lang="ru-RU" sz="1200" b="1" dirty="0" smtClean="0">
                <a:solidFill>
                  <a:srgbClr val="F8B100"/>
                </a:solidFill>
              </a:rPr>
              <a:t>84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СОШ №</a:t>
            </a:r>
            <a:r>
              <a:rPr lang="ru-RU" sz="1200" b="1" dirty="0" smtClean="0">
                <a:solidFill>
                  <a:srgbClr val="F8B100"/>
                </a:solidFill>
              </a:rPr>
              <a:t>88</a:t>
            </a:r>
            <a:endParaRPr lang="ru-RU" sz="1200" b="1" dirty="0">
              <a:solidFill>
                <a:srgbClr val="F8B10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*</a:t>
            </a:r>
            <a:r>
              <a:rPr lang="ru-RU" sz="1200" b="1" dirty="0">
                <a:solidFill>
                  <a:srgbClr val="002060"/>
                </a:solidFill>
              </a:rPr>
              <a:t>средние баллы ОО по математике выше средних баллов по городу, по русскому языку - ниже городских показателей</a:t>
            </a:r>
          </a:p>
          <a:p>
            <a:r>
              <a:rPr lang="ru-RU" sz="1200" b="1" dirty="0">
                <a:solidFill>
                  <a:srgbClr val="F8B100"/>
                </a:solidFill>
              </a:rPr>
              <a:t>В(С)ОШ №1</a:t>
            </a:r>
          </a:p>
          <a:p>
            <a:r>
              <a:rPr lang="ru-RU" sz="1200" b="1" dirty="0" smtClean="0">
                <a:solidFill>
                  <a:srgbClr val="F8B100"/>
                </a:solidFill>
              </a:rPr>
              <a:t>СОШ №18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СОШ </a:t>
            </a:r>
            <a:r>
              <a:rPr lang="ru-RU" sz="1200" b="1" dirty="0" smtClean="0">
                <a:solidFill>
                  <a:srgbClr val="F8B100"/>
                </a:solidFill>
              </a:rPr>
              <a:t>№31</a:t>
            </a:r>
            <a:endParaRPr lang="ru-RU" sz="1200" b="1" dirty="0">
              <a:solidFill>
                <a:srgbClr val="F8B100"/>
              </a:solidFill>
            </a:endParaRPr>
          </a:p>
          <a:p>
            <a:r>
              <a:rPr lang="ru-RU" sz="1200" b="1" dirty="0">
                <a:solidFill>
                  <a:srgbClr val="F8B100"/>
                </a:solidFill>
              </a:rPr>
              <a:t>СОШ </a:t>
            </a:r>
            <a:r>
              <a:rPr lang="ru-RU" sz="1200" b="1" dirty="0" smtClean="0">
                <a:solidFill>
                  <a:srgbClr val="F8B100"/>
                </a:solidFill>
              </a:rPr>
              <a:t>№89</a:t>
            </a:r>
            <a:endParaRPr lang="ru-RU" sz="1200" b="1" dirty="0">
              <a:solidFill>
                <a:srgbClr val="F8B1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76" y="1162050"/>
            <a:ext cx="287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«Красная" </a:t>
            </a:r>
            <a:r>
              <a:rPr lang="ru-RU" b="1" dirty="0">
                <a:solidFill>
                  <a:srgbClr val="C00000"/>
                </a:solidFill>
              </a:rPr>
              <a:t>зона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*</a:t>
            </a:r>
            <a:r>
              <a:rPr lang="ru-RU" sz="1200" b="1" dirty="0">
                <a:solidFill>
                  <a:srgbClr val="002060"/>
                </a:solidFill>
              </a:rPr>
              <a:t>средние баллы ОО по русскому языку и профильной математике ниже средних баллов по </a:t>
            </a:r>
            <a:r>
              <a:rPr lang="ru-RU" sz="1200" b="1" dirty="0" smtClean="0">
                <a:solidFill>
                  <a:srgbClr val="002060"/>
                </a:solidFill>
              </a:rPr>
              <a:t>городу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76" y="2039213"/>
            <a:ext cx="2876552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Гимназия №76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№</a:t>
            </a:r>
            <a:r>
              <a:rPr lang="ru-RU" sz="1600" b="1" dirty="0">
                <a:solidFill>
                  <a:srgbClr val="AC0000"/>
                </a:solidFill>
              </a:rPr>
              <a:t>2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№4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11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13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14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№20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№57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25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27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№28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№29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</a:t>
            </a:r>
            <a:r>
              <a:rPr lang="ru-RU" sz="1600" b="1" dirty="0">
                <a:solidFill>
                  <a:srgbClr val="AC0000"/>
                </a:solidFill>
              </a:rPr>
              <a:t>№49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№53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№65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№66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№67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№77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№78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80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82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</a:t>
            </a:r>
            <a:r>
              <a:rPr lang="ru-RU" sz="1600" b="1" dirty="0" smtClean="0">
                <a:solidFill>
                  <a:srgbClr val="AC0000"/>
                </a:solidFill>
              </a:rPr>
              <a:t>83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№85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№86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№87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</a:t>
            </a:r>
            <a:r>
              <a:rPr lang="ru-RU" sz="1600" b="1" dirty="0" smtClean="0">
                <a:solidFill>
                  <a:srgbClr val="AC0000"/>
                </a:solidFill>
              </a:rPr>
              <a:t>№90</a:t>
            </a: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№91</a:t>
            </a: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№94</a:t>
            </a: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СОШ </a:t>
            </a:r>
            <a:r>
              <a:rPr lang="ru-RU" sz="1600" b="1" dirty="0">
                <a:solidFill>
                  <a:srgbClr val="AC0000"/>
                </a:solidFill>
              </a:rPr>
              <a:t>№</a:t>
            </a:r>
            <a:r>
              <a:rPr lang="ru-RU" sz="1600" b="1" dirty="0" smtClean="0">
                <a:solidFill>
                  <a:srgbClr val="AC0000"/>
                </a:solidFill>
              </a:rPr>
              <a:t>96</a:t>
            </a:r>
            <a:endParaRPr lang="ru-RU" sz="1600" b="1" dirty="0">
              <a:solidFill>
                <a:srgbClr val="AC0000"/>
              </a:solidFill>
            </a:endParaRPr>
          </a:p>
          <a:p>
            <a:pPr algn="just"/>
            <a:endParaRPr lang="ru-RU" sz="1600" b="1" dirty="0">
              <a:solidFill>
                <a:srgbClr val="AC0000"/>
              </a:solidFill>
            </a:endParaRPr>
          </a:p>
          <a:p>
            <a:pPr algn="just"/>
            <a:endParaRPr lang="ru-RU" sz="1600" b="1" dirty="0" smtClean="0">
              <a:solidFill>
                <a:srgbClr val="AC0000"/>
              </a:solidFill>
            </a:endParaRPr>
          </a:p>
          <a:p>
            <a:pPr algn="just"/>
            <a:endParaRPr lang="ru-RU" sz="1600" b="1" dirty="0">
              <a:solidFill>
                <a:srgbClr val="AC0000"/>
              </a:solidFill>
            </a:endParaRPr>
          </a:p>
          <a:p>
            <a:endParaRPr lang="ru-RU" sz="1600" b="1" dirty="0">
              <a:solidFill>
                <a:srgbClr val="AC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22" y="6071366"/>
            <a:ext cx="751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Примечание: </a:t>
            </a:r>
            <a:r>
              <a:rPr lang="ru-RU" sz="1400" dirty="0" smtClean="0">
                <a:solidFill>
                  <a:srgbClr val="002060"/>
                </a:solidFill>
              </a:rPr>
              <a:t>выпускники СОШ №57, СОШ №91, СОШ №94 не сдавали математику профильного уровня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255666" y="98640"/>
            <a:ext cx="6010274" cy="8799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ЗОНЫ РАСПРЕДЕЛЕНИЯ ПО СРЕДНЕМУ БАЛЛУ ЕГЭ ПО РУССКОМУ ЯЗЫКУ И МАТЕМАТИКЕ (ПРОФИЛЬНОЙ)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 2023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09639"/>
              </p:ext>
            </p:extLst>
          </p:nvPr>
        </p:nvGraphicFramePr>
        <p:xfrm>
          <a:off x="6572096" y="1695842"/>
          <a:ext cx="5083993" cy="1154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3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Образовательные организации, </a:t>
                      </a:r>
                      <a:endParaRPr lang="ru-RU" sz="1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которых отсутствуют высокие результаты: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№85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№96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12646"/>
              </p:ext>
            </p:extLst>
          </p:nvPr>
        </p:nvGraphicFramePr>
        <p:xfrm>
          <a:off x="553941" y="1695842"/>
          <a:ext cx="5326020" cy="2859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4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Образовательные организации, все выпускники которых преодолели порог успешности по всем выбранным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предметам ЕГЭ: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Гимназия "Школа бизнеса"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№29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№77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№83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 86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 90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 91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СОШ № 92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люс 2"/>
          <p:cNvSpPr/>
          <p:nvPr/>
        </p:nvSpPr>
        <p:spPr>
          <a:xfrm>
            <a:off x="2935597" y="1101970"/>
            <a:ext cx="562708" cy="488365"/>
          </a:xfrm>
          <a:prstGeom prst="mathPlus">
            <a:avLst/>
          </a:prstGeom>
          <a:solidFill>
            <a:srgbClr val="006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8832738" y="1224916"/>
            <a:ext cx="562708" cy="47092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034935" y="214878"/>
            <a:ext cx="5852161" cy="820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</a:rPr>
              <a:t>ОБРАЗОВАТЕЛЬНЫЕ ОРГАНИЗАЦИИ, СРЕДНИЙ БАЛЛ ПО ПРОФИЛЬНЫМ ПРЕДМЕТАМ КОТОРЫХ ВЫШЕ СРЕДНЕГО ГОРОДСКОГО БАЛЛА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29" y="1344095"/>
            <a:ext cx="3436364" cy="3223145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66702"/>
              </p:ext>
            </p:extLst>
          </p:nvPr>
        </p:nvGraphicFramePr>
        <p:xfrm>
          <a:off x="327259" y="1344095"/>
          <a:ext cx="3420478" cy="511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Лист" r:id="rId4" imgW="2857466" imgH="4200660" progId="Excel.Sheet.12">
                  <p:embed/>
                </p:oleObj>
              </mc:Choice>
              <mc:Fallback>
                <p:oleObj name="Лист" r:id="rId4" imgW="2857466" imgH="4200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259" y="1344095"/>
                        <a:ext cx="3420478" cy="5118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3752"/>
              </p:ext>
            </p:extLst>
          </p:nvPr>
        </p:nvGraphicFramePr>
        <p:xfrm>
          <a:off x="4332285" y="1344095"/>
          <a:ext cx="3542096" cy="511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Лист" r:id="rId6" imgW="2714566" imgH="4200660" progId="Excel.Sheet.12">
                  <p:embed/>
                </p:oleObj>
              </mc:Choice>
              <mc:Fallback>
                <p:oleObj name="Лист" r:id="rId6" imgW="2714566" imgH="4200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2285" y="1344095"/>
                        <a:ext cx="3542096" cy="5118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86123" y="167253"/>
            <a:ext cx="5852161" cy="820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</a:rPr>
              <a:t>ОБРАЗОВАТЕЛЬНЫЕ ОРГАНИЗАЦИИ, СРЕДНИЙ БАЛЛ ПО ПРОФИЛЬНЫМ ПРЕДМЕТАМ КОТОРЫХ НИЖЕ СРЕДНЕГО ГОРОДСКОГО БАЛЛА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313" y="1233488"/>
            <a:ext cx="4167738" cy="5018352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369"/>
              </p:ext>
            </p:extLst>
          </p:nvPr>
        </p:nvGraphicFramePr>
        <p:xfrm>
          <a:off x="1212783" y="1233488"/>
          <a:ext cx="4976261" cy="579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Лист" r:id="rId5" imgW="3667055" imgH="4391010" progId="Excel.Sheet.12">
                  <p:embed/>
                </p:oleObj>
              </mc:Choice>
              <mc:Fallback>
                <p:oleObj name="Лист" r:id="rId5" imgW="3667055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2783" y="1233488"/>
                        <a:ext cx="4976261" cy="579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9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590" y="50689"/>
            <a:ext cx="5757740" cy="9246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КОЛИЧЕСТВО СТОБАЛЛЬНИКОВ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2021 - 2023 годы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837215"/>
              </p:ext>
            </p:extLst>
          </p:nvPr>
        </p:nvGraphicFramePr>
        <p:xfrm>
          <a:off x="316523" y="947738"/>
          <a:ext cx="11535508" cy="5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51" y="94232"/>
            <a:ext cx="6887875" cy="88112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НАГРАЖДЕНИЕ МЕДАЛИЯМИ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 «ЗА ОСОБЫЕ УСПЕХИ В ОБУЧЕНИИ»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63219"/>
              </p:ext>
            </p:extLst>
          </p:nvPr>
        </p:nvGraphicFramePr>
        <p:xfrm>
          <a:off x="7070680" y="1270738"/>
          <a:ext cx="4659358" cy="52748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 ОО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Кандидаты на медали (чел.)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получили медали (чел.)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СОШ№4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гимназия № 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гимназия № 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МОАУ гимназия №8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гимназия №15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лицей № 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гимназия №44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МОУ СОШ №80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МОБУ СОШ №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6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НОУ гимназия "Школа бизнеса"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857994"/>
              </p:ext>
            </p:extLst>
          </p:nvPr>
        </p:nvGraphicFramePr>
        <p:xfrm>
          <a:off x="242888" y="1270738"/>
          <a:ext cx="6057901" cy="523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40837" y="1183844"/>
            <a:ext cx="5657238" cy="707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+mn-lt"/>
              </a:rPr>
              <a:t>Сведения об общеобразовательных организациях,</a:t>
            </a:r>
          </a:p>
          <a:p>
            <a:r>
              <a:rPr lang="ru-RU" sz="1400" b="1" dirty="0">
                <a:latin typeface="+mn-lt"/>
              </a:rPr>
              <a:t>выпускники которых не получили аттестат о среднем общем образовании по итогам </a:t>
            </a:r>
            <a:r>
              <a:rPr lang="ru-RU" sz="1400" b="1" dirty="0" smtClean="0">
                <a:latin typeface="+mn-lt"/>
              </a:rPr>
              <a:t>ЕГЭ 2021-2023 г.</a:t>
            </a:r>
            <a:endParaRPr lang="ru-RU" sz="1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6740" y="3245071"/>
            <a:ext cx="368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00207"/>
              </p:ext>
            </p:extLst>
          </p:nvPr>
        </p:nvGraphicFramePr>
        <p:xfrm>
          <a:off x="6730703" y="2039815"/>
          <a:ext cx="4677506" cy="4455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Наименование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Не получили аттестат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2021г.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8E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2022г.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2023г.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ED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№44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В(С)ОШ №1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Гимназия №16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№18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№28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 65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 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 85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СОШ №96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91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ИТОГО по городу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51780"/>
              </p:ext>
            </p:extLst>
          </p:nvPr>
        </p:nvGraphicFramePr>
        <p:xfrm>
          <a:off x="705727" y="1406918"/>
          <a:ext cx="4445695" cy="487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7070" y="40577"/>
            <a:ext cx="5939246" cy="88060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РЕЙТИНГ ОБРАЗОВАТЕЛЬНЫХ ОРГАНИЗАЦИЙ НА ОСНОВЕ РЕЗУЛЬТАТОВ ЕГЭ В 2023 ГОДУ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6634" y="2994120"/>
            <a:ext cx="11093441" cy="9402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6634" y="2960518"/>
            <a:ext cx="11093441" cy="806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871614"/>
              </p:ext>
            </p:extLst>
          </p:nvPr>
        </p:nvGraphicFramePr>
        <p:xfrm>
          <a:off x="-161925" y="921184"/>
          <a:ext cx="12192000" cy="568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4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350" y="1324316"/>
            <a:ext cx="5434149" cy="8718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 организации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 высоким средним баллом ЕГЭ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4589" y="1324315"/>
            <a:ext cx="5434149" cy="87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Образовательные организации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 низким средним баллом ЕГЭ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10659" y="2337209"/>
            <a:ext cx="3966755" cy="4168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Гимназия "Школа бизнеса"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Гимназия №</a:t>
            </a:r>
            <a:r>
              <a:rPr lang="ru-RU" sz="2400" b="1" dirty="0" smtClean="0">
                <a:solidFill>
                  <a:srgbClr val="002060"/>
                </a:solidFill>
              </a:rPr>
              <a:t>8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Лицей №</a:t>
            </a:r>
            <a:r>
              <a:rPr lang="ru-RU" sz="2400" b="1" dirty="0" smtClean="0">
                <a:solidFill>
                  <a:srgbClr val="002060"/>
                </a:solidFill>
              </a:rPr>
              <a:t>23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№10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Лицей №59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Лицей №</a:t>
            </a:r>
            <a:r>
              <a:rPr lang="ru-RU" sz="2400" b="1" dirty="0" smtClean="0">
                <a:solidFill>
                  <a:srgbClr val="002060"/>
                </a:solidFill>
              </a:rPr>
              <a:t>95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Лицей №</a:t>
            </a:r>
            <a:r>
              <a:rPr lang="ru-RU" sz="2400" b="1" dirty="0" smtClean="0">
                <a:solidFill>
                  <a:srgbClr val="002060"/>
                </a:solidFill>
              </a:rPr>
              <a:t>22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СОШ №</a:t>
            </a:r>
            <a:r>
              <a:rPr lang="ru-RU" sz="2400" b="1" dirty="0" smtClean="0">
                <a:solidFill>
                  <a:srgbClr val="002060"/>
                </a:solidFill>
              </a:rPr>
              <a:t>92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Гимназия №15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Гимназия №6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01536" y="2337209"/>
            <a:ext cx="3100257" cy="4168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СОШ № </a:t>
            </a:r>
            <a:r>
              <a:rPr lang="ru-RU" sz="2400" b="1" dirty="0" smtClean="0">
                <a:solidFill>
                  <a:srgbClr val="002060"/>
                </a:solidFill>
              </a:rPr>
              <a:t>27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№14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СОШ </a:t>
            </a:r>
            <a:r>
              <a:rPr lang="ru-RU" sz="2400" b="1" dirty="0" smtClean="0">
                <a:solidFill>
                  <a:srgbClr val="002060"/>
                </a:solidFill>
              </a:rPr>
              <a:t>№20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№49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В(С)ОШ </a:t>
            </a:r>
            <a:r>
              <a:rPr lang="ru-RU" sz="2400" b="1" dirty="0" smtClean="0">
                <a:solidFill>
                  <a:srgbClr val="002060"/>
                </a:solidFill>
              </a:rPr>
              <a:t>№1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№83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№85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№67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№78</a:t>
            </a:r>
          </a:p>
          <a:p>
            <a:pPr marL="342900" indent="-342900" algn="l">
              <a:buFont typeface="Calibri Light" panose="020F0302020204030204" pitchFamily="34" charset="0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СОШ №96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27070" y="40577"/>
            <a:ext cx="5939246" cy="88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rgbClr val="0070C0"/>
                </a:solidFill>
              </a:rPr>
              <a:t>РЕЙТИНГ ОБРАЗОВАТЕЛЬНЫХ ОРГАНИЗАЦИЙ НА ОСНОВЕ РЕЗУЛЬТАТОВ ЕГЭ В 2023 ГОДУ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426912" y="-117051"/>
            <a:ext cx="5434149" cy="8718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РЕЗУЛЬТАТЫ </a:t>
            </a:r>
            <a:r>
              <a:rPr lang="ru-RU" sz="2400" b="1" smtClean="0">
                <a:solidFill>
                  <a:srgbClr val="006DA1"/>
                </a:solidFill>
                <a:latin typeface="+mn-lt"/>
              </a:rPr>
              <a:t>ОГЭ 2023 </a:t>
            </a:r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ГОДА </a:t>
            </a:r>
            <a:endParaRPr lang="ru-RU" sz="24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03605"/>
              </p:ext>
            </p:extLst>
          </p:nvPr>
        </p:nvGraphicFramePr>
        <p:xfrm>
          <a:off x="341746" y="1112797"/>
          <a:ext cx="11406117" cy="4600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5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9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106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8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Участники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полученных отметок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успеваемости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% качества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Балл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Средняя отметка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"2"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"3"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"4"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"5"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6623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0,77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35,32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35,25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99,23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70,57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26,95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4,05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6627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2,25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25,08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65,02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7,65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97,75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72,67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16,44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3,78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0,60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47,90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39,52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7,65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99,40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47,17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23,88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3,64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17,06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39,12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43,82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82,94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28,36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4,27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Информатика и ИКТ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2340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1,03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51,97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37,14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9,86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98,97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10,56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3,56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Биология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844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25,95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59,72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13,86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99,53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73,58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29,89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3,87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История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3,47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36,11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48,61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11,81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96,33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60,42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22,13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3,68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География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3533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2,69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27,88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47,58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21,85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97,31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69,43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20,97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3,89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Английский язык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824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0,73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18,08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52,80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28,39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99,27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81,19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54,37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4,26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Немецкий язык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4676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2,54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55,33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36,18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5,95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97,46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42,13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22,53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3,46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Литература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18,68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30,22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51,10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81,32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33,08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4,33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466413" y="200298"/>
            <a:ext cx="5434149" cy="61935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6DA1"/>
                </a:solidFill>
                <a:latin typeface="+mn-lt"/>
              </a:rPr>
              <a:t>СРЕДНИЙ БАЛЛ ПО ПРЕДМЕТАМ ЕГЭ </a:t>
            </a:r>
            <a:br>
              <a:rPr lang="ru-RU" sz="2200" b="1" dirty="0" smtClean="0">
                <a:solidFill>
                  <a:srgbClr val="006DA1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6DA1"/>
                </a:solidFill>
                <a:latin typeface="+mn-lt"/>
              </a:rPr>
              <a:t>2023 ГОД</a:t>
            </a:r>
            <a:endParaRPr lang="ru-RU" sz="22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53919"/>
              </p:ext>
            </p:extLst>
          </p:nvPr>
        </p:nvGraphicFramePr>
        <p:xfrm>
          <a:off x="740406" y="1140697"/>
          <a:ext cx="10224752" cy="516702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3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0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43154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Русский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Математика (профильная)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Общество-знание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Физика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Биология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История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Химия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Английский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Информатика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Литература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География 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Немецкий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Французский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Испанский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0496B"/>
                          </a:solidFill>
                          <a:effectLst/>
                          <a:latin typeface="Montserrat" panose="020B0604020202020204" charset="-52"/>
                        </a:rPr>
                        <a:t>Китайский язык</a:t>
                      </a:r>
                      <a:endParaRPr lang="ru-RU" sz="1300" b="0" dirty="0">
                        <a:solidFill>
                          <a:srgbClr val="10496B"/>
                        </a:solidFill>
                        <a:effectLst/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0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Montserrat" panose="020B0604020202020204" charset="-52"/>
                        </a:rPr>
                        <a:t>Краснодарский край 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71,10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55,6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62,5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54,3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52,6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57,6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61,9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63,0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59,0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65,3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55,9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58,7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63,8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42,5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28,7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3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Montserrat" panose="020B0604020202020204" charset="-52"/>
                        </a:rPr>
                        <a:t>Сочи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71,77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58,92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63,02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55,71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52,58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54,8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62,27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63,41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59,97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65,47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59,09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-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64,75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-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0496B"/>
                          </a:solidFill>
                          <a:latin typeface="+mn-lt"/>
                        </a:rPr>
                        <a:t>-</a:t>
                      </a:r>
                      <a:endParaRPr lang="ru-RU" sz="1400" b="1" dirty="0">
                        <a:solidFill>
                          <a:srgbClr val="10496B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40" y="2599682"/>
            <a:ext cx="554928" cy="5549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7" y="2616781"/>
            <a:ext cx="588083" cy="5880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6" y="2635174"/>
            <a:ext cx="517547" cy="517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2" y="2547584"/>
            <a:ext cx="644871" cy="6448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43" y="2635557"/>
            <a:ext cx="578404" cy="5784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26" y="2635557"/>
            <a:ext cx="544038" cy="5440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55" y="2616781"/>
            <a:ext cx="497437" cy="4974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92" y="2561834"/>
            <a:ext cx="630621" cy="6306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39" y="2609568"/>
            <a:ext cx="535154" cy="53515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3" y="2599682"/>
            <a:ext cx="554928" cy="5549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21" y="2593127"/>
            <a:ext cx="568037" cy="5680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58" y="2617629"/>
            <a:ext cx="535092" cy="5350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29" y="2647295"/>
            <a:ext cx="554928" cy="5549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66" y="2578783"/>
            <a:ext cx="604974" cy="6049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4" y="2643402"/>
            <a:ext cx="497438" cy="4974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45" y="5731718"/>
            <a:ext cx="576002" cy="5760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43" y="5731718"/>
            <a:ext cx="576002" cy="57600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7" y="5731718"/>
            <a:ext cx="576002" cy="57600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05" y="5731718"/>
            <a:ext cx="576002" cy="5760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90" y="5722112"/>
            <a:ext cx="576002" cy="5760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11" y="5731718"/>
            <a:ext cx="576002" cy="57600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39" y="5722112"/>
            <a:ext cx="576002" cy="5760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60" y="5731718"/>
            <a:ext cx="576002" cy="57600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44" y="5722112"/>
            <a:ext cx="576002" cy="57600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50" y="5722112"/>
            <a:ext cx="576002" cy="57600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2532" y="5722111"/>
            <a:ext cx="576002" cy="576002"/>
          </a:xfrm>
          <a:prstGeom prst="rect">
            <a:avLst/>
          </a:prstGeom>
        </p:spPr>
      </p:pic>
      <p:sp>
        <p:nvSpPr>
          <p:cNvPr id="2" name="Равно 1"/>
          <p:cNvSpPr/>
          <p:nvPr/>
        </p:nvSpPr>
        <p:spPr>
          <a:xfrm>
            <a:off x="3922726" y="5885528"/>
            <a:ext cx="656493" cy="268381"/>
          </a:xfrm>
          <a:prstGeom prst="mathEqual">
            <a:avLst/>
          </a:prstGeom>
          <a:solidFill>
            <a:schemeClr val="bg1"/>
          </a:solidFill>
          <a:ln w="19050">
            <a:solidFill>
              <a:srgbClr val="4D8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1409398" y="5190948"/>
            <a:ext cx="9054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711588" y="5190948"/>
            <a:ext cx="9054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4013778" y="5190948"/>
            <a:ext cx="9054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3378403" y="5185207"/>
            <a:ext cx="9054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053827" y="5185207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673089" y="5185206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270728" y="5190948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890974" y="5175787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543370" y="5225334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185495" y="5202947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809062" y="5192410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9103583" y="5225334"/>
            <a:ext cx="2139" cy="2534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4875" y="1162050"/>
            <a:ext cx="28765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"Зеленая" зона</a:t>
            </a:r>
          </a:p>
          <a:p>
            <a:r>
              <a:rPr lang="ru-RU" sz="1100" dirty="0">
                <a:solidFill>
                  <a:srgbClr val="002060"/>
                </a:solidFill>
              </a:rPr>
              <a:t>*средние </a:t>
            </a:r>
            <a:r>
              <a:rPr lang="ru-RU" sz="1100" dirty="0" smtClean="0">
                <a:solidFill>
                  <a:srgbClr val="002060"/>
                </a:solidFill>
              </a:rPr>
              <a:t>отметки </a:t>
            </a:r>
            <a:r>
              <a:rPr lang="ru-RU" sz="1100" dirty="0">
                <a:solidFill>
                  <a:srgbClr val="002060"/>
                </a:solidFill>
              </a:rPr>
              <a:t>ОО по русскому языку и </a:t>
            </a:r>
            <a:r>
              <a:rPr lang="ru-RU" sz="1100" dirty="0" smtClean="0">
                <a:solidFill>
                  <a:srgbClr val="002060"/>
                </a:solidFill>
              </a:rPr>
              <a:t>математике </a:t>
            </a:r>
            <a:r>
              <a:rPr lang="ru-RU" sz="1100" dirty="0">
                <a:solidFill>
                  <a:srgbClr val="002060"/>
                </a:solidFill>
              </a:rPr>
              <a:t>выше средних </a:t>
            </a:r>
            <a:r>
              <a:rPr lang="ru-RU" sz="1100" dirty="0" smtClean="0">
                <a:solidFill>
                  <a:srgbClr val="002060"/>
                </a:solidFill>
              </a:rPr>
              <a:t>отметок </a:t>
            </a:r>
            <a:r>
              <a:rPr lang="ru-RU" sz="1100" dirty="0">
                <a:solidFill>
                  <a:srgbClr val="002060"/>
                </a:solidFill>
              </a:rPr>
              <a:t>по </a:t>
            </a:r>
            <a:r>
              <a:rPr lang="ru-RU" sz="1100" dirty="0" smtClean="0">
                <a:solidFill>
                  <a:srgbClr val="002060"/>
                </a:solidFill>
              </a:rPr>
              <a:t>городу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5" y="1162050"/>
            <a:ext cx="28765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"Желтая" зона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</a:rPr>
              <a:t>*средние </a:t>
            </a:r>
            <a:r>
              <a:rPr lang="ru-RU" sz="1100" dirty="0" smtClean="0">
                <a:solidFill>
                  <a:srgbClr val="002060"/>
                </a:solidFill>
              </a:rPr>
              <a:t>отметки </a:t>
            </a:r>
            <a:r>
              <a:rPr lang="ru-RU" sz="1100" dirty="0">
                <a:solidFill>
                  <a:srgbClr val="002060"/>
                </a:solidFill>
              </a:rPr>
              <a:t>ОО по русскому языку выше средних </a:t>
            </a:r>
            <a:r>
              <a:rPr lang="ru-RU" sz="1100" dirty="0" smtClean="0">
                <a:solidFill>
                  <a:srgbClr val="002060"/>
                </a:solidFill>
              </a:rPr>
              <a:t>отметок </a:t>
            </a:r>
            <a:r>
              <a:rPr lang="ru-RU" sz="1100" dirty="0">
                <a:solidFill>
                  <a:srgbClr val="002060"/>
                </a:solidFill>
              </a:rPr>
              <a:t>по городу, по </a:t>
            </a:r>
            <a:r>
              <a:rPr lang="ru-RU" sz="1100" dirty="0" smtClean="0">
                <a:solidFill>
                  <a:srgbClr val="002060"/>
                </a:solidFill>
              </a:rPr>
              <a:t>математике </a:t>
            </a:r>
            <a:r>
              <a:rPr lang="ru-RU" sz="1100" dirty="0">
                <a:solidFill>
                  <a:srgbClr val="002060"/>
                </a:solidFill>
              </a:rPr>
              <a:t>- ниже городских </a:t>
            </a:r>
            <a:r>
              <a:rPr lang="ru-RU" sz="1100" dirty="0" smtClean="0">
                <a:solidFill>
                  <a:srgbClr val="002060"/>
                </a:solidFill>
              </a:rPr>
              <a:t>показателей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2376" y="1162050"/>
            <a:ext cx="28765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«Красная" </a:t>
            </a:r>
            <a:r>
              <a:rPr lang="ru-RU" b="1" dirty="0">
                <a:solidFill>
                  <a:srgbClr val="002060"/>
                </a:solidFill>
              </a:rPr>
              <a:t>зона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*</a:t>
            </a:r>
            <a:r>
              <a:rPr lang="ru-RU" sz="1100" dirty="0">
                <a:solidFill>
                  <a:srgbClr val="002060"/>
                </a:solidFill>
              </a:rPr>
              <a:t>средние </a:t>
            </a:r>
            <a:r>
              <a:rPr lang="ru-RU" sz="1100" dirty="0" smtClean="0">
                <a:solidFill>
                  <a:srgbClr val="002060"/>
                </a:solidFill>
              </a:rPr>
              <a:t>отметки </a:t>
            </a:r>
            <a:r>
              <a:rPr lang="ru-RU" sz="1100" dirty="0">
                <a:solidFill>
                  <a:srgbClr val="002060"/>
                </a:solidFill>
              </a:rPr>
              <a:t>ОО по русскому языку </a:t>
            </a:r>
            <a:r>
              <a:rPr lang="ru-RU" sz="1100" dirty="0" smtClean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математике ниже средних </a:t>
            </a:r>
            <a:r>
              <a:rPr lang="ru-RU" sz="1100" dirty="0" smtClean="0">
                <a:solidFill>
                  <a:srgbClr val="002060"/>
                </a:solidFill>
              </a:rPr>
              <a:t>отметок </a:t>
            </a:r>
            <a:r>
              <a:rPr lang="ru-RU" sz="1100" dirty="0">
                <a:solidFill>
                  <a:srgbClr val="002060"/>
                </a:solidFill>
              </a:rPr>
              <a:t>по </a:t>
            </a:r>
            <a:r>
              <a:rPr lang="ru-RU" sz="1100" dirty="0" smtClean="0">
                <a:solidFill>
                  <a:srgbClr val="002060"/>
                </a:solidFill>
              </a:rPr>
              <a:t>городу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8113" y="2038319"/>
            <a:ext cx="2876552" cy="37615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79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96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85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ООШ № 43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ООШ № 56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83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В(с)ОШ №1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67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87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ООШ № 44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92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29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4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91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75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20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ООШ № 99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49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14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12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84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ООШ № 81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11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80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89</a:t>
            </a:r>
          </a:p>
          <a:p>
            <a:pPr algn="just"/>
            <a:r>
              <a:rPr lang="ru-RU" sz="1600" b="1" dirty="0">
                <a:solidFill>
                  <a:srgbClr val="AC0000"/>
                </a:solidFill>
              </a:rPr>
              <a:t>СОШ № 66</a:t>
            </a:r>
          </a:p>
          <a:p>
            <a:pPr algn="just"/>
            <a:endParaRPr lang="ru-RU" sz="1600" b="1" dirty="0">
              <a:solidFill>
                <a:srgbClr val="AC0000"/>
              </a:solidFill>
            </a:endParaRPr>
          </a:p>
          <a:p>
            <a:endParaRPr lang="ru-RU" sz="1600" b="1" dirty="0">
              <a:solidFill>
                <a:srgbClr val="A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7" y="2038319"/>
            <a:ext cx="3629025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№ 22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5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6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9 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76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№ 23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16 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44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2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24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ООШ № 48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26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15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25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10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СОШ № 7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№ 59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8 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№ 1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Гимназия "ШБ"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Лицей № 95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7663" y="3636138"/>
            <a:ext cx="2876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*</a:t>
            </a:r>
            <a:r>
              <a:rPr lang="ru-RU" sz="1100" dirty="0">
                <a:solidFill>
                  <a:srgbClr val="002060"/>
                </a:solidFill>
              </a:rPr>
              <a:t>средние </a:t>
            </a:r>
            <a:r>
              <a:rPr lang="ru-RU" sz="1100" dirty="0" smtClean="0">
                <a:solidFill>
                  <a:srgbClr val="002060"/>
                </a:solidFill>
              </a:rPr>
              <a:t>отметки </a:t>
            </a:r>
            <a:r>
              <a:rPr lang="ru-RU" sz="1100" dirty="0">
                <a:solidFill>
                  <a:srgbClr val="002060"/>
                </a:solidFill>
              </a:rPr>
              <a:t>ОО по математике выше средних </a:t>
            </a:r>
            <a:r>
              <a:rPr lang="ru-RU" sz="1100" dirty="0" smtClean="0">
                <a:solidFill>
                  <a:srgbClr val="002060"/>
                </a:solidFill>
              </a:rPr>
              <a:t>отметок </a:t>
            </a:r>
            <a:r>
              <a:rPr lang="ru-RU" sz="1100" dirty="0">
                <a:solidFill>
                  <a:srgbClr val="002060"/>
                </a:solidFill>
              </a:rPr>
              <a:t>по городу, по русскому языку - ниже городских </a:t>
            </a:r>
            <a:r>
              <a:rPr lang="ru-RU" sz="1100" dirty="0" smtClean="0">
                <a:solidFill>
                  <a:srgbClr val="002060"/>
                </a:solidFill>
              </a:rPr>
              <a:t>показателей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5" y="2066478"/>
            <a:ext cx="2876552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8BD00"/>
                </a:solidFill>
              </a:rPr>
              <a:t>ООШ № 93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90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18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27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65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88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82</a:t>
            </a:r>
          </a:p>
          <a:p>
            <a:pPr algn="just"/>
            <a:r>
              <a:rPr lang="ru-RU" sz="1600" b="1" dirty="0">
                <a:solidFill>
                  <a:srgbClr val="F8BD00"/>
                </a:solidFill>
              </a:rPr>
              <a:t>СОШ №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5" y="4233979"/>
            <a:ext cx="3276599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b="1" dirty="0">
                <a:solidFill>
                  <a:srgbClr val="F8BD00"/>
                </a:solidFill>
              </a:rPr>
              <a:t>СОШ № 31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Лицей № 3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28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100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57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86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ООШ № 55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53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77</a:t>
            </a:r>
          </a:p>
          <a:p>
            <a:r>
              <a:rPr lang="ru-RU" sz="1600" b="1" dirty="0">
                <a:solidFill>
                  <a:srgbClr val="F8BD00"/>
                </a:solidFill>
              </a:rPr>
              <a:t>СОШ № 78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3737" y="-31600"/>
            <a:ext cx="6010274" cy="879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</a:rPr>
              <a:t>ЗОНЫ РАСПРЕДЕЛЕНИЯ ПО СРЕДНЕЙ ОТМЕТКЕ ОГЭ ПО РУССКОМУ ЯЗЫКУ И МАТЕМАТИКЕ В 2023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40837" y="867320"/>
            <a:ext cx="5657238" cy="707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+mn-lt"/>
              </a:rPr>
              <a:t>Сведения об общеобразовательных организациях,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n-lt"/>
              </a:rPr>
              <a:t>выпускники которых не получили аттестат о среднем общем образовании по итогам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ОГЭ 2022-2023 г.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0871" y="3207141"/>
            <a:ext cx="26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717214"/>
              </p:ext>
            </p:extLst>
          </p:nvPr>
        </p:nvGraphicFramePr>
        <p:xfrm>
          <a:off x="554699" y="1303931"/>
          <a:ext cx="5040923" cy="496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16186"/>
              </p:ext>
            </p:extLst>
          </p:nvPr>
        </p:nvGraphicFramePr>
        <p:xfrm>
          <a:off x="6344882" y="1493833"/>
          <a:ext cx="5667446" cy="5241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4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Не получили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аттестат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Не получили аттестат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2022г.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rgbClr val="FFC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2023г.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rgbClr val="BEDC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2022г.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rgbClr val="FFC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2023г.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rgbClr val="BED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ООШ № 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Гимназия № 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Лицей № 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Гимназия № 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77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Гимназия № 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Гимназия № 76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Лицей № 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ООШ № 81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Гимназия №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ООШ № 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49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Гимназия № 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Лицей № 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89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65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ООШ № 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91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Гимназия № 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Гимназия № 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Лицей № 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83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СОШ № 84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СОШ № 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В(С)ОШ № 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ООШ № 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ООШ № 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1" marR="6071" marT="60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243942" y="0"/>
            <a:ext cx="5860868" cy="107986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6DA1"/>
                </a:solidFill>
                <a:latin typeface="+mn-lt"/>
              </a:rPr>
              <a:t>СРАВНЕНИЕ ЗОН РАСПРЕДЕЛЕНИЯ ПО СРЕДНЕМУ БАЛЛУ/СРЕДНЕЙ ОТМЕТКЕ ПО РУССКОМУ ЯЗЫКУ И МАТЕМАТИКЕ (п)</a:t>
            </a:r>
            <a:endParaRPr lang="ru-RU" sz="22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98992" y="1280497"/>
          <a:ext cx="10550768" cy="5081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1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ОГЭ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ЕГЭ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Зона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распределения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 ср. показателю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ctr">
                    <a:solidFill>
                      <a:srgbClr val="006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"ШБ"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"ШБ"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значительно 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rgbClr val="203864"/>
                          </a:solidFill>
                          <a:effectLst/>
                        </a:rPr>
                        <a:t>ниже</a:t>
                      </a:r>
                      <a:endParaRPr lang="ru-RU" sz="1600" b="1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</a:t>
                      </a:r>
                      <a:r>
                        <a:rPr lang="ru-RU" sz="16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6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значительно ниже</a:t>
                      </a:r>
                    </a:p>
                  </a:txBody>
                  <a:tcPr marL="7029" marR="7029" marT="7029" marB="0" anchor="b">
                    <a:solidFill>
                      <a:srgbClr val="FC7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0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66" y="1131684"/>
            <a:ext cx="11353046" cy="504528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Провести качественный анализ ГИА, определить конкретные задачи. 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Внести (при необходимости) изменения в школьную СОКО (в срок до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01.11.23).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Запланировать адресные мероприятия по повышению качества образования (в срок до </a:t>
            </a:r>
            <a:r>
              <a:rPr lang="ru-RU" b="1" dirty="0" smtClean="0">
                <a:solidFill>
                  <a:srgbClr val="C00000"/>
                </a:solidFill>
              </a:rPr>
              <a:t>01.11.23).</a:t>
            </a:r>
            <a:endParaRPr lang="ru-RU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Обеспечить контроль объективности оценивания на всех этапах (контр работа, ВПР, др.).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Эффективная  ИРР по подготовке к ГИА (в течение всего периода).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Качественная работа по формированию РИС (в установленные сроки).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Дифференцированная подготовка к ГИА: базовый и повышенный уровни (в течение всего периода).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Методическое сопровождение педагогов (в течение всего периода).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Административный контроль за подготовкой к ГИА (в течение всего периода).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Обеспечить подготовку к проведению ИС 11 и ИС 9 (в установленные сроки).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0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457302" y="12829"/>
            <a:ext cx="5434149" cy="8718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СРАВНИТЕЛЬНЫЕ РЕЗУЛЬТАТЫ ЕГЭ</a:t>
            </a:r>
            <a:br>
              <a:rPr lang="ru-RU" sz="2400" b="1" dirty="0" smtClean="0">
                <a:solidFill>
                  <a:srgbClr val="006DA1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ОСНОВНОГО ПЕРИОДА 2023 ГОДА </a:t>
            </a:r>
            <a:endParaRPr lang="ru-RU" sz="24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09715"/>
              </p:ext>
            </p:extLst>
          </p:nvPr>
        </p:nvGraphicFramePr>
        <p:xfrm>
          <a:off x="375142" y="1097279"/>
          <a:ext cx="11382098" cy="531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51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9068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Учебные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предметы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выпускников,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преодолевших порог успешности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высоких результатов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балл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стобалльников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45C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37,54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73,91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70,76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Математика (П)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61,63</a:t>
                      </a:r>
                      <a:endParaRPr lang="ru-RU" sz="1400" b="0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58,92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Обществознание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11,55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59,59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62,40</a:t>
                      </a:r>
                      <a:endParaRPr lang="ru-RU" sz="1400" b="0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63,02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55,40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54,77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Биология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12,68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4,07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53,05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52,39</a:t>
                      </a:r>
                      <a:endParaRPr lang="ru-RU" sz="1400" b="0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52,58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История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56,37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58,40</a:t>
                      </a:r>
                      <a:endParaRPr lang="ru-RU" sz="1400" b="0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Химия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58,48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63,06</a:t>
                      </a:r>
                      <a:endParaRPr lang="ru-RU" sz="1400" b="0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62,27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Английский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69,24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Информатика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10,03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61,37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Литература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67,78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66,15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5,71</a:t>
                      </a: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64,37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60,10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Немецкий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50,33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Французский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83,33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64,75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Испанский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Китайский язык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69C5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108960" y="0"/>
            <a:ext cx="6435635" cy="79632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РЕЗУЛЬТАТЫ ЕГЭ ОСНОВНОГО ПЕРИОДА 2023 ГОДА </a:t>
            </a:r>
            <a:br>
              <a:rPr lang="ru-RU" sz="2400" b="1" dirty="0" smtClean="0">
                <a:solidFill>
                  <a:srgbClr val="006DA1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ПО РУССКОМУ ЯЗЫКУ</a:t>
            </a:r>
            <a:endParaRPr lang="ru-RU" sz="24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03670"/>
              </p:ext>
            </p:extLst>
          </p:nvPr>
        </p:nvGraphicFramePr>
        <p:xfrm>
          <a:off x="179486" y="1090408"/>
          <a:ext cx="5846176" cy="5243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Выполняли, чел.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балл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Высокобалльники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№1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32,43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 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70,48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70,78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26,67</a:t>
                      </a: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№8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№12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34,09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№13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20,41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№15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№20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№23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52,94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18" marR="7018" marT="701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32,35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№44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"ШБ"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82,61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В(С)ОШ №1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№3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44,12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№9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№11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№16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№18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№22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№57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67,18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№27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10,81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08787"/>
              </p:ext>
            </p:extLst>
          </p:nvPr>
        </p:nvGraphicFramePr>
        <p:xfrm>
          <a:off x="6101391" y="1090327"/>
          <a:ext cx="5844424" cy="5163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Выполняли, чел.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балл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Высокобалльники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№29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№31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№49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№53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22,45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№59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42,86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№67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№100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№76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20,69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№77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№78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№80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№82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№83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№87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№88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75,27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45,45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№89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№90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№91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№92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№94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№95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49,06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2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№96</a:t>
                      </a:r>
                    </a:p>
                  </a:txBody>
                  <a:tcPr marL="9525" marR="9525" marT="9525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948" y="6258864"/>
            <a:ext cx="554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Среднегородская доля не преодолевших порог успешности – 0%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4840" y="6258864"/>
            <a:ext cx="585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Среднегородская доля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высокобалльников</a:t>
            </a:r>
            <a:r>
              <a:rPr lang="ru-RU" sz="1400" b="1" i="1" dirty="0" smtClean="0">
                <a:solidFill>
                  <a:srgbClr val="002060"/>
                </a:solidFill>
              </a:rPr>
              <a:t> – 29,91%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812" y="642432"/>
            <a:ext cx="12191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Средний балл по г. Сочи – 71,77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/>
              <a:t>(Средний балл по Краснодарскому краю 71,10, средний балл по РФ – 66,43)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84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108960" y="0"/>
            <a:ext cx="6435635" cy="79632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РЕЗУЛЬТАТЫ ЕГЭ ОСНОВНОГО ПЕРИОДА 2023 ГОДА </a:t>
            </a:r>
            <a:br>
              <a:rPr lang="ru-RU" sz="2400" b="1" dirty="0" smtClean="0">
                <a:solidFill>
                  <a:srgbClr val="006DA1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ПО ПРОФИЛЬНОЙ МАТЕМАТИКЕ</a:t>
            </a:r>
            <a:endParaRPr lang="ru-RU" sz="24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44888"/>
              </p:ext>
            </p:extLst>
          </p:nvPr>
        </p:nvGraphicFramePr>
        <p:xfrm>
          <a:off x="185595" y="1114641"/>
          <a:ext cx="5897571" cy="5243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Выполняли, чел.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балл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Высокобалльники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rgbClr val="006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№1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57,22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 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48,29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51,54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№7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60,70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№8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28,89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№10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№12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57,08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№13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58,57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45,67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№15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№20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52,50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Лицей №23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52,39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№44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57,36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7,14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"ШБ"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44,44</a:t>
                      </a: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В(С)ОШ №1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60,67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Лицей №3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57,39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55,09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9,09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№9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61,00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№11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56,86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№16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50,42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№18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60,25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8,33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Лицей №22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15,38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№57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51,79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2,94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56,96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8,33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№27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№28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53,52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36514"/>
              </p:ext>
            </p:extLst>
          </p:nvPr>
        </p:nvGraphicFramePr>
        <p:xfrm>
          <a:off x="6158803" y="1133290"/>
          <a:ext cx="5822182" cy="5074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Выполняли, чел.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балл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Высокобалльники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rgbClr val="006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56,33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№31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№49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45,63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№53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Лицей №59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12,90</a:t>
                      </a: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№65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56,56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№66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52,46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№67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№100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№75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58,67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Гимназия №76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48,75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№77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№78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44,80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№80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54,88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№82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56,31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6,25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№83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53,78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52,67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№87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49,00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№88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47,50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№89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№90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57,50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№91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№92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73,20</a:t>
                      </a: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b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№94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Лицей №95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8,57</a:t>
                      </a:r>
                      <a:endParaRPr lang="ru-RU" sz="105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СОШ №96</a:t>
                      </a:r>
                    </a:p>
                  </a:txBody>
                  <a:tcPr marL="9525" marR="9525" marT="9525" marB="0" anchor="b">
                    <a:solidFill>
                      <a:srgbClr val="006E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32,67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CA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613" y="6257957"/>
            <a:ext cx="569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Среднегородская доля не преодолевших порог успешности – 0,27%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8" y="6257956"/>
            <a:ext cx="568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Среднегородская доля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высокобалльников</a:t>
            </a:r>
            <a:r>
              <a:rPr lang="ru-RU" sz="1400" b="1" i="1" dirty="0" smtClean="0">
                <a:solidFill>
                  <a:srgbClr val="002060"/>
                </a:solidFill>
              </a:rPr>
              <a:t> – 6,53%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5263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Средний балл по г. Сочи – 58,92</a:t>
            </a:r>
          </a:p>
          <a:p>
            <a:pPr algn="ctr"/>
            <a:r>
              <a:rPr lang="ru-RU" sz="1200" b="1" dirty="0"/>
              <a:t>(Средний балл по Краснодарскому краю </a:t>
            </a:r>
            <a:r>
              <a:rPr lang="ru-RU" sz="1200" b="1" dirty="0" smtClean="0"/>
              <a:t>55,60</a:t>
            </a:r>
            <a:r>
              <a:rPr lang="ru-RU" sz="1200" b="1" dirty="0"/>
              <a:t>, средний балл по РФ – </a:t>
            </a:r>
            <a:r>
              <a:rPr lang="ru-RU" sz="1200" b="1" dirty="0" smtClean="0"/>
              <a:t>55,62)</a:t>
            </a:r>
            <a:endParaRPr lang="ru-RU" sz="1200" b="1" dirty="0"/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108960" y="0"/>
            <a:ext cx="6435635" cy="7963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РЕЗУЛЬТАТЫ ЕГЭ  2023 ГОДА </a:t>
            </a:r>
            <a:br>
              <a:rPr lang="ru-RU" sz="2400" b="1" dirty="0" smtClean="0">
                <a:solidFill>
                  <a:srgbClr val="006DA1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6DA1"/>
                </a:solidFill>
                <a:latin typeface="+mn-lt"/>
              </a:rPr>
              <a:t>ПО БАЗОВОЙ МАТЕМАТИКЕ</a:t>
            </a:r>
            <a:endParaRPr lang="ru-RU" sz="2400" b="1" dirty="0">
              <a:solidFill>
                <a:srgbClr val="006DA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63903"/>
              </p:ext>
            </p:extLst>
          </p:nvPr>
        </p:nvGraphicFramePr>
        <p:xfrm>
          <a:off x="534790" y="947828"/>
          <a:ext cx="5490872" cy="553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организации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 писали,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Преодолели порог успешности, 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успешности,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Лицей №23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№44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"ШБ"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В(С)ОШ №1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Лицей №3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№16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 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Лицей №22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№57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(1)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75507"/>
              </p:ext>
            </p:extLst>
          </p:nvPr>
        </p:nvGraphicFramePr>
        <p:xfrm>
          <a:off x="6129041" y="947828"/>
          <a:ext cx="5441635" cy="5361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организации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 писали,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Преодолели порог успешности, 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 преодолели порог успешности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 чел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№29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№31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№49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№53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Лицей №59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№65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№66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№67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№100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№75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Гимназия №76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№77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№78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№89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№90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№91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№92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СОШ №94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Лицей №95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СОШ №96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rgbClr val="006D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11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0878" y="34834"/>
            <a:ext cx="6043750" cy="8882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СРЕДНИЙ БАЛЛ ПО ПРЕДМЕТАМ ЕГЭ</a:t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2023 год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585787" y="1052511"/>
          <a:ext cx="10829925" cy="550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4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4931" y="147005"/>
            <a:ext cx="6261466" cy="8893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СРЕДНИЙ БАЛЛ ПО ПРЕДМЕТАМ ЕГЭ</a:t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2023 год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00063" y="1052510"/>
          <a:ext cx="10958512" cy="546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8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5666" y="98640"/>
            <a:ext cx="6010274" cy="8799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ЗОНЫ РАСПРЕДЕЛЕНИЯ ПО СРЕДНЕМУ БАЛЛУ ЕГЭ ПО РУССКОМУ ЯЗЫКУ И МАТЕМАТИКЕ (ПРОФИЛЬНОЙ)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 2023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cxnSpLocks noChangeAspect="1"/>
          </p:cNvCxnSpPr>
          <p:nvPr/>
        </p:nvCxnSpPr>
        <p:spPr>
          <a:xfrm flipV="1">
            <a:off x="6392597" y="1275349"/>
            <a:ext cx="0" cy="4715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804763"/>
            <a:ext cx="116058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903652" y="1401158"/>
            <a:ext cx="4585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- средние баллы ОО по русскому языку и профильной математике выше средних баллов по городу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-  средние баллы ОО по </a:t>
            </a:r>
            <a:r>
              <a:rPr lang="ru-RU" sz="1600" dirty="0" smtClean="0">
                <a:solidFill>
                  <a:srgbClr val="002060"/>
                </a:solidFill>
              </a:rPr>
              <a:t>одному из обязательных предметов </a:t>
            </a:r>
            <a:r>
              <a:rPr lang="ru-RU" sz="1600" dirty="0">
                <a:solidFill>
                  <a:srgbClr val="002060"/>
                </a:solidFill>
              </a:rPr>
              <a:t>ниже городских показателей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- средние баллы ОО по русскому языку и профильной математике ниже средних баллов по городу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576"/>
            <a:ext cx="12022354" cy="5505165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903653" y="1496439"/>
            <a:ext cx="96702" cy="12259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01141" y="2239170"/>
            <a:ext cx="100749" cy="1075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99605" y="2751873"/>
            <a:ext cx="100749" cy="10754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3438</Words>
  <Application>Microsoft Office PowerPoint</Application>
  <PresentationFormat>Широкоэкранный</PresentationFormat>
  <Paragraphs>1930</Paragraphs>
  <Slides>23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Times New Roman</vt:lpstr>
      <vt:lpstr>Тема Office</vt:lpstr>
      <vt:lpstr>Лист</vt:lpstr>
      <vt:lpstr>Презентация PowerPoint</vt:lpstr>
      <vt:lpstr>СРЕДНИЙ БАЛЛ ПО ПРЕДМЕТАМ ЕГЭ  2023 ГОД</vt:lpstr>
      <vt:lpstr>СРАВНИТЕЛЬНЫЕ РЕЗУЛЬТАТЫ ЕГЭ ОСНОВНОГО ПЕРИОДА 2023 ГОДА </vt:lpstr>
      <vt:lpstr>РЕЗУЛЬТАТЫ ЕГЭ ОСНОВНОГО ПЕРИОДА 2023 ГОДА  ПО РУССКОМУ ЯЗЫКУ</vt:lpstr>
      <vt:lpstr>РЕЗУЛЬТАТЫ ЕГЭ ОСНОВНОГО ПЕРИОДА 2023 ГОДА  ПО ПРОФИЛЬНОЙ МАТЕМАТИКЕ</vt:lpstr>
      <vt:lpstr>РЕЗУЛЬТАТЫ ЕГЭ  2023 ГОДА  ПО БАЗОВОЙ МАТЕМАТИКЕ</vt:lpstr>
      <vt:lpstr>СРЕДНИЙ БАЛЛ ПО ПРЕДМЕТАМ ЕГЭ 2023 год</vt:lpstr>
      <vt:lpstr>СРЕДНИЙ БАЛЛ ПО ПРЕДМЕТАМ ЕГЭ 2023 год</vt:lpstr>
      <vt:lpstr>ЗОНЫ РАСПРЕДЕЛЕНИЯ ПО СРЕДНЕМУ БАЛЛУ ЕГЭ ПО РУССКОМУ ЯЗЫКУ И МАТЕМАТИКЕ (ПРОФИЛЬНОЙ)  В 2023 ГОДУ</vt:lpstr>
      <vt:lpstr>ЗОНЫ РАСПРЕДЕЛЕНИЯ ПО СРЕДНЕМУ БАЛЛУ ЕГЭ ПО РУССКОМУ ЯЗЫКУ И МАТЕМАТИКЕ (ПРОФИЛЬНОЙ)  В 2023 ГОДУ</vt:lpstr>
      <vt:lpstr>Презентация PowerPoint</vt:lpstr>
      <vt:lpstr>Презентация PowerPoint</vt:lpstr>
      <vt:lpstr>Презентация PowerPoint</vt:lpstr>
      <vt:lpstr>КОЛИЧЕСТВО СТОБАЛЛЬНИКОВ 2021 - 2023 годы</vt:lpstr>
      <vt:lpstr>НАГРАЖДЕНИЕ МЕДАЛИЯМИ  «ЗА ОСОБЫЕ УСПЕХИ В ОБУЧЕНИИ» </vt:lpstr>
      <vt:lpstr>Презентация PowerPoint</vt:lpstr>
      <vt:lpstr>РЕЙТИНГ ОБРАЗОВАТЕЛЬНЫХ ОРГАНИЗАЦИЙ НА ОСНОВЕ РЕЗУЛЬТАТОВ ЕГЭ В 2023 ГОДУ</vt:lpstr>
      <vt:lpstr>Образовательные организации  с высоким средним баллом ЕГЭ</vt:lpstr>
      <vt:lpstr>РЕЗУЛЬТАТЫ ОГЭ 2023 ГОДА </vt:lpstr>
      <vt:lpstr>Презентация PowerPoint</vt:lpstr>
      <vt:lpstr>Презентация PowerPoint</vt:lpstr>
      <vt:lpstr>СРАВНЕНИЕ ЗОН РАСПРЕДЕЛЕНИЯ ПО СРЕДНЕМУ БАЛЛУ/СРЕДНЕЙ ОТМЕТКЕ ПО РУССКОМУ ЯЗЫКУ И МАТЕМАТИКЕ (п)</vt:lpstr>
      <vt:lpstr>ЗАДАЧИ: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Яна Витальевна</dc:creator>
  <cp:lastModifiedBy>Миронова Екатерина Владимировна</cp:lastModifiedBy>
  <cp:revision>262</cp:revision>
  <cp:lastPrinted>2023-10-11T12:52:58Z</cp:lastPrinted>
  <dcterms:created xsi:type="dcterms:W3CDTF">2021-09-07T08:25:41Z</dcterms:created>
  <dcterms:modified xsi:type="dcterms:W3CDTF">2023-10-23T08:14:12Z</dcterms:modified>
</cp:coreProperties>
</file>