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56" r:id="rId3"/>
    <p:sldId id="282" r:id="rId4"/>
    <p:sldId id="259" r:id="rId5"/>
    <p:sldId id="271" r:id="rId6"/>
    <p:sldId id="261" r:id="rId7"/>
    <p:sldId id="274" r:id="rId8"/>
    <p:sldId id="283" r:id="rId9"/>
    <p:sldId id="275" r:id="rId10"/>
    <p:sldId id="276" r:id="rId11"/>
    <p:sldId id="277" r:id="rId12"/>
    <p:sldId id="292" r:id="rId13"/>
    <p:sldId id="272" r:id="rId14"/>
    <p:sldId id="287" r:id="rId15"/>
    <p:sldId id="288" r:id="rId16"/>
    <p:sldId id="284" r:id="rId17"/>
    <p:sldId id="289" r:id="rId18"/>
    <p:sldId id="290" r:id="rId19"/>
    <p:sldId id="291" r:id="rId20"/>
    <p:sldId id="285" r:id="rId21"/>
    <p:sldId id="278" r:id="rId22"/>
    <p:sldId id="286" r:id="rId23"/>
    <p:sldId id="27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48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109" d="100"/>
          <a:sy n="109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5FEC-42D1-4C1A-8265-006FC2B69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A4FB8-47A4-4068-BE03-4E97136A3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92B2-7BF9-4EED-8742-08BDCE1BA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A398-5FC1-4058-990B-B0D41558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01C0-B157-4962-B49A-083FB5A86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1044-5FDC-4A20-B228-DEB429521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2B99-5C85-4A04-80E0-03C9F9896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D005E-C805-4B35-BD0E-8DEB10E0E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FFAC-9414-4AFC-88AB-29E2B4863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9604-FFF5-424A-8A3F-C65AD100E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96DCB-BB06-4877-A935-E368ABDA8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2CA8534-BF1E-4E21-BAD8-524BF2534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4071938" y="1142984"/>
            <a:ext cx="5072062" cy="264320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Муниципальное дошкольное образовательное бюджетное учреждение детский сад  </a:t>
            </a:r>
            <a:r>
              <a:rPr lang="ru-RU" sz="2800" dirty="0" err="1" smtClean="0">
                <a:solidFill>
                  <a:schemeClr val="accent2"/>
                </a:solidFill>
              </a:rPr>
              <a:t>общеразвивающего</a:t>
            </a:r>
            <a:r>
              <a:rPr lang="ru-RU" sz="2800" dirty="0" smtClean="0">
                <a:solidFill>
                  <a:schemeClr val="accent2"/>
                </a:solidFill>
              </a:rPr>
              <a:t> вида №79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г.Сочи </a:t>
            </a:r>
            <a:br>
              <a:rPr lang="ru-RU" sz="2800" dirty="0" smtClean="0">
                <a:solidFill>
                  <a:schemeClr val="accent2"/>
                </a:solidFill>
              </a:rPr>
            </a:br>
            <a:endParaRPr lang="ru-RU" sz="2800" dirty="0" smtClean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FontTx/>
              <a:buNone/>
            </a:pPr>
            <a:r>
              <a:rPr lang="ru-RU" sz="1400" b="1" i="1" smtClean="0">
                <a:solidFill>
                  <a:srgbClr val="002060"/>
                </a:solidFill>
              </a:rPr>
              <a:t>                                     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857356" y="4071942"/>
            <a:ext cx="5786437" cy="2071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ПРЕЗЕНТАЦИЯ</a:t>
            </a:r>
          </a:p>
          <a:p>
            <a:pPr algn="ctr">
              <a:buFontTx/>
              <a:buNone/>
              <a:defRPr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3" name="Рисунок 2" descr="C:\Users\МДОУ79\Downloads\герб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714356"/>
            <a:ext cx="2286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5750" y="928688"/>
            <a:ext cx="8858250" cy="5715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1600" dirty="0"/>
              <a:t> 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Воспитательные 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адачи проекта: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300" dirty="0" smtClean="0"/>
              <a:t>воспитывать у детей интерес к техническим видам творчества;</a:t>
            </a:r>
          </a:p>
          <a:p>
            <a:pPr>
              <a:defRPr/>
            </a:pPr>
            <a:r>
              <a:rPr lang="ru-RU" sz="3300" dirty="0" smtClean="0"/>
              <a:t>развивать коммуникативные компетенции;</a:t>
            </a:r>
          </a:p>
          <a:p>
            <a:pPr>
              <a:defRPr/>
            </a:pPr>
            <a:r>
              <a:rPr lang="ru-RU" sz="3300" dirty="0" smtClean="0"/>
              <a:t>формировать навыки сотрудничества: работа  в коллективе, в команде, малой группе;</a:t>
            </a:r>
          </a:p>
          <a:p>
            <a:pPr>
              <a:defRPr/>
            </a:pPr>
            <a:r>
              <a:rPr lang="ru-RU" sz="3300" dirty="0" smtClean="0"/>
              <a:t>развивать социально-трудовые компетенции: трудолюбие, самостоятельность, умение  доводить начатое дело до конца.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000" b="1" i="1" dirty="0" err="1">
                <a:solidFill>
                  <a:srgbClr val="002060"/>
                </a:solidFill>
              </a:rPr>
              <a:t>ВеДу</a:t>
            </a:r>
            <a:r>
              <a:rPr lang="ru-RU" sz="2000" b="1" i="1" dirty="0">
                <a:solidFill>
                  <a:srgbClr val="002060"/>
                </a:solidFill>
              </a:rPr>
              <a:t>  с душой  от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2000" b="1" i="1" dirty="0">
                <a:solidFill>
                  <a:srgbClr val="002060"/>
                </a:solidFill>
              </a:rPr>
              <a:t>к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творчеству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4313" y="1071563"/>
            <a:ext cx="8929687" cy="55721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1600" dirty="0"/>
              <a:t> </a:t>
            </a: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анный проект направлен на: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indent="342900">
              <a:spcBef>
                <a:spcPts val="0"/>
              </a:spcBef>
              <a:defRPr/>
            </a:pPr>
            <a:r>
              <a:rPr lang="ru-RU" sz="3600" dirty="0" smtClean="0"/>
              <a:t>помощь детям в индивидуальном развитии;</a:t>
            </a:r>
          </a:p>
          <a:p>
            <a:pPr indent="342900">
              <a:spcBef>
                <a:spcPts val="0"/>
              </a:spcBef>
              <a:defRPr/>
            </a:pPr>
            <a:r>
              <a:rPr lang="ru-RU" sz="3600" dirty="0" smtClean="0"/>
              <a:t>мотивацию к познанию и творчеству;</a:t>
            </a:r>
          </a:p>
          <a:p>
            <a:pPr indent="342900">
              <a:spcBef>
                <a:spcPts val="0"/>
              </a:spcBef>
              <a:defRPr/>
            </a:pPr>
            <a:r>
              <a:rPr lang="ru-RU" sz="3600" dirty="0" smtClean="0"/>
              <a:t>стимулирование творческой активности;</a:t>
            </a:r>
          </a:p>
          <a:p>
            <a:pPr indent="342900">
              <a:spcBef>
                <a:spcPts val="0"/>
              </a:spcBef>
              <a:defRPr/>
            </a:pPr>
            <a:r>
              <a:rPr lang="ru-RU" sz="3600" dirty="0" smtClean="0"/>
              <a:t>развитие способностей к самопознанию и самообразованию;</a:t>
            </a:r>
          </a:p>
          <a:p>
            <a:pPr indent="342900">
              <a:spcBef>
                <a:spcPts val="0"/>
              </a:spcBef>
              <a:defRPr/>
            </a:pPr>
            <a:r>
              <a:rPr lang="ru-RU" sz="3600" dirty="0" smtClean="0"/>
              <a:t>приобщение к общечеловеческим ценностям.</a:t>
            </a:r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000" b="1" i="1" dirty="0" err="1">
                <a:solidFill>
                  <a:srgbClr val="002060"/>
                </a:solidFill>
              </a:rPr>
              <a:t>ВеДу</a:t>
            </a:r>
            <a:r>
              <a:rPr lang="ru-RU" sz="2000" b="1" i="1" dirty="0">
                <a:solidFill>
                  <a:srgbClr val="002060"/>
                </a:solidFill>
              </a:rPr>
              <a:t>  с душой  от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2000" b="1" i="1" dirty="0">
                <a:solidFill>
                  <a:srgbClr val="002060"/>
                </a:solidFill>
              </a:rPr>
              <a:t>к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творчеству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" y="857233"/>
            <a:ext cx="9144000" cy="578645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Этапы реализации проекта: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1-й этап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подготовительно-проектировочный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(май-август 2014 г.)</a:t>
            </a:r>
          </a:p>
          <a:p>
            <a:r>
              <a:rPr lang="ru-RU" sz="2000" dirty="0" smtClean="0"/>
              <a:t>разработка документации для успешной реализации мероприятий в соответствии с инновационным проектом;</a:t>
            </a:r>
          </a:p>
          <a:p>
            <a:r>
              <a:rPr lang="ru-RU" sz="2000" dirty="0" smtClean="0"/>
              <a:t>создание условий (кадровых, материально-технических и т. д.).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2-й этап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практический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(сентябрь 2014 г.– май 2016 г.):</a:t>
            </a:r>
          </a:p>
          <a:p>
            <a:r>
              <a:rPr lang="ru-RU" sz="2000" dirty="0" smtClean="0"/>
              <a:t> реализация мероприятий, направленных на развитие конструктивной деятельности и технического творчества дошкольников; </a:t>
            </a:r>
          </a:p>
          <a:p>
            <a:r>
              <a:rPr lang="ru-RU" sz="2000" dirty="0" smtClean="0"/>
              <a:t>апробирование модели, обновления содержания конструктивной деятельности дошкольников через LEGO-конструирование и робототехнику;</a:t>
            </a:r>
          </a:p>
          <a:p>
            <a:r>
              <a:rPr lang="ru-RU" sz="2000" dirty="0" smtClean="0"/>
              <a:t> периодический контроль реализации мероприятий, коррекция мероприятий.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3-й этап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обобщающий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апрель-декабрь 2016 г.):</a:t>
            </a:r>
          </a:p>
          <a:p>
            <a:r>
              <a:rPr lang="ru-RU" sz="2000" dirty="0" smtClean="0"/>
              <a:t>реализация мероприятий, направленных на практическое внедрение и распространение полученных результатов;</a:t>
            </a:r>
          </a:p>
          <a:p>
            <a:r>
              <a:rPr lang="ru-RU" sz="2000" dirty="0" smtClean="0"/>
              <a:t>анализ достижения цели и решения задач, обозначенных в инновационном проекте.</a:t>
            </a:r>
          </a:p>
          <a:p>
            <a:pPr marL="0" indent="0">
              <a:buFontTx/>
              <a:buNone/>
              <a:defRPr/>
            </a:pPr>
            <a:endParaRPr lang="ru-RU" sz="3600" dirty="0" smtClean="0"/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000" b="1" i="1" dirty="0" err="1">
                <a:solidFill>
                  <a:srgbClr val="002060"/>
                </a:solidFill>
              </a:rPr>
              <a:t>ВеДу</a:t>
            </a:r>
            <a:r>
              <a:rPr lang="ru-RU" sz="2000" b="1" i="1" dirty="0">
                <a:solidFill>
                  <a:srgbClr val="002060"/>
                </a:solidFill>
              </a:rPr>
              <a:t>  с душой  от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2000" b="1" i="1" dirty="0">
                <a:solidFill>
                  <a:srgbClr val="002060"/>
                </a:solidFill>
              </a:rPr>
              <a:t>к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творчеству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74" y="1071547"/>
            <a:ext cx="9001125" cy="55007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1 этап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– подготовительно-проектировочный(май-август 2014)</a:t>
            </a:r>
          </a:p>
          <a:p>
            <a:pPr marL="0" indent="0" algn="ctr">
              <a:buFontTx/>
              <a:buNone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Критерии оценки реализации этапа:</a:t>
            </a:r>
          </a:p>
          <a:p>
            <a:pPr>
              <a:defRPr/>
            </a:pPr>
            <a:r>
              <a:rPr lang="ru-RU" sz="2400" dirty="0" smtClean="0"/>
              <a:t>Создание </a:t>
            </a:r>
            <a:r>
              <a:rPr lang="ru-RU" sz="2400" dirty="0" err="1" smtClean="0"/>
              <a:t>Лего</a:t>
            </a:r>
            <a:r>
              <a:rPr lang="ru-RU" sz="2400" dirty="0" smtClean="0"/>
              <a:t> – студии «</a:t>
            </a:r>
            <a:r>
              <a:rPr lang="ru-RU" sz="2400" dirty="0" err="1" smtClean="0"/>
              <a:t>ВеДуша</a:t>
            </a:r>
            <a:r>
              <a:rPr lang="ru-RU" sz="2400" dirty="0" smtClean="0"/>
              <a:t>», приобретение пяти ноутбуков;</a:t>
            </a:r>
          </a:p>
          <a:p>
            <a:pPr>
              <a:defRPr/>
            </a:pPr>
            <a:r>
              <a:rPr lang="ru-RU" sz="2400" dirty="0" smtClean="0"/>
              <a:t>Игровое LEGO оборудование, учебный методический материал для сопровождения образовательного процесса LEGO-конструирования и робототехники в МДОУ;</a:t>
            </a:r>
          </a:p>
          <a:p>
            <a:pPr>
              <a:defRPr/>
            </a:pPr>
            <a:r>
              <a:rPr lang="ru-RU" sz="2400" dirty="0" smtClean="0"/>
              <a:t>Создание банка методических, наглядно – дидактических пособий, подбор литературы;</a:t>
            </a:r>
          </a:p>
          <a:p>
            <a:pPr>
              <a:defRPr/>
            </a:pPr>
            <a:r>
              <a:rPr lang="ru-RU" sz="2400" dirty="0" smtClean="0"/>
              <a:t>Аналитическая справка, составление плана обновления и обогащение предметно-пространственной среды и методического обеспечения по конструктивной деятельности и техническому творчеству дошкольников.</a:t>
            </a:r>
          </a:p>
          <a:p>
            <a:pPr>
              <a:defRPr/>
            </a:pPr>
            <a:endParaRPr lang="ru-RU" sz="2000" dirty="0"/>
          </a:p>
          <a:p>
            <a:pPr>
              <a:buFontTx/>
              <a:buNone/>
              <a:defRPr/>
            </a:pPr>
            <a:endParaRPr lang="ru-RU" sz="2000" dirty="0"/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800" b="1" i="1" dirty="0" err="1">
                <a:solidFill>
                  <a:srgbClr val="002060"/>
                </a:solidFill>
              </a:rPr>
              <a:t>ВеДу</a:t>
            </a:r>
            <a:r>
              <a:rPr lang="ru-RU" sz="1800" b="1" i="1" dirty="0">
                <a:solidFill>
                  <a:srgbClr val="002060"/>
                </a:solidFill>
              </a:rPr>
              <a:t>  с душой  от </a:t>
            </a:r>
            <a:r>
              <a:rPr lang="en-US" sz="1800" b="1" i="1" dirty="0" smtClean="0">
                <a:solidFill>
                  <a:srgbClr val="002060"/>
                </a:solidFill>
              </a:rPr>
              <a:t>LEGO</a:t>
            </a:r>
            <a:r>
              <a:rPr lang="ru-RU" sz="18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1800" b="1" i="1" dirty="0">
                <a:solidFill>
                  <a:srgbClr val="002060"/>
                </a:solidFill>
              </a:rPr>
              <a:t>к </a:t>
            </a:r>
            <a:r>
              <a:rPr lang="en-US" sz="1800" b="1" i="1" dirty="0" smtClean="0">
                <a:solidFill>
                  <a:srgbClr val="002060"/>
                </a:solidFill>
              </a:rPr>
              <a:t>LEGO</a:t>
            </a:r>
            <a:r>
              <a:rPr lang="ru-RU" sz="1800" b="1" i="1" dirty="0" smtClean="0">
                <a:solidFill>
                  <a:srgbClr val="002060"/>
                </a:solidFill>
              </a:rPr>
              <a:t> творчеству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75" y="1000125"/>
            <a:ext cx="8858250" cy="5572125"/>
          </a:xfrm>
        </p:spPr>
        <p:txBody>
          <a:bodyPr/>
          <a:lstStyle/>
          <a:p>
            <a:pPr marL="0" indent="457200">
              <a:buFontTx/>
              <a:buNone/>
              <a:defRPr/>
            </a:pPr>
            <a:r>
              <a:rPr lang="ru-RU" sz="1600" dirty="0"/>
              <a:t> </a:t>
            </a:r>
            <a:endParaRPr lang="ru-RU" sz="2000" dirty="0"/>
          </a:p>
          <a:p>
            <a:pPr>
              <a:buFontTx/>
              <a:buNone/>
              <a:defRPr/>
            </a:pPr>
            <a:endParaRPr lang="ru-RU" sz="2000" dirty="0"/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800" b="1" i="1">
                <a:solidFill>
                  <a:srgbClr val="002060"/>
                </a:solidFill>
              </a:rPr>
              <a:t>ВеДу  с душой  от </a:t>
            </a:r>
            <a:r>
              <a:rPr lang="en-US" sz="1800" b="1" i="1">
                <a:solidFill>
                  <a:srgbClr val="002060"/>
                </a:solidFill>
              </a:rPr>
              <a:t>LEGO</a:t>
            </a:r>
            <a:r>
              <a:rPr lang="ru-RU" sz="1800" b="1" i="1">
                <a:solidFill>
                  <a:srgbClr val="002060"/>
                </a:solidFill>
              </a:rPr>
              <a:t>знания к </a:t>
            </a:r>
            <a:r>
              <a:rPr lang="en-US" sz="1800" b="1" i="1">
                <a:solidFill>
                  <a:srgbClr val="002060"/>
                </a:solidFill>
              </a:rPr>
              <a:t>LEGO</a:t>
            </a:r>
            <a:r>
              <a:rPr lang="ru-RU" sz="1800" b="1" i="1">
                <a:solidFill>
                  <a:srgbClr val="002060"/>
                </a:solidFill>
              </a:rPr>
              <a:t>творчеству</a:t>
            </a:r>
            <a:endParaRPr lang="ru-RU" sz="1800" b="1"/>
          </a:p>
        </p:txBody>
      </p:sp>
      <p:pic>
        <p:nvPicPr>
          <p:cNvPr id="14340" name="Picture 2" descr="C:\Users\111\Desktop\Проект11111111\DSC048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75" y="1000125"/>
            <a:ext cx="8858250" cy="5572125"/>
          </a:xfrm>
        </p:spPr>
        <p:txBody>
          <a:bodyPr/>
          <a:lstStyle/>
          <a:p>
            <a:pPr marL="0" indent="457200">
              <a:buFontTx/>
              <a:buNone/>
              <a:defRPr/>
            </a:pPr>
            <a:r>
              <a:rPr lang="ru-RU" sz="1600" dirty="0"/>
              <a:t> </a:t>
            </a:r>
            <a:endParaRPr lang="ru-RU" sz="2400" dirty="0" smtClean="0"/>
          </a:p>
          <a:p>
            <a:pPr>
              <a:defRPr/>
            </a:pPr>
            <a:endParaRPr lang="ru-RU" sz="2000" dirty="0"/>
          </a:p>
          <a:p>
            <a:pPr>
              <a:buFontTx/>
              <a:buNone/>
              <a:defRPr/>
            </a:pPr>
            <a:endParaRPr lang="ru-RU" sz="2000" dirty="0"/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800" b="1" i="1">
                <a:solidFill>
                  <a:srgbClr val="002060"/>
                </a:solidFill>
              </a:rPr>
              <a:t>ВеДу  с душой  от </a:t>
            </a:r>
            <a:r>
              <a:rPr lang="en-US" sz="1800" b="1" i="1">
                <a:solidFill>
                  <a:srgbClr val="002060"/>
                </a:solidFill>
              </a:rPr>
              <a:t>LEGO</a:t>
            </a:r>
            <a:r>
              <a:rPr lang="ru-RU" sz="1800" b="1" i="1">
                <a:solidFill>
                  <a:srgbClr val="002060"/>
                </a:solidFill>
              </a:rPr>
              <a:t>знания к </a:t>
            </a:r>
            <a:r>
              <a:rPr lang="en-US" sz="1800" b="1" i="1">
                <a:solidFill>
                  <a:srgbClr val="002060"/>
                </a:solidFill>
              </a:rPr>
              <a:t>LEGO</a:t>
            </a:r>
            <a:r>
              <a:rPr lang="ru-RU" sz="1800" b="1" i="1">
                <a:solidFill>
                  <a:srgbClr val="002060"/>
                </a:solidFill>
              </a:rPr>
              <a:t>творчеству</a:t>
            </a:r>
            <a:endParaRPr lang="ru-RU" sz="1800" b="1"/>
          </a:p>
        </p:txBody>
      </p:sp>
      <p:pic>
        <p:nvPicPr>
          <p:cNvPr id="15364" name="Picture 2" descr="C:\Users\111\Desktop\Проект11111111\DSC048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4313" y="857232"/>
            <a:ext cx="8929687" cy="5786478"/>
          </a:xfrm>
        </p:spPr>
        <p:txBody>
          <a:bodyPr/>
          <a:lstStyle/>
          <a:p>
            <a:pPr marL="0" indent="457200" algn="ctr">
              <a:buFontTx/>
              <a:buNone/>
              <a:defRPr/>
            </a:pPr>
            <a:r>
              <a:rPr lang="ru-RU" sz="2800" b="1" dirty="0"/>
              <a:t> 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2 этап – практический (2014-2016 г.)</a:t>
            </a:r>
          </a:p>
          <a:p>
            <a:pPr marL="0" indent="0" algn="ctr">
              <a:buFontTx/>
              <a:buNone/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Критерии оценки реализации этапа:</a:t>
            </a:r>
          </a:p>
          <a:p>
            <a:pPr marL="0" indent="0">
              <a:defRPr/>
            </a:pPr>
            <a:r>
              <a:rPr lang="ru-RU" sz="2800" dirty="0" smtClean="0"/>
              <a:t>Тематическое планирование, планы образовательной работы;</a:t>
            </a:r>
          </a:p>
          <a:p>
            <a:pPr marL="0" indent="0">
              <a:defRPr/>
            </a:pPr>
            <a:r>
              <a:rPr lang="ru-RU" sz="2800" dirty="0" smtClean="0"/>
              <a:t>Технологические карты по LEGO-конструированию для детей  младшего, среднего, старшего дошкольного возраст;</a:t>
            </a:r>
          </a:p>
          <a:p>
            <a:pPr marL="0" indent="0">
              <a:defRPr/>
            </a:pPr>
            <a:r>
              <a:rPr lang="ru-RU" sz="2800" dirty="0" smtClean="0"/>
              <a:t>Практические материалы, сценарии, фото и видео материал, оформление странички на сайте детского сада, размещение в сети интернет;</a:t>
            </a:r>
          </a:p>
          <a:p>
            <a:pPr marL="0" indent="0">
              <a:defRPr/>
            </a:pPr>
            <a:r>
              <a:rPr lang="ru-RU" sz="2800" dirty="0" smtClean="0"/>
              <a:t> Диагностические задания для выявления образовательной эффективности развития детей.</a:t>
            </a:r>
          </a:p>
          <a:p>
            <a:pPr marL="0" indent="0">
              <a:buFontTx/>
              <a:buNone/>
              <a:defRPr/>
            </a:pPr>
            <a:endParaRPr lang="ru-RU" sz="2000" dirty="0"/>
          </a:p>
          <a:p>
            <a:pPr>
              <a:buFontTx/>
              <a:buNone/>
              <a:defRPr/>
            </a:pPr>
            <a:endParaRPr lang="ru-RU" sz="1600" dirty="0"/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800" b="1" i="1" dirty="0" err="1">
                <a:solidFill>
                  <a:srgbClr val="002060"/>
                </a:solidFill>
              </a:rPr>
              <a:t>ВеДу</a:t>
            </a:r>
            <a:r>
              <a:rPr lang="ru-RU" sz="1800" b="1" i="1" dirty="0">
                <a:solidFill>
                  <a:srgbClr val="002060"/>
                </a:solidFill>
              </a:rPr>
              <a:t>  с душой  от </a:t>
            </a:r>
            <a:r>
              <a:rPr lang="en-US" sz="1800" b="1" i="1" dirty="0" smtClean="0">
                <a:solidFill>
                  <a:srgbClr val="002060"/>
                </a:solidFill>
              </a:rPr>
              <a:t>LEGO</a:t>
            </a:r>
            <a:r>
              <a:rPr lang="ru-RU" sz="18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1800" b="1" i="1" dirty="0">
                <a:solidFill>
                  <a:srgbClr val="002060"/>
                </a:solidFill>
              </a:rPr>
              <a:t>к </a:t>
            </a:r>
            <a:r>
              <a:rPr lang="en-US" sz="1800" b="1" i="1" dirty="0" smtClean="0">
                <a:solidFill>
                  <a:srgbClr val="002060"/>
                </a:solidFill>
              </a:rPr>
              <a:t>LEGO</a:t>
            </a:r>
            <a:r>
              <a:rPr lang="ru-RU" sz="1800" b="1" i="1" dirty="0" smtClean="0">
                <a:solidFill>
                  <a:srgbClr val="002060"/>
                </a:solidFill>
              </a:rPr>
              <a:t> творчеству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75" y="1000125"/>
            <a:ext cx="8858250" cy="5572125"/>
          </a:xfrm>
        </p:spPr>
        <p:txBody>
          <a:bodyPr/>
          <a:lstStyle/>
          <a:p>
            <a:pPr marL="0" indent="457200">
              <a:buFontTx/>
              <a:buNone/>
              <a:defRPr/>
            </a:pPr>
            <a:r>
              <a:rPr lang="ru-RU" sz="1600" dirty="0"/>
              <a:t> </a:t>
            </a:r>
            <a:endParaRPr lang="ru-RU" sz="2000" dirty="0"/>
          </a:p>
          <a:p>
            <a:pPr>
              <a:buFontTx/>
              <a:buNone/>
              <a:defRPr/>
            </a:pPr>
            <a:endParaRPr lang="ru-RU" sz="2000" dirty="0"/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800" b="1" i="1">
                <a:solidFill>
                  <a:srgbClr val="002060"/>
                </a:solidFill>
              </a:rPr>
              <a:t>ВеДу  с душой  от </a:t>
            </a:r>
            <a:r>
              <a:rPr lang="en-US" sz="1800" b="1" i="1">
                <a:solidFill>
                  <a:srgbClr val="002060"/>
                </a:solidFill>
              </a:rPr>
              <a:t>LEGO</a:t>
            </a:r>
            <a:r>
              <a:rPr lang="ru-RU" sz="1800" b="1" i="1">
                <a:solidFill>
                  <a:srgbClr val="002060"/>
                </a:solidFill>
              </a:rPr>
              <a:t>знания к </a:t>
            </a:r>
            <a:r>
              <a:rPr lang="en-US" sz="1800" b="1" i="1">
                <a:solidFill>
                  <a:srgbClr val="002060"/>
                </a:solidFill>
              </a:rPr>
              <a:t>LEGO</a:t>
            </a:r>
            <a:r>
              <a:rPr lang="ru-RU" sz="1800" b="1" i="1">
                <a:solidFill>
                  <a:srgbClr val="002060"/>
                </a:solidFill>
              </a:rPr>
              <a:t>творчеству</a:t>
            </a:r>
            <a:endParaRPr lang="ru-RU" sz="1800" b="1"/>
          </a:p>
        </p:txBody>
      </p:sp>
      <p:pic>
        <p:nvPicPr>
          <p:cNvPr id="17412" name="Picture 2" descr="C:\Users\111\Desktop\Проект11111111\DSC048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75" y="1000125"/>
            <a:ext cx="8858250" cy="5572125"/>
          </a:xfrm>
        </p:spPr>
        <p:txBody>
          <a:bodyPr/>
          <a:lstStyle/>
          <a:p>
            <a:pPr marL="0" indent="457200">
              <a:buFontTx/>
              <a:buNone/>
              <a:defRPr/>
            </a:pPr>
            <a:r>
              <a:rPr lang="ru-RU" sz="1600" dirty="0"/>
              <a:t> </a:t>
            </a:r>
            <a:endParaRPr lang="ru-RU" sz="2000" dirty="0"/>
          </a:p>
          <a:p>
            <a:pPr>
              <a:buFontTx/>
              <a:buNone/>
              <a:defRPr/>
            </a:pPr>
            <a:endParaRPr lang="ru-RU" sz="2000" dirty="0"/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800" b="1" i="1">
                <a:solidFill>
                  <a:srgbClr val="002060"/>
                </a:solidFill>
              </a:rPr>
              <a:t>ВеДу  с душой  от </a:t>
            </a:r>
            <a:r>
              <a:rPr lang="en-US" sz="1800" b="1" i="1">
                <a:solidFill>
                  <a:srgbClr val="002060"/>
                </a:solidFill>
              </a:rPr>
              <a:t>LEGO</a:t>
            </a:r>
            <a:r>
              <a:rPr lang="ru-RU" sz="1800" b="1" i="1">
                <a:solidFill>
                  <a:srgbClr val="002060"/>
                </a:solidFill>
              </a:rPr>
              <a:t>знания к </a:t>
            </a:r>
            <a:r>
              <a:rPr lang="en-US" sz="1800" b="1" i="1">
                <a:solidFill>
                  <a:srgbClr val="002060"/>
                </a:solidFill>
              </a:rPr>
              <a:t>LEGO</a:t>
            </a:r>
            <a:r>
              <a:rPr lang="ru-RU" sz="1800" b="1" i="1">
                <a:solidFill>
                  <a:srgbClr val="002060"/>
                </a:solidFill>
              </a:rPr>
              <a:t>творчеству</a:t>
            </a:r>
            <a:endParaRPr lang="ru-RU" sz="1800" b="1"/>
          </a:p>
        </p:txBody>
      </p:sp>
      <p:pic>
        <p:nvPicPr>
          <p:cNvPr id="18436" name="Picture 2" descr="C:\Users\111\Desktop\Проект11111111\DSC048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75" y="1000125"/>
            <a:ext cx="8858250" cy="5572125"/>
          </a:xfrm>
        </p:spPr>
        <p:txBody>
          <a:bodyPr/>
          <a:lstStyle/>
          <a:p>
            <a:pPr marL="0" indent="457200">
              <a:buFontTx/>
              <a:buNone/>
              <a:defRPr/>
            </a:pPr>
            <a:r>
              <a:rPr lang="ru-RU" sz="1600" dirty="0"/>
              <a:t> </a:t>
            </a:r>
            <a:endParaRPr lang="ru-RU" sz="2000" dirty="0"/>
          </a:p>
          <a:p>
            <a:pPr>
              <a:buFontTx/>
              <a:buNone/>
              <a:defRPr/>
            </a:pPr>
            <a:endParaRPr lang="ru-RU" sz="2000" dirty="0"/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800" b="1" i="1">
                <a:solidFill>
                  <a:srgbClr val="002060"/>
                </a:solidFill>
              </a:rPr>
              <a:t>ВеДу  с душой  от </a:t>
            </a:r>
            <a:r>
              <a:rPr lang="en-US" sz="1800" b="1" i="1">
                <a:solidFill>
                  <a:srgbClr val="002060"/>
                </a:solidFill>
              </a:rPr>
              <a:t>LEGO</a:t>
            </a:r>
            <a:r>
              <a:rPr lang="ru-RU" sz="1800" b="1" i="1">
                <a:solidFill>
                  <a:srgbClr val="002060"/>
                </a:solidFill>
              </a:rPr>
              <a:t>знания к </a:t>
            </a:r>
            <a:r>
              <a:rPr lang="en-US" sz="1800" b="1" i="1">
                <a:solidFill>
                  <a:srgbClr val="002060"/>
                </a:solidFill>
              </a:rPr>
              <a:t>LEGO</a:t>
            </a:r>
            <a:r>
              <a:rPr lang="ru-RU" sz="1800" b="1" i="1">
                <a:solidFill>
                  <a:srgbClr val="002060"/>
                </a:solidFill>
              </a:rPr>
              <a:t>творчеству</a:t>
            </a:r>
            <a:endParaRPr lang="ru-RU" sz="1800" b="1"/>
          </a:p>
        </p:txBody>
      </p:sp>
      <p:pic>
        <p:nvPicPr>
          <p:cNvPr id="19460" name="Picture 2" descr="C:\Users\111\Desktop\Проект11111111\DSC048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ego dup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876"/>
            <a:ext cx="4000496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692150"/>
            <a:ext cx="7772400" cy="307975"/>
          </a:xfrm>
        </p:spPr>
        <p:txBody>
          <a:bodyPr/>
          <a:lstStyle/>
          <a:p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50" y="428625"/>
            <a:ext cx="8107363" cy="492918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Проект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 развитию конструктивной деятельности и технического творчества дошкольников через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LEGO-конструирование и робототехнику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ВеДуша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pPr algn="r"/>
            <a:r>
              <a:rPr lang="ru-RU" sz="2000" dirty="0" smtClean="0"/>
              <a:t>Сочи,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75" y="857232"/>
            <a:ext cx="8858250" cy="5857893"/>
          </a:xfrm>
        </p:spPr>
        <p:txBody>
          <a:bodyPr/>
          <a:lstStyle/>
          <a:p>
            <a:pPr marL="0" indent="457200" algn="ctr">
              <a:buFontTx/>
              <a:buNone/>
              <a:defRPr/>
            </a:pPr>
            <a:r>
              <a:rPr lang="ru-RU" sz="2400" b="1" i="1" dirty="0"/>
              <a:t> 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3 этап – контрольно-аналитический (май-август 2016 г.)</a:t>
            </a:r>
          </a:p>
          <a:p>
            <a:pPr marL="0" indent="457200" algn="ctr"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Критерии оценки реализации этапа:</a:t>
            </a:r>
          </a:p>
          <a:p>
            <a:pPr>
              <a:defRPr/>
            </a:pPr>
            <a:r>
              <a:rPr lang="ru-RU" sz="2400" dirty="0" smtClean="0"/>
              <a:t>Информационный банк методического материала собранного в ходе работы учреждения по проекту;</a:t>
            </a:r>
          </a:p>
          <a:p>
            <a:pPr>
              <a:defRPr/>
            </a:pPr>
            <a:r>
              <a:rPr lang="ru-RU" sz="2400" dirty="0" smtClean="0"/>
              <a:t>Методическое пособие из опыта работы для педагогов и родителей по развитию конструктивной деятельности и технического творчества дошкольников по теме проекта;</a:t>
            </a:r>
          </a:p>
          <a:p>
            <a:pPr>
              <a:defRPr/>
            </a:pPr>
            <a:r>
              <a:rPr lang="ru-RU" sz="2400" dirty="0" smtClean="0"/>
              <a:t>Диссеминация опыта работы учреждения по проекту;</a:t>
            </a:r>
          </a:p>
          <a:p>
            <a:pPr>
              <a:defRPr/>
            </a:pPr>
            <a:r>
              <a:rPr lang="ru-RU" sz="2400" dirty="0" smtClean="0"/>
              <a:t>Презентация опыта по реализации проекта, выступления педагогов на конференциях и семинарах;</a:t>
            </a:r>
          </a:p>
          <a:p>
            <a:pPr>
              <a:defRPr/>
            </a:pPr>
            <a:r>
              <a:rPr lang="ru-RU" sz="2400" dirty="0" smtClean="0"/>
              <a:t>Мониторинг уровня профессиональной компетентности педагогов;</a:t>
            </a:r>
          </a:p>
          <a:p>
            <a:pPr>
              <a:defRPr/>
            </a:pPr>
            <a:r>
              <a:rPr lang="ru-RU" sz="2400" dirty="0" smtClean="0"/>
              <a:t>Мониторинг активности родителей в процессе освоения конструктивной </a:t>
            </a:r>
            <a:r>
              <a:rPr lang="ru-RU" sz="2400" dirty="0" err="1" smtClean="0"/>
              <a:t>Лего-технологией</a:t>
            </a:r>
            <a:r>
              <a:rPr lang="ru-RU" sz="2400" dirty="0" smtClean="0"/>
              <a:t>.</a:t>
            </a:r>
          </a:p>
          <a:p>
            <a:pPr>
              <a:defRPr/>
            </a:pPr>
            <a:endParaRPr lang="ru-RU" sz="2000" dirty="0" smtClean="0"/>
          </a:p>
          <a:p>
            <a:pPr marL="0" indent="0">
              <a:buFontTx/>
              <a:buNone/>
              <a:defRPr/>
            </a:pPr>
            <a:r>
              <a:rPr lang="ru-RU" sz="2800" dirty="0"/>
              <a:t> 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800" b="1" i="1" dirty="0" err="1">
                <a:solidFill>
                  <a:srgbClr val="002060"/>
                </a:solidFill>
              </a:rPr>
              <a:t>ВеДу</a:t>
            </a:r>
            <a:r>
              <a:rPr lang="ru-RU" sz="1800" b="1" i="1" dirty="0">
                <a:solidFill>
                  <a:srgbClr val="002060"/>
                </a:solidFill>
              </a:rPr>
              <a:t>  с душой  от </a:t>
            </a:r>
            <a:r>
              <a:rPr lang="en-US" sz="1800" b="1" i="1" dirty="0" smtClean="0">
                <a:solidFill>
                  <a:srgbClr val="002060"/>
                </a:solidFill>
              </a:rPr>
              <a:t>LEGO</a:t>
            </a:r>
            <a:r>
              <a:rPr lang="ru-RU" sz="18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1800" b="1" i="1" dirty="0">
                <a:solidFill>
                  <a:srgbClr val="002060"/>
                </a:solidFill>
              </a:rPr>
              <a:t>к </a:t>
            </a:r>
            <a:r>
              <a:rPr lang="en-US" sz="1800" b="1" i="1" dirty="0" smtClean="0">
                <a:solidFill>
                  <a:srgbClr val="002060"/>
                </a:solidFill>
              </a:rPr>
              <a:t>LEGO</a:t>
            </a:r>
            <a:r>
              <a:rPr lang="ru-RU" sz="1800" b="1" i="1" dirty="0" smtClean="0">
                <a:solidFill>
                  <a:srgbClr val="002060"/>
                </a:solidFill>
              </a:rPr>
              <a:t> творчеству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-142875" y="1000107"/>
            <a:ext cx="9429750" cy="5500727"/>
          </a:xfrm>
        </p:spPr>
        <p:txBody>
          <a:bodyPr/>
          <a:lstStyle/>
          <a:p>
            <a:pPr marL="0" indent="360000" algn="ctr">
              <a:spcBef>
                <a:spcPts val="0"/>
              </a:spcBef>
              <a:buFontTx/>
              <a:buNone/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Образовательная эффективность развития детей:</a:t>
            </a:r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indent="0">
              <a:spcBef>
                <a:spcPts val="0"/>
              </a:spcBef>
              <a:defRPr/>
            </a:pPr>
            <a:r>
              <a:rPr lang="ru-RU" sz="2200" dirty="0" smtClean="0"/>
              <a:t> освоение основных компонентов конструкторов ЛЕГО, конструктивных особенностей различных моделей, сооружений и механизмов; </a:t>
            </a:r>
          </a:p>
          <a:p>
            <a:pPr indent="0">
              <a:spcBef>
                <a:spcPts val="0"/>
              </a:spcBef>
              <a:defRPr/>
            </a:pPr>
            <a:r>
              <a:rPr lang="ru-RU" sz="2200" dirty="0" smtClean="0"/>
              <a:t> освоение компьютерной среды, включающей в себя графический язык программирования;</a:t>
            </a:r>
          </a:p>
          <a:p>
            <a:pPr indent="0">
              <a:spcBef>
                <a:spcPts val="0"/>
              </a:spcBef>
              <a:defRPr/>
            </a:pPr>
            <a:r>
              <a:rPr lang="ru-RU" sz="2200" dirty="0" smtClean="0"/>
              <a:t> формирование  умения работать по предложенным инструкциям; </a:t>
            </a:r>
          </a:p>
          <a:p>
            <a:pPr indent="0">
              <a:spcBef>
                <a:spcPts val="0"/>
              </a:spcBef>
              <a:defRPr/>
            </a:pPr>
            <a:r>
              <a:rPr lang="ru-RU" sz="2200" dirty="0" smtClean="0"/>
              <a:t> владение приемами и приобретение опыта конструирования с использованием специальных элементов, и других объектов;</a:t>
            </a:r>
          </a:p>
          <a:p>
            <a:pPr indent="0">
              <a:spcBef>
                <a:spcPts val="0"/>
              </a:spcBef>
              <a:defRPr/>
            </a:pPr>
            <a:r>
              <a:rPr lang="ru-RU" sz="2200" dirty="0" smtClean="0"/>
              <a:t> формирование  умения творчески подходить к решению задачи; </a:t>
            </a:r>
          </a:p>
          <a:p>
            <a:pPr indent="0">
              <a:spcBef>
                <a:spcPts val="0"/>
              </a:spcBef>
              <a:defRPr/>
            </a:pPr>
            <a:r>
              <a:rPr lang="ru-RU" sz="2200" dirty="0" smtClean="0"/>
              <a:t> формирование умения излагать мысли в четкой логической последовательности, отстаивать свою точку зрения, анализировать ситуацию и самостоятельно находить ответы на вопросы путем логических рассуждений; </a:t>
            </a:r>
          </a:p>
          <a:p>
            <a:pPr indent="0">
              <a:spcBef>
                <a:spcPts val="0"/>
              </a:spcBef>
              <a:defRPr/>
            </a:pPr>
            <a:r>
              <a:rPr lang="ru-RU" sz="2200" dirty="0" smtClean="0"/>
              <a:t> формирование умения работать над проектом в команде, эффективно распределять обязанности, доводить решение задачи до конца.</a:t>
            </a:r>
          </a:p>
          <a:p>
            <a:pPr indent="360000">
              <a:defRPr/>
            </a:pPr>
            <a:endParaRPr lang="ru-RU" sz="2000" dirty="0"/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000" b="1" i="1" dirty="0" err="1">
                <a:solidFill>
                  <a:srgbClr val="002060"/>
                </a:solidFill>
              </a:rPr>
              <a:t>ВеДу</a:t>
            </a:r>
            <a:r>
              <a:rPr lang="ru-RU" sz="2000" b="1" i="1" dirty="0">
                <a:solidFill>
                  <a:srgbClr val="002060"/>
                </a:solidFill>
              </a:rPr>
              <a:t>  с душой  от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2000" b="1" i="1" dirty="0">
                <a:solidFill>
                  <a:srgbClr val="002060"/>
                </a:solidFill>
              </a:rPr>
              <a:t>к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творчеству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45" y="928688"/>
            <a:ext cx="8786873" cy="5786437"/>
          </a:xfrm>
        </p:spPr>
        <p:txBody>
          <a:bodyPr/>
          <a:lstStyle/>
          <a:p>
            <a:pPr marL="0" indent="360000" algn="ctr">
              <a:spcBef>
                <a:spcPts val="0"/>
              </a:spcBef>
              <a:buFontTx/>
              <a:buNone/>
              <a:defRPr/>
            </a:pPr>
            <a:r>
              <a:rPr lang="ru-RU" sz="1600" dirty="0"/>
              <a:t> 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Социальная эффективность реализации проекта:</a:t>
            </a:r>
          </a:p>
          <a:p>
            <a:pPr>
              <a:defRPr/>
            </a:pPr>
            <a:r>
              <a:rPr lang="ru-RU" sz="2800" dirty="0" smtClean="0"/>
              <a:t>обеспечении реализации ФГОС в области создания в МДОУ условий для выполнения целевых ориентиров дошкольного образования;</a:t>
            </a:r>
          </a:p>
          <a:p>
            <a:pPr>
              <a:defRPr/>
            </a:pPr>
            <a:r>
              <a:rPr lang="ru-RU" sz="2800" dirty="0" smtClean="0"/>
              <a:t> в повышении уровня профессиональной компетентности педагогов ОУ - участников реализации проекта;</a:t>
            </a:r>
          </a:p>
          <a:p>
            <a:pPr>
              <a:defRPr/>
            </a:pPr>
            <a:r>
              <a:rPr lang="ru-RU" sz="2800" dirty="0" smtClean="0"/>
              <a:t> в повышении педагогических знаний родителей воспитанников МДОУ;</a:t>
            </a:r>
          </a:p>
          <a:p>
            <a:pPr>
              <a:defRPr/>
            </a:pPr>
            <a:r>
              <a:rPr lang="ru-RU" sz="2800" dirty="0" smtClean="0"/>
              <a:t> включение родителей в процесс создания новой среды и освоения новой конструктивной </a:t>
            </a:r>
            <a:r>
              <a:rPr lang="ru-RU" sz="2800" dirty="0" err="1" smtClean="0"/>
              <a:t>Лего-технологией</a:t>
            </a:r>
            <a:r>
              <a:rPr lang="ru-RU" sz="2800" dirty="0" smtClean="0"/>
              <a:t>.</a:t>
            </a:r>
          </a:p>
          <a:p>
            <a:pPr marL="0" indent="360000">
              <a:spcBef>
                <a:spcPts val="0"/>
              </a:spcBef>
              <a:buFontTx/>
              <a:buNone/>
              <a:defRPr/>
            </a:pPr>
            <a:endParaRPr lang="ru-RU" sz="2400" b="1" dirty="0" smtClean="0"/>
          </a:p>
          <a:p>
            <a:pPr marL="0" indent="360000">
              <a:spcBef>
                <a:spcPts val="0"/>
              </a:spcBef>
              <a:defRPr/>
            </a:pPr>
            <a:endParaRPr lang="ru-RU" sz="2400" dirty="0" smtClean="0"/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000" b="1" i="1" dirty="0" err="1">
                <a:solidFill>
                  <a:srgbClr val="002060"/>
                </a:solidFill>
              </a:rPr>
              <a:t>ВеДу</a:t>
            </a:r>
            <a:r>
              <a:rPr lang="ru-RU" sz="2000" b="1" i="1" dirty="0">
                <a:solidFill>
                  <a:srgbClr val="002060"/>
                </a:solidFill>
              </a:rPr>
              <a:t>  с душой  от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2000" b="1" i="1" dirty="0">
                <a:solidFill>
                  <a:srgbClr val="002060"/>
                </a:solidFill>
              </a:rPr>
              <a:t>к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творчеству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ru-RU" sz="1600" dirty="0"/>
          </a:p>
          <a:p>
            <a:pPr marL="0" indent="0">
              <a:buFontTx/>
              <a:buNone/>
              <a:defRPr/>
            </a:pPr>
            <a:r>
              <a:rPr lang="ru-RU" sz="1600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ru-RU" sz="1600" dirty="0"/>
              <a:t> 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176588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algn="ctr">
              <a:buFontTx/>
              <a:buNone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 П А С И Б О </a:t>
            </a:r>
          </a:p>
          <a:p>
            <a:pPr algn="ctr">
              <a:buFontTx/>
              <a:buNone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 А</a:t>
            </a:r>
          </a:p>
          <a:p>
            <a:pPr algn="ctr">
              <a:buFontTx/>
              <a:buNone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 Н И М А Н И 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800" b="1" i="1" dirty="0" err="1">
                <a:solidFill>
                  <a:srgbClr val="002060"/>
                </a:solidFill>
              </a:rPr>
              <a:t>ВеДу</a:t>
            </a:r>
            <a:r>
              <a:rPr lang="ru-RU" sz="1800" b="1" i="1" dirty="0">
                <a:solidFill>
                  <a:srgbClr val="002060"/>
                </a:solidFill>
              </a:rPr>
              <a:t>  с душой  от </a:t>
            </a:r>
            <a:r>
              <a:rPr lang="en-US" sz="1800" b="1" i="1" dirty="0" smtClean="0">
                <a:solidFill>
                  <a:srgbClr val="002060"/>
                </a:solidFill>
              </a:rPr>
              <a:t>LEGO</a:t>
            </a:r>
            <a:r>
              <a:rPr lang="ru-RU" sz="18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1800" b="1" i="1" dirty="0">
                <a:solidFill>
                  <a:srgbClr val="002060"/>
                </a:solidFill>
              </a:rPr>
              <a:t>к </a:t>
            </a:r>
            <a:r>
              <a:rPr lang="en-US" sz="1800" b="1" i="1" dirty="0" smtClean="0">
                <a:solidFill>
                  <a:srgbClr val="002060"/>
                </a:solidFill>
              </a:rPr>
              <a:t>LEGO</a:t>
            </a:r>
            <a:r>
              <a:rPr lang="ru-RU" sz="1800" b="1" i="1" dirty="0" smtClean="0">
                <a:solidFill>
                  <a:srgbClr val="002060"/>
                </a:solidFill>
              </a:rPr>
              <a:t> творчеству</a:t>
            </a:r>
            <a:endParaRPr lang="ru-RU" sz="1800" b="1" dirty="0"/>
          </a:p>
        </p:txBody>
      </p:sp>
      <p:pic>
        <p:nvPicPr>
          <p:cNvPr id="23557" name="Picture 2" descr="Валли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071546"/>
            <a:ext cx="4357687" cy="550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5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1428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ru-RU" sz="1600" dirty="0"/>
          </a:p>
          <a:p>
            <a:pPr marL="0" indent="0">
              <a:buFontTx/>
              <a:buNone/>
              <a:defRPr/>
            </a:pPr>
            <a:r>
              <a:rPr lang="ru-RU" sz="1600" dirty="0"/>
              <a:t> </a:t>
            </a:r>
          </a:p>
          <a:p>
            <a:pPr marL="0" indent="0" algn="just">
              <a:buFontTx/>
              <a:buNone/>
              <a:defRPr/>
            </a:pPr>
            <a:endParaRPr lang="ru-RU" sz="1600" b="1" dirty="0"/>
          </a:p>
          <a:p>
            <a:pPr marL="0" indent="0">
              <a:buFontTx/>
              <a:buNone/>
              <a:defRPr/>
            </a:pPr>
            <a:r>
              <a:rPr lang="ru-RU" sz="1600" dirty="0"/>
              <a:t> 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4100" name="Picture 2" descr="Валли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928688"/>
            <a:ext cx="435768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4875" y="1143000"/>
            <a:ext cx="4071938" cy="40687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ru-RU" sz="3200" b="1" i="1" dirty="0" smtClean="0">
                <a:solidFill>
                  <a:srgbClr val="BC048C"/>
                </a:solidFill>
              </a:rPr>
              <a:t>ДЕВИЗ</a:t>
            </a:r>
          </a:p>
          <a:p>
            <a:pPr>
              <a:buFontTx/>
              <a:buNone/>
              <a:defRPr/>
            </a:pPr>
            <a:endParaRPr lang="ru-RU" sz="3200" b="1" i="1" dirty="0" smtClean="0">
              <a:solidFill>
                <a:srgbClr val="002060"/>
              </a:solidFill>
            </a:endParaRPr>
          </a:p>
          <a:p>
            <a:pPr indent="0" algn="ctr">
              <a:spcBef>
                <a:spcPts val="0"/>
              </a:spcBef>
              <a:buFontTx/>
              <a:buNone/>
              <a:defRPr/>
            </a:pP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ВеДу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 с душой  от </a:t>
            </a:r>
          </a:p>
          <a:p>
            <a:pPr indent="0" algn="ctr">
              <a:spcBef>
                <a:spcPts val="0"/>
              </a:spcBef>
              <a:buFontTx/>
              <a:buNone/>
              <a:defRPr/>
            </a:pPr>
            <a:endParaRPr lang="ru-RU" sz="3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0" algn="ctr">
              <a:spcBef>
                <a:spcPts val="0"/>
              </a:spcBef>
              <a:buFontTx/>
              <a:buNone/>
              <a:defRPr/>
            </a:pP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LEGO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знания к </a:t>
            </a:r>
          </a:p>
          <a:p>
            <a:pPr indent="0" algn="ctr">
              <a:spcBef>
                <a:spcPts val="0"/>
              </a:spcBef>
              <a:buFontTx/>
              <a:buNone/>
              <a:defRPr/>
            </a:pPr>
            <a:endParaRPr lang="ru-RU" sz="3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0" algn="ctr">
              <a:spcBef>
                <a:spcPts val="0"/>
              </a:spcBef>
              <a:buFontTx/>
              <a:buNone/>
              <a:defRPr/>
            </a:pP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LEGO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творчеству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143513"/>
            <a:ext cx="35004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908050"/>
            <a:ext cx="8893175" cy="51641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АКТУАЛЬНОСТЬ ПРОЕКТА</a:t>
            </a:r>
          </a:p>
          <a:p>
            <a:pPr marL="0" indent="0" algn="ctr">
              <a:buFontTx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нами рассматривается в следующих стратегических направлениях:</a:t>
            </a:r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360000" algn="just">
              <a:defRPr/>
            </a:pPr>
            <a:r>
              <a:rPr lang="ru-RU" sz="3600" dirty="0" smtClean="0"/>
              <a:t>Модернизация дошкольного образования;</a:t>
            </a:r>
          </a:p>
          <a:p>
            <a:pPr marL="0" indent="360000" algn="just">
              <a:defRPr/>
            </a:pPr>
            <a:r>
              <a:rPr lang="ru-RU" sz="3600" dirty="0" smtClean="0"/>
              <a:t>Совместная и индивидуальная творческо-продуктивная деятельность;</a:t>
            </a:r>
          </a:p>
          <a:p>
            <a:pPr marL="0" indent="360000" algn="just">
              <a:defRPr/>
            </a:pPr>
            <a:r>
              <a:rPr lang="ru-RU" sz="3600" dirty="0" smtClean="0"/>
              <a:t>Реализация </a:t>
            </a:r>
            <a:r>
              <a:rPr lang="ru-RU" sz="3600" b="1" dirty="0" smtClean="0"/>
              <a:t>регионального компонента</a:t>
            </a:r>
            <a:r>
              <a:rPr lang="ru-RU" sz="3600" dirty="0" smtClean="0"/>
              <a:t> в рамках апробации </a:t>
            </a:r>
            <a:r>
              <a:rPr lang="en-US" sz="3600" dirty="0" smtClean="0"/>
              <a:t>LEGO </a:t>
            </a:r>
            <a:r>
              <a:rPr lang="ru-RU" sz="3600" dirty="0" smtClean="0"/>
              <a:t>технологии. </a:t>
            </a:r>
          </a:p>
          <a:p>
            <a:pPr marL="0" indent="360000" algn="just">
              <a:buFontTx/>
              <a:buNone/>
              <a:defRPr/>
            </a:pPr>
            <a:r>
              <a:rPr lang="ru-RU" sz="1600" dirty="0" smtClean="0"/>
              <a:t>       </a:t>
            </a:r>
            <a:endParaRPr lang="ru-RU" sz="1800" dirty="0"/>
          </a:p>
        </p:txBody>
      </p:sp>
      <p:sp>
        <p:nvSpPr>
          <p:cNvPr id="5124" name="Прямоугольник 7"/>
          <p:cNvSpPr>
            <a:spLocks noChangeArrowheads="1"/>
          </p:cNvSpPr>
          <p:nvPr/>
        </p:nvSpPr>
        <p:spPr bwMode="auto">
          <a:xfrm>
            <a:off x="2008188" y="476250"/>
            <a:ext cx="691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800" b="1" i="1" dirty="0" err="1">
                <a:solidFill>
                  <a:srgbClr val="002060"/>
                </a:solidFill>
              </a:rPr>
              <a:t>ВеДу</a:t>
            </a:r>
            <a:r>
              <a:rPr lang="ru-RU" sz="1800" b="1" i="1" dirty="0">
                <a:solidFill>
                  <a:srgbClr val="002060"/>
                </a:solidFill>
              </a:rPr>
              <a:t>  с душой  от </a:t>
            </a:r>
            <a:r>
              <a:rPr lang="en-US" sz="1800" b="1" i="1" dirty="0" smtClean="0">
                <a:solidFill>
                  <a:srgbClr val="002060"/>
                </a:solidFill>
              </a:rPr>
              <a:t>LEGO</a:t>
            </a:r>
            <a:r>
              <a:rPr lang="ru-RU" sz="18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1800" b="1" i="1" dirty="0">
                <a:solidFill>
                  <a:srgbClr val="002060"/>
                </a:solidFill>
              </a:rPr>
              <a:t>к </a:t>
            </a:r>
            <a:r>
              <a:rPr lang="en-US" sz="1800" b="1" i="1" dirty="0" smtClean="0">
                <a:solidFill>
                  <a:srgbClr val="002060"/>
                </a:solidFill>
              </a:rPr>
              <a:t>LEGO</a:t>
            </a:r>
            <a:r>
              <a:rPr lang="ru-RU" sz="1800" b="1" i="1" dirty="0" smtClean="0">
                <a:solidFill>
                  <a:srgbClr val="002060"/>
                </a:solidFill>
              </a:rPr>
              <a:t> творчеству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7158" y="857250"/>
            <a:ext cx="8391555" cy="542927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600" dirty="0"/>
          </a:p>
          <a:p>
            <a:pPr>
              <a:buFontTx/>
              <a:buNone/>
              <a:defRPr/>
            </a:pPr>
            <a:r>
              <a:rPr lang="ru-RU" sz="1600" b="1" dirty="0" smtClean="0"/>
              <a:t>              </a:t>
            </a:r>
            <a:r>
              <a:rPr lang="ru-RU" dirty="0" smtClean="0"/>
              <a:t>Проект призван поддерживать инициативу в области образовательной робототехники, возникшую в педагогической среде г.Сочи, определяет основные направления, специфику развития </a:t>
            </a:r>
            <a:r>
              <a:rPr lang="ru-RU" dirty="0" err="1" smtClean="0"/>
              <a:t>Лего-конструирования</a:t>
            </a:r>
            <a:r>
              <a:rPr lang="ru-RU" dirty="0" smtClean="0"/>
              <a:t> и робототехники с детьми дошкольного возраста.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000" b="1" i="1" dirty="0" err="1">
                <a:solidFill>
                  <a:srgbClr val="002060"/>
                </a:solidFill>
              </a:rPr>
              <a:t>ВеДу</a:t>
            </a:r>
            <a:r>
              <a:rPr lang="ru-RU" sz="2000" b="1" i="1" dirty="0">
                <a:solidFill>
                  <a:srgbClr val="002060"/>
                </a:solidFill>
              </a:rPr>
              <a:t>  с душой  от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2000" b="1" i="1" dirty="0">
                <a:solidFill>
                  <a:srgbClr val="002060"/>
                </a:solidFill>
              </a:rPr>
              <a:t>к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творчеству</a:t>
            </a:r>
            <a:endParaRPr lang="ru-RU" sz="2000" b="1" dirty="0"/>
          </a:p>
        </p:txBody>
      </p:sp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14818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4282" y="765175"/>
            <a:ext cx="8715406" cy="48466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600" dirty="0"/>
          </a:p>
          <a:p>
            <a:pPr marL="0" indent="0" algn="ctr">
              <a:buFontTx/>
              <a:buNone/>
              <a:defRPr/>
            </a:pPr>
            <a:r>
              <a:rPr lang="ru-RU" sz="1600" dirty="0"/>
              <a:t> 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ОСНОВНЫЕ ЦЕЛИ ПРОЕКТА: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600" dirty="0" smtClean="0"/>
              <a:t>развитие творческого кругозора дошкольника, конструктивных умений и  способностей;</a:t>
            </a:r>
          </a:p>
          <a:p>
            <a:pPr>
              <a:defRPr/>
            </a:pPr>
            <a:r>
              <a:rPr lang="ru-RU" sz="3600" dirty="0" smtClean="0"/>
              <a:t>формирование предпосылок основ инженерного мышления,  навыков начального программирования и моделирования.</a:t>
            </a:r>
          </a:p>
          <a:p>
            <a:pPr marL="0" indent="0" algn="just">
              <a:buFontTx/>
              <a:buNone/>
              <a:defRPr/>
            </a:pPr>
            <a:endParaRPr lang="ru-RU" sz="1600" b="1" dirty="0"/>
          </a:p>
          <a:p>
            <a:pPr marL="0" indent="0">
              <a:buFontTx/>
              <a:buNone/>
              <a:defRPr/>
            </a:pPr>
            <a:r>
              <a:rPr lang="ru-RU" sz="1600" dirty="0"/>
              <a:t> 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000" b="1" i="1" dirty="0" err="1">
                <a:solidFill>
                  <a:srgbClr val="002060"/>
                </a:solidFill>
              </a:rPr>
              <a:t>ВеДу</a:t>
            </a:r>
            <a:r>
              <a:rPr lang="ru-RU" sz="2000" b="1" i="1" dirty="0">
                <a:solidFill>
                  <a:srgbClr val="002060"/>
                </a:solidFill>
              </a:rPr>
              <a:t>  с душой  от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2000" b="1" i="1" dirty="0">
                <a:solidFill>
                  <a:srgbClr val="002060"/>
                </a:solidFill>
              </a:rPr>
              <a:t>к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творчеству</a:t>
            </a:r>
            <a:endParaRPr lang="ru-RU" sz="2000" b="1" dirty="0"/>
          </a:p>
        </p:txBody>
      </p:sp>
      <p:pic>
        <p:nvPicPr>
          <p:cNvPr id="7172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5143500"/>
            <a:ext cx="224631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75" y="928688"/>
            <a:ext cx="9001125" cy="5572125"/>
          </a:xfrm>
        </p:spPr>
        <p:txBody>
          <a:bodyPr/>
          <a:lstStyle/>
          <a:p>
            <a:pPr indent="342900" algn="ctr">
              <a:spcBef>
                <a:spcPts val="0"/>
              </a:spcBef>
              <a:buFontTx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Организационные задачи проекта: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800" dirty="0" smtClean="0"/>
              <a:t>Обеспечить создание материально технической базы по познавательно - конструктивной деятельности для реализации ФГОС;</a:t>
            </a:r>
          </a:p>
          <a:p>
            <a:pPr>
              <a:defRPr/>
            </a:pPr>
            <a:r>
              <a:rPr lang="ru-RU" sz="2800" dirty="0" smtClean="0"/>
              <a:t>Повысить уровень профессиональной компетентности педагогов ОУ - участников реализации проекта;</a:t>
            </a:r>
          </a:p>
          <a:p>
            <a:pPr>
              <a:defRPr/>
            </a:pPr>
            <a:r>
              <a:rPr lang="ru-RU" sz="2800" dirty="0" smtClean="0"/>
              <a:t>Организовать работу с родителями воспитанников МДОУ по созданию новой развивающей среды и освоение конструктивной технологии </a:t>
            </a:r>
            <a:r>
              <a:rPr lang="ru-RU" sz="2800" dirty="0" err="1" smtClean="0"/>
              <a:t>Лего-педагогики</a:t>
            </a:r>
            <a:r>
              <a:rPr lang="ru-RU" sz="2800" dirty="0" smtClean="0"/>
              <a:t>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000" b="1" i="1" dirty="0" err="1">
                <a:solidFill>
                  <a:srgbClr val="002060"/>
                </a:solidFill>
              </a:rPr>
              <a:t>ВеДу</a:t>
            </a:r>
            <a:r>
              <a:rPr lang="ru-RU" sz="2000" b="1" i="1" dirty="0">
                <a:solidFill>
                  <a:srgbClr val="002060"/>
                </a:solidFill>
              </a:rPr>
              <a:t>  с душой  от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2000" b="1" i="1" dirty="0">
                <a:solidFill>
                  <a:srgbClr val="002060"/>
                </a:solidFill>
              </a:rPr>
              <a:t>к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творчеству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75" y="928688"/>
            <a:ext cx="9001125" cy="6143625"/>
          </a:xfrm>
        </p:spPr>
        <p:txBody>
          <a:bodyPr/>
          <a:lstStyle/>
          <a:p>
            <a:pPr indent="342900" algn="ctr">
              <a:spcBef>
                <a:spcPts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Обучающие з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адачи проекта: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800" dirty="0" smtClean="0"/>
              <a:t>познакомить с </a:t>
            </a:r>
            <a:r>
              <a:rPr lang="ru-RU" sz="2800" dirty="0" err="1" smtClean="0"/>
              <a:t>разновидовыми</a:t>
            </a:r>
            <a:r>
              <a:rPr lang="ru-RU" sz="2800" dirty="0" smtClean="0"/>
              <a:t> комплектами </a:t>
            </a:r>
            <a:r>
              <a:rPr lang="ru-RU" sz="2800" b="1" dirty="0" smtClean="0"/>
              <a:t>LEGO, </a:t>
            </a:r>
            <a:r>
              <a:rPr lang="ru-RU" sz="2800" dirty="0" smtClean="0"/>
              <a:t>комплектом и средой программирования </a:t>
            </a:r>
          </a:p>
          <a:p>
            <a:pPr>
              <a:buFontTx/>
              <a:buNone/>
              <a:defRPr/>
            </a:pPr>
            <a:r>
              <a:rPr lang="ru-RU" sz="2800" b="1" dirty="0" smtClean="0"/>
              <a:t>     LEGO </a:t>
            </a:r>
            <a:r>
              <a:rPr lang="en-US" sz="2800" b="1" dirty="0" err="1" smtClean="0"/>
              <a:t>WeDo</a:t>
            </a:r>
            <a:r>
              <a:rPr lang="ru-RU" sz="2800" dirty="0" smtClean="0"/>
              <a:t>;</a:t>
            </a:r>
          </a:p>
          <a:p>
            <a:pPr>
              <a:defRPr/>
            </a:pPr>
            <a:r>
              <a:rPr lang="ru-RU" sz="2800" dirty="0" smtClean="0"/>
              <a:t>дать первоначальные знания по робототехнике и </a:t>
            </a:r>
            <a:r>
              <a:rPr lang="ru-RU" sz="2800" dirty="0" err="1" smtClean="0"/>
              <a:t>легоконструированию</a:t>
            </a:r>
            <a:r>
              <a:rPr lang="ru-RU" sz="2800" dirty="0" smtClean="0"/>
              <a:t>, программированию робототехнических средств, составлению моделей, схем, таблиц для отображения действий;</a:t>
            </a:r>
          </a:p>
          <a:p>
            <a:pPr>
              <a:defRPr/>
            </a:pPr>
            <a:r>
              <a:rPr lang="ru-RU" sz="2800" dirty="0" smtClean="0"/>
              <a:t>познакомить с правилами безопасной работы и инструментами необходимыми при конструировании робототехнических средств.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000" b="1" i="1" dirty="0" err="1">
                <a:solidFill>
                  <a:srgbClr val="002060"/>
                </a:solidFill>
              </a:rPr>
              <a:t>ВеДу</a:t>
            </a:r>
            <a:r>
              <a:rPr lang="ru-RU" sz="2000" b="1" i="1" dirty="0">
                <a:solidFill>
                  <a:srgbClr val="002060"/>
                </a:solidFill>
              </a:rPr>
              <a:t>  с душой  от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2000" b="1" i="1" dirty="0">
                <a:solidFill>
                  <a:srgbClr val="002060"/>
                </a:solidFill>
              </a:rPr>
              <a:t>к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творчеству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7188" y="1071563"/>
            <a:ext cx="8391525" cy="52149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1600" dirty="0"/>
              <a:t> </a:t>
            </a:r>
            <a:r>
              <a:rPr lang="ru-RU" sz="1600" dirty="0" smtClean="0"/>
              <a:t> 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Развивающие з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адачи проекта: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600" dirty="0" smtClean="0"/>
              <a:t> развивать конструкторские навыки, творческую инициативу и самостоятельность;</a:t>
            </a:r>
          </a:p>
          <a:p>
            <a:pPr>
              <a:defRPr/>
            </a:pPr>
            <a:r>
              <a:rPr lang="ru-RU" sz="3600" dirty="0" smtClean="0"/>
              <a:t>развивать психофизические качества детей: память, внимание, логическое и аналитическое мышление.</a:t>
            </a:r>
          </a:p>
          <a:p>
            <a:pPr>
              <a:buNone/>
              <a:defRPr/>
            </a:pPr>
            <a:r>
              <a:rPr lang="ru-RU" sz="3600" dirty="0" smtClean="0"/>
              <a:t> 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2195513" y="476250"/>
            <a:ext cx="687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000" b="1" i="1" dirty="0" err="1">
                <a:solidFill>
                  <a:srgbClr val="002060"/>
                </a:solidFill>
              </a:rPr>
              <a:t>ВеДу</a:t>
            </a:r>
            <a:r>
              <a:rPr lang="ru-RU" sz="2000" b="1" i="1" dirty="0">
                <a:solidFill>
                  <a:srgbClr val="002060"/>
                </a:solidFill>
              </a:rPr>
              <a:t>  с душой  от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знания </a:t>
            </a:r>
            <a:r>
              <a:rPr lang="ru-RU" sz="2000" b="1" i="1" dirty="0">
                <a:solidFill>
                  <a:srgbClr val="002060"/>
                </a:solidFill>
              </a:rPr>
              <a:t>к </a:t>
            </a:r>
            <a:r>
              <a:rPr lang="en-US" sz="2000" b="1" i="1" dirty="0" smtClean="0">
                <a:solidFill>
                  <a:srgbClr val="002060"/>
                </a:solidFill>
              </a:rPr>
              <a:t>LEGO</a:t>
            </a:r>
            <a:r>
              <a:rPr lang="ru-RU" sz="2000" b="1" i="1" dirty="0" smtClean="0">
                <a:solidFill>
                  <a:srgbClr val="002060"/>
                </a:solidFill>
              </a:rPr>
              <a:t> творчеству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_pri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communication_print</Template>
  <TotalTime>1355</TotalTime>
  <Words>500</Words>
  <Application>Microsoft Office PowerPoint</Application>
  <PresentationFormat>Экран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communication_print</vt:lpstr>
      <vt:lpstr>Муниципальное дошкольное образовательное бюджетное учреждение детский сад  общеразвивающего вида №79 г.Сочи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Татьяна Т</cp:lastModifiedBy>
  <cp:revision>185</cp:revision>
  <dcterms:created xsi:type="dcterms:W3CDTF">2013-12-07T08:22:32Z</dcterms:created>
  <dcterms:modified xsi:type="dcterms:W3CDTF">2017-11-29T09:50:45Z</dcterms:modified>
</cp:coreProperties>
</file>