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2" r:id="rId2"/>
    <p:sldId id="344" r:id="rId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9ABEC1"/>
    <a:srgbClr val="2A6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1" autoAdjust="0"/>
    <p:restoredTop sz="84350" autoAdjust="0"/>
  </p:normalViewPr>
  <p:slideViewPr>
    <p:cSldViewPr>
      <p:cViewPr>
        <p:scale>
          <a:sx n="83" d="100"/>
          <a:sy n="83" d="100"/>
        </p:scale>
        <p:origin x="-18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-2388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1BAEB1-9443-46FB-B260-253244804B59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31AE2A3-B72D-4BCA-81E6-4C8F8A7CC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902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75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A85E46-40EA-42F1-91B6-F41657F56B0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18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r>
              <a:rPr lang="ru-RU" smtClean="0"/>
              <a:t>	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E27E94-F4E0-4955-8968-8CC33F8D691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9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59419-493E-42D5-9716-A7165C098258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E7D10-6DCC-4308-86C6-622D54ED8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C1E97-D490-49F4-B845-82A07AD7FB65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B629B-96E7-4922-90E3-773A09991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A0491-39BB-4171-B275-E823A9146891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94557-5855-455E-B872-5778E1FF4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0E0D4-EBEE-41B6-ADA1-ABAA8DB4C2F2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C77A-CCA8-4B82-9043-723B9A820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75A1-0910-4947-A965-47A7E7562139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F145-4DED-4FA2-8207-A9796D628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AB65-8824-4B20-BF56-9B9648D081CD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ECA3-FB4A-4469-B7C3-31E4F73A2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73C61-90AD-4266-959E-4A9F0E914501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6A57-C703-43A3-95E6-C3F3ABC4D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B694E-BA8D-419E-8C44-CD88C2A090FE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6D42B-3E12-4393-8C1B-2E6E414BF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6F69-8A26-4B87-BCD2-92B2C77BD34A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3E78-FC7B-4535-8928-508241B25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F008-16E0-4A2A-B4EF-285C4F973A63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01300-CEA1-4A22-B36B-408174AC3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19E4B-3B31-4B1B-A0AA-A04926972939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6368-C0E0-40CB-AC21-478997D04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l="1000" t="17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8C407F-D669-46A5-8749-DB867BC0957D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425756-ABB6-4410-89B7-8A837DBF4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0" y="-100013"/>
            <a:ext cx="9144000" cy="432669"/>
          </a:xfrm>
          <a:prstGeom prst="rect">
            <a:avLst/>
          </a:prstGeom>
        </p:spPr>
        <p:txBody>
          <a:bodyPr lIns="36000" tIns="36000" rIns="36000" bIns="36000" anchor="ctr"/>
          <a:lstStyle/>
          <a:p>
            <a:pPr algn="just"/>
            <a:r>
              <a:rPr lang="ru-RU" altLang="ru-RU" sz="2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Набор показателей для </a:t>
            </a: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школы </a:t>
            </a:r>
            <a:r>
              <a:rPr lang="ru-RU" altLang="ru-RU" sz="2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ГИА</a:t>
            </a:r>
          </a:p>
        </p:txBody>
      </p:sp>
      <p:graphicFrame>
        <p:nvGraphicFramePr>
          <p:cNvPr id="3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451761"/>
              </p:ext>
            </p:extLst>
          </p:nvPr>
        </p:nvGraphicFramePr>
        <p:xfrm>
          <a:off x="0" y="404813"/>
          <a:ext cx="9144000" cy="5875446"/>
        </p:xfrm>
        <a:graphic>
          <a:graphicData uri="http://schemas.openxmlformats.org/drawingml/2006/table">
            <a:tbl>
              <a:tblPr/>
              <a:tblGrid>
                <a:gridCol w="4355976"/>
                <a:gridCol w="4788024"/>
              </a:tblGrid>
              <a:tr h="2878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 оценки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1.Готовность к получению профессионального образования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выпускников, выбравших предмет для сдачи на ГИА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5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Соответствие заявленного профиля школы спектру предметов, выбираемых выпускниками для сдачи ГИА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выпускников, выбравших все экзамены (учитываются только экзамены по выбору) для сдачи в форме ЕГЭ из числа предметов, изучавшихся на профильном уровне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Уровень освоения образовательного стандарта для получения аттестата о среднем образовании.  Уровень освоения образовательного стандарта для получения аттестата общем образовании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 школы, успешно сдавших два обязательных экзамена в форме ЕГЭ (русский язык и математику), из числа выпускников, допущенных к итоговой аттестации и 4 экзамена в форме ОГЭ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1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Результаты выполнения работы выпускниками с разным уровнем подготовки (не достигшие минимального балла, с результатами от порога до 60 б., от 60 до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 б., от 81 б.) и доля выпускников, получивших «3» ,«4» и «5» на ОГЭ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выпускников, достигших порогов, характеризующих различные уровни подготовки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41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Уровень освоения образовательного стандарта для получения профессионального образования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 от  числа допущенных к итоговой аттестации выпускников школы, не преодолевших минимальные пороги по двум и более учебным предметам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Массовость достижения базовых результатов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обучающихся, набравших более 10 баллов по результатам ОГЭ, более 160 баллов по сумме предметов с худшими результатам ЕГЭ, более 10 баллов по результатам ВПР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Объективность выдачи аттестата особого образца и (или) медали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выпускников, получивших аттестат особого образца и не набравших 20 баллов.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Доля выпускников, получивших медали и не набравших на 3-х предметах ЕГЭ  от 220 баллов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91" name="TextBox 3"/>
          <p:cNvSpPr txBox="1">
            <a:spLocks noChangeArrowheads="1"/>
          </p:cNvSpPr>
          <p:nvPr/>
        </p:nvSpPr>
        <p:spPr bwMode="auto">
          <a:xfrm>
            <a:off x="-23986" y="5719453"/>
            <a:ext cx="4211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8. КОНТЕКСТ!!!!!!!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47029"/>
              </p:ext>
            </p:extLst>
          </p:nvPr>
        </p:nvGraphicFramePr>
        <p:xfrm>
          <a:off x="245616" y="989013"/>
          <a:ext cx="8638480" cy="5667280"/>
        </p:xfrm>
        <a:graphic>
          <a:graphicData uri="http://schemas.openxmlformats.org/drawingml/2006/table">
            <a:tbl>
              <a:tblPr/>
              <a:tblGrid>
                <a:gridCol w="3605626"/>
                <a:gridCol w="503285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 оценки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Готовность к получению профессионального образования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выпускников, выбравших предметы для сдачи ГИА</a:t>
                      </a:r>
                    </a:p>
                  </a:txBody>
                  <a:tcPr marL="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освоения образовательного стандарта для получения аттестата о среднем образовании.  Уровень освоения образовательного стандарта для получения аттестата общем образовании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 муниципалитета, успешно сдавших два обязательных экзамена (русский язык и математику) на ГИА, из числа выпускников, допущенных к итоговой аттестации и 4 экзамена в форме ОГЭ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0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выполнения работы выпускниками с разным уровнем подготовки (не достигшие минимального балла, с результатами от порога до 60 б., от 60 до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 б., от 81 б.)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выпускников, достигших порогов, характеризующих различные уровни подготовки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5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освоения образовательного стандарта для получения профессионального образования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допущенных к ГИА выпускников и не преодолевших минимальные пороги по двум и более учебным предметам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4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Массовость достижения базовых результатов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обучающихся, набравших более 10 баллов по результатам ОГЭ, более 160 баллов по результатам ЕГЭ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КОНТЕКСТ: результаты по группам участников экзамена с учётом типа ОО: СОШ, гимназии, лицеи, МКШ, вечерние, прочие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выпускников ОО соответствующего типа, для проведения анализа на основе нормативно-ориентированного подхода (позволяет определить место ОО по отношению к результатам других ОО подобного типа)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КОНТЕКСТ: индекс социального благополучия территории 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учащихся из семей, где оба родителя имеют высшее образование; доля учащихся из неполных семей; доля учащихся, состоящих на различных видах учета; доля учащихся, для которых русский язык не является родным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-24260" y="53975"/>
            <a:ext cx="915828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Набор показателей для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муниципалитета </a:t>
            </a: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ЕГЭ и ОГЭ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552</Words>
  <Application>Microsoft Office PowerPoint</Application>
  <PresentationFormat>Экран 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Q9</dc:creator>
  <cp:lastModifiedBy>Даржания Кира Чичиковна</cp:lastModifiedBy>
  <cp:revision>285</cp:revision>
  <cp:lastPrinted>2017-10-09T06:52:36Z</cp:lastPrinted>
  <dcterms:modified xsi:type="dcterms:W3CDTF">2017-10-12T12:17:26Z</dcterms:modified>
</cp:coreProperties>
</file>