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875"/>
    <a:srgbClr val="00CC99"/>
    <a:srgbClr val="007FDE"/>
    <a:srgbClr val="C0C0C0"/>
    <a:srgbClr val="9A8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24" tIns="48311" rIns="96624" bIns="4831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24" tIns="48311" rIns="96624" bIns="48311" rtlCol="0"/>
          <a:lstStyle>
            <a:lvl1pPr algn="r">
              <a:defRPr sz="1300"/>
            </a:lvl1pPr>
          </a:lstStyle>
          <a:p>
            <a:fld id="{FEE01417-C42B-4CA5-956D-FF91A9D8CD1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4" tIns="48311" rIns="96624" bIns="483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24" tIns="48311" rIns="96624" bIns="483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24" tIns="48311" rIns="96624" bIns="4831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24" tIns="48311" rIns="96624" bIns="48311" rtlCol="0" anchor="b"/>
          <a:lstStyle>
            <a:lvl1pPr algn="r">
              <a:defRPr sz="1300"/>
            </a:lvl1pPr>
          </a:lstStyle>
          <a:p>
            <a:fld id="{F904310B-2EC8-45B4-90F3-ED925FFED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0513" y="271463"/>
            <a:ext cx="6313487" cy="3551237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97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338" y="285750"/>
            <a:ext cx="6308725" cy="35480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112" y="4240368"/>
            <a:ext cx="5782408" cy="5152241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4 «Доброжелательность, вежливость работников образовательной организации» представлен 3-мя показателями: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4.1.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первичный контакт и информирование получателя услуги при непосредственном обращении в образовательную организацию (значимость показателя 40%).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4.2.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непосредственное оказание образовательной услуги при обращении в образовательную организацию (значимость показателя 40%).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4.3. Доля участников образовательных отношений, удовлетворённых доброжелательностью, вежливостью работников образовательной организации при использовании дистанционных форм взаимодействия (значимость показателя 20%).</a:t>
            </a:r>
          </a:p>
          <a:p>
            <a:pPr indent="475511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10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4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4638" y="274638"/>
            <a:ext cx="6308725" cy="3548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9433" y="4217061"/>
            <a:ext cx="5782405" cy="5301995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5 «Удовлетворённость условиями оказания образовательных услуг» представлен 3-мя показателями: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5.1. Доля участников образовательных отношений, которые готовы рекомендовать образовательную организацию родственникам и знакомым (значимость показателя 20%).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5.2. Доля участников образовательных отношений, удовлетворённых удобством графика работы образовательной организации (значимость показателя 30%).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5.3. Доля участников образовательных отношений, удовлетворённых в целом условиями оказания образовательных услуг в образовательной организации (значимость показателя 50%).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11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30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8450" y="285750"/>
            <a:ext cx="6288088" cy="35369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98451" y="3890343"/>
            <a:ext cx="6288087" cy="5918675"/>
          </a:xfrm>
        </p:spPr>
        <p:txBody>
          <a:bodyPr/>
          <a:lstStyle/>
          <a:p>
            <a:pPr indent="475511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улучшения результатов Краснодарского края организациям, охваченным независимой оценкой в 2018 году, необходимо реализовать следующие поставленные задачи: </a:t>
            </a:r>
          </a:p>
          <a:p>
            <a:pPr indent="475511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Привести в соответствие информацию о деятельности образовательной организации на информационных стендах в помещении образовательной организации.</a:t>
            </a:r>
          </a:p>
          <a:p>
            <a:pPr indent="475511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Привести в соответствие информацию о деятельности образовательной организации на официальных сайтах образовательных организаций.</a:t>
            </a:r>
          </a:p>
          <a:p>
            <a:pPr indent="475511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Обеспечить на официальном сайте образовательной организации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функционирование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дистанционных способов обратной связи и взаимодействия с получателями образовательных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 (по телефону, электронной почте, с помощью электронных сервисов для подачи электронного обращения/жалобы, размещение на сайте рубрики «Часто задаваемые вопросы», обеспечение технической возможности выражения участниками образовательных отношений мнения о качестве услуг в виде опроса или анкеты или гиперссылки на неё).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5511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Внести в отчёты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самообследованию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информацию о комфортности условий предоставления услуг и доступности услуг 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инвалидов: о наличии комфортной зоны отдыха (ожидания), оборудованной мебелью, о наличии и понятности навигации внутри образовательной организации, о доступности питьевой воды, о наличии и доступности санитарно-гигиенических помещений, о санитарном состоянии помещений.</a:t>
            </a:r>
          </a:p>
          <a:p>
            <a:pPr indent="475511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Привлечь получателей образовательных услуг к участию в опросе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75511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получателям образовательных услуг относятся как обучающиеся, так и их родители. Опрос получателей образовательных услуг будет размещён на главной странице министерства образования, науки и молодёжной политики Краснодарского края. </a:t>
            </a:r>
          </a:p>
          <a:p>
            <a:pPr indent="475511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Провести самодиагностику по критериям и показателям методики согласно разработанной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срок до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июля 2018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5511"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12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77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6225" y="274638"/>
            <a:ext cx="6327775" cy="355917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13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5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338" y="261938"/>
            <a:ext cx="6308725" cy="3548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114" y="3972340"/>
            <a:ext cx="5782405" cy="4989094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2018 году методика проведения независимой оценки качества условий осуществления образовательной деятельности организациями, осуществляющими образовательную деятельность кардинально отличается от методики 2017 года.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независимой оценки в 2018 году регламентировано двумя нормативно-правовыми документами, которые на данный момент являются проектами, но уже размещены на сайте министерства образования, науки и молодёжной политики Краснодарского края.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2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20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9563" y="296863"/>
            <a:ext cx="6269037" cy="35258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6" y="4228714"/>
            <a:ext cx="5744426" cy="5290341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Для проведения независимой оценки качества условий осуществления образовательной деятельности организациями, осуществляющими образовательную деятельность, определён Единый порядок в целях обеспечения единого подхода к формированию количественных результатов независимой оценки и их интерпретации.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Единый порядок устанавливает для образовательных организаций: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единые подходы к формированию показателей и параметров оценки качества, обеспечивающие одинаковое их содержание;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единое количество и значимость критериев оценки качества, а также показателей, их характеризующих;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единый способ расчета количественных результатов независимой оценки качества;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единые единицы измерения значений показателей оценки и критериев оценки качества (в баллах);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 единые значения параметров показателей оценки качества;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единые максимальные величины значения критериев и показателей оценки качества.</a:t>
            </a:r>
          </a:p>
          <a:p>
            <a:pPr indent="475511" algn="just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3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9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1150" y="274638"/>
            <a:ext cx="6286500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7" y="4240367"/>
            <a:ext cx="5763417" cy="5278689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Независимая оценка качества условий осуществления образовательной деятельности в 2018 проводится по 5 критериям:</a:t>
            </a:r>
          </a:p>
          <a:p>
            <a:pPr marL="181170" indent="-181170" algn="just"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открытость и доступность информации об образовательной организации;</a:t>
            </a:r>
          </a:p>
          <a:p>
            <a:pPr marL="181170" indent="-181170" algn="just"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комфортность условий предоставления услуг;</a:t>
            </a:r>
          </a:p>
          <a:p>
            <a:pPr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доступность услуг для инвалидов;</a:t>
            </a:r>
          </a:p>
          <a:p>
            <a:pPr marL="181170" indent="-181170" algn="just"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доброжелательность, вежливость работников образовательных организаций;</a:t>
            </a:r>
          </a:p>
          <a:p>
            <a:pPr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удовлетворённость условиями оказания услуг.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4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33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6225" y="274638"/>
            <a:ext cx="6327775" cy="3559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9431" y="4228713"/>
            <a:ext cx="5801396" cy="5082320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Для расчёта количественных результатов независимой оценки устанавливается значимость критериев оценки качества.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Так, для критерия 1 «Открытость и доступность информации об образовательной организации» коэффициент значимости – 20%. Для критерия 2 «Комфортность условий предоставления услуг» – 20%. Для критерия 3 «Доступность услуг для инвалидов» – 15%. Для критерия 4 «Доброжелательность, вежливость работников образовательных организаций» – 15 %. Для критерия 5 «Удовлетворённость условиями оказания услуг» – 30%.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Сумма величин значимости критериев оценки качества составляет 100%.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Каждый критерий представлен 3-мя показателями,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из которых представлены индикаторами параметров оценки. Значения индикаторов рассчитываются по формуле, указанной в методике. Значения показателей также рассчитываются по формуле с учётом значимости показателя, представленного в процентах. Сумма величин трёх показателей внутри каждого из критериев также составляет 100%.</a:t>
            </a:r>
          </a:p>
          <a:p>
            <a:pPr indent="475511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5511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5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78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1150" y="274638"/>
            <a:ext cx="6286500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7" y="4217059"/>
            <a:ext cx="5763417" cy="4779334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2018 году увеличилось и количество методов сбора данных о качестве условий оказания образовательных услуг. К ним относятся: официальные сайты образовательных организаций, информационные стенды в помещениях образовательных организаций, сайт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bus.gov.ru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изучение условий оказания образовательных услуг методом наблюдения, посещением образовательной организации, сбор мнений получателей образовательных услуг посредством анкетирования, интервьюирования, телефонного опроса, интернет-опроса.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6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9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" y="273050"/>
            <a:ext cx="6311900" cy="3549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499" y="4025707"/>
            <a:ext cx="5782405" cy="5703085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1 «Открытость и доступность информации об образовательной организации» представлен 3-мя показателями: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1.1. Соответствие информации о деятельности образовательной организации, размещённой на общедоступных информационных ресурсах, перечню информации и требованиям к ней, на информационных стендах и на официальных сайтах (значимость показателя 30%). 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1.2. Обеспечение на официальном сайте образовательной организации наличия и функционирования дистанционных способов обратной связи с получателями услуг (значимость показателя 30%): по телефону, электронной почте, с помощью электронных сервисов для подачи электронных обращений, жалоб, наличие рубрики «Часто задаваемые вопросы», обеспечения технической возможности выражения участниками образовательных отношений мнения о качестве оказания услуг (можно с помощью анкеты или опроса).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1.3. Доля участников образовательных отношений, удовлетворённых открытостью, полнотой и доступностью информации о деятельности образовательной организации, размещённой на информационных стендах и официальных сайтах (значимость показателя 40%).</a:t>
            </a:r>
          </a:p>
          <a:p>
            <a:pPr indent="475511" algn="just" defTabSz="966238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b="1" dirty="0" smtClean="0">
                <a:latin typeface="Arial Black" panose="020B0A04020102020204" pitchFamily="34" charset="0"/>
              </a:rPr>
              <a:t>Слайд № 7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29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1150" y="274638"/>
            <a:ext cx="6286500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7" y="4228713"/>
            <a:ext cx="5763417" cy="5163895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2 «Комфортность условий предоставления образовательных услуг» представлен 3-мя показателями: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2.1. Обеспечение в организации комфортных условий для предоставления образовательных услуг (значимость показателя 30%). К таким условиям относится комфортная зона отдыха или ожидания, оборудованная соответствующей мебелью, наличие и понятность навигации внутри образовательной организации, доступность питьевой воды, наличие и доступность санитарно-гигиенических помещений (их чистота, наличие мыла), санитарное состояние помещений образовательной организации.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2.2. Наличие возможности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 (значимость показателя 40%). 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2.3. Доля участников образовательных отношений, удовлетворённых комфортностью условий предоставления услуг (значимость показателя 30%).</a:t>
            </a:r>
          </a:p>
          <a:p>
            <a:pPr indent="475511" algn="just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5511" algn="just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8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64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8450" y="296863"/>
            <a:ext cx="6288088" cy="35369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60797" y="3833955"/>
            <a:ext cx="5763415" cy="6059746"/>
          </a:xfrm>
        </p:spPr>
        <p:txBody>
          <a:bodyPr/>
          <a:lstStyle/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Критерий 3 «Доступность образовательных услуг для инвалидов» представлен 3-мя показателями:</a:t>
            </a:r>
          </a:p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3.1. Оборудование территории, прилегающей к образовательной организации, и её помещений с учётом доступности для инвалидов (значимость показателя 30%). Индикаторами этого показателя являются: оборудование входных групп пандусами/подъёмами и платформами, наличие выделенных стоянок для автотранспортных средств инвалидов, наличие адаптированных лифтов, поручней, расширенных дверных проёмов, наличие сменных кресел-колясок, наличие специально оборудованных санитарно-гигиенических помещений.</a:t>
            </a:r>
          </a:p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3.2. Обеспечение в образовательной организации условий доступности, позволяющих инвалидам получать образовательные услуги наравне с другими (значимость показателя 40%). Индикаторы: дублирование для инвалидов по слуху и зрению звуковой и зрительной информации, дублирование надписей шрифтом Брайля, возможность предоставления услуг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сурдопереводчика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тифлосурдопереводчика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наличие альтернативной версии сайта для инвалидов по зрению, наличие обученного работника в образовательной организации, который может оказать помощь, наличие возможности предоставления образовательных услуг в дистанционном режиме или на дому.</a:t>
            </a:r>
          </a:p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3.3. Доля участников образовательных отношений, удовлетворённых доступностью образовательных услуг для инвалидов (значимость показателя 30%).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9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5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5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1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7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8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6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4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1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2B78-F337-4109-B023-AA2FB86A0E33}" type="datetimeFigureOut">
              <a:rPr lang="ru-RU" smtClean="0"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7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rasnodar.odo@mail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&#1052;&#1080;&#1085;&#1080;&#1089;&#1090;&#1077;&#1088;&#1089;&#1090;&#1074;&#1086;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324465" y="4247535"/>
            <a:ext cx="11519192" cy="18599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41120" y="1123406"/>
            <a:ext cx="95968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GAvantGardeCyr" panose="020B7200000000000000" pitchFamily="34" charset="0"/>
              </a:rPr>
              <a:t>Об особенностях проведения независимой оценки качества условий </a:t>
            </a:r>
            <a:r>
              <a:rPr lang="ru-RU" b="1" dirty="0" smtClean="0">
                <a:latin typeface="AGAvantGardeCyr" panose="020B7200000000000000" pitchFamily="34" charset="0"/>
              </a:rPr>
              <a:t>осуществления образовательной деятельности организациями </a:t>
            </a:r>
          </a:p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Краснодарского края, осуществляющими образовательную деятельность </a:t>
            </a:r>
          </a:p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В 2018 году</a:t>
            </a:r>
            <a:endParaRPr lang="ru-RU" b="1" dirty="0">
              <a:latin typeface="AGAvantGardeCyr" panose="020B7200000000000000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8300" y="590217"/>
            <a:ext cx="23035" cy="364257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04800" y="574767"/>
            <a:ext cx="11538857" cy="870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13177" y="535578"/>
            <a:ext cx="15029" cy="376357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1793965" y="3631474"/>
            <a:ext cx="8638903" cy="1280160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86399" y="3721851"/>
            <a:ext cx="1175657" cy="1099405"/>
          </a:xfrm>
          <a:prstGeom prst="ellipse">
            <a:avLst/>
          </a:prstGeom>
          <a:solidFill>
            <a:srgbClr val="00CC9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3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997336" y="3721850"/>
            <a:ext cx="1175657" cy="109940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508273" y="3716432"/>
            <a:ext cx="1175657" cy="1099405"/>
          </a:xfrm>
          <a:prstGeom prst="ellipse">
            <a:avLst/>
          </a:prstGeom>
          <a:solidFill>
            <a:srgbClr val="007FD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5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75462" y="3716432"/>
            <a:ext cx="1175657" cy="109940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2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64525" y="3719722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10425" y="5231532"/>
            <a:ext cx="46332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Михеева Маргарита Станиславовна,</a:t>
            </a:r>
          </a:p>
          <a:p>
            <a:pPr algn="ctr"/>
            <a:r>
              <a:rPr lang="ru-RU" sz="1600" dirty="0">
                <a:latin typeface="AGAvantGardeCyr" panose="020B7200000000000000" pitchFamily="34" charset="0"/>
              </a:rPr>
              <a:t>н</a:t>
            </a:r>
            <a:r>
              <a:rPr lang="ru-RU" sz="1600" dirty="0" smtClean="0">
                <a:latin typeface="AGAvantGardeCyr" panose="020B7200000000000000" pitchFamily="34" charset="0"/>
              </a:rPr>
              <a:t>ачальник отдела сопровождения процедуры оценки качества образования</a:t>
            </a:r>
          </a:p>
          <a:p>
            <a:pPr algn="ctr"/>
            <a:r>
              <a:rPr lang="ru-RU" sz="1600" dirty="0" smtClean="0">
                <a:latin typeface="AGAvantGardeCyr" panose="020B7200000000000000" pitchFamily="34" charset="0"/>
              </a:rPr>
              <a:t>ГКУ КК Центра оценки качества образования</a:t>
            </a:r>
            <a:endParaRPr lang="ru-RU" sz="1600" dirty="0">
              <a:latin typeface="AGAvantGardeCyr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3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Доброжелательность, вежливость работников образовательной организации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271092"/>
            <a:ext cx="778282" cy="8372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94" y="216425"/>
            <a:ext cx="813348" cy="87085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79" y="108664"/>
            <a:ext cx="1034166" cy="11129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4.1.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первичный контакт и информирование получателя услуги при непосредственном обращении в образовательную организацию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4.2.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непосредственное оказание образовательной услуги при обращении в образовательную организацию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4.3. Доля участников образовательных отношений, удовлетворённых доброжелательностью, вежливостью работников образовательной организации при использовании дистанционных форм взаимодействия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Удовлетворённость условиями оказания </a:t>
            </a:r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образовательных услуг</a:t>
            </a:r>
            <a:endParaRPr lang="ru-RU" sz="20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271092"/>
            <a:ext cx="778282" cy="8372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64" y="70580"/>
            <a:ext cx="974799" cy="10486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94" y="216425"/>
            <a:ext cx="813348" cy="87085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79" y="213243"/>
            <a:ext cx="815155" cy="87722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5.1. Доля участников образовательных отношений, которые готовы рекомендовать образовательную организацию родственникам и знакомым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5.2. Доля участников образовательных отношений, удовлетворённых удобством графика работы образовательной организации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5.3. Доля участников образовательных отношений, удовлетворённых в целом условиями оказания образовательных услуг в образовательной организации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15" y="115985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Задачи: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43" y="839061"/>
            <a:ext cx="4993344" cy="80174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39634" y="1640809"/>
            <a:ext cx="115127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Привести в соответствие информацию о деятельности образовательной организации на информационных стендах в помещении образовательной организации.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Привести в соответствие информацию о деятельности образовательной организации на официальных сайтах образовательных организаций.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Обеспечить на официальном сайте образовательной организации наличия и функционирования дистанционных способов обратной связи и взаимодействия с получателями образовательных услуг.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Внести в отчёты по </a:t>
            </a:r>
            <a:r>
              <a:rPr lang="ru-RU" b="1" dirty="0" err="1" smtClean="0">
                <a:latin typeface="Arial Black" panose="020B0A04020102020204" pitchFamily="34" charset="0"/>
              </a:rPr>
              <a:t>самообследованию</a:t>
            </a:r>
            <a:r>
              <a:rPr lang="ru-RU" b="1" dirty="0" smtClean="0">
                <a:latin typeface="Arial Black" panose="020B0A04020102020204" pitchFamily="34" charset="0"/>
              </a:rPr>
              <a:t> информацию о комфортности условий предоставления услуг и доступности услуг для инвалидов в соответствии с методикой.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Привлечь получателей образовательных услуг к участию в опросе.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Провести самодиагностику по критериям и показателям методики согласно разработанной форме в срок </a:t>
            </a:r>
            <a:r>
              <a:rPr lang="ru-RU" sz="2400" b="1" smtClean="0">
                <a:latin typeface="Arial Black" panose="020B0A04020102020204" pitchFamily="34" charset="0"/>
              </a:rPr>
              <a:t>до </a:t>
            </a:r>
            <a:r>
              <a:rPr lang="ru-RU" sz="2400" b="1" smtClean="0">
                <a:latin typeface="Arial Black" panose="020B0A04020102020204" pitchFamily="34" charset="0"/>
              </a:rPr>
              <a:t>25 </a:t>
            </a:r>
            <a:r>
              <a:rPr lang="ru-RU" sz="2400" b="1" dirty="0" smtClean="0">
                <a:latin typeface="Arial Black" panose="020B0A04020102020204" pitchFamily="34" charset="0"/>
              </a:rPr>
              <a:t>июля </a:t>
            </a:r>
            <a:r>
              <a:rPr lang="ru-RU" sz="2400" b="1" smtClean="0">
                <a:latin typeface="Arial Black" panose="020B0A04020102020204" pitchFamily="34" charset="0"/>
              </a:rPr>
              <a:t>2018 </a:t>
            </a:r>
            <a:r>
              <a:rPr lang="ru-RU" sz="2400" b="1" smtClean="0">
                <a:latin typeface="Arial Black" panose="020B0A04020102020204" pitchFamily="34" charset="0"/>
              </a:rPr>
              <a:t>года</a:t>
            </a:r>
            <a:r>
              <a:rPr lang="ru-RU" b="1" smtClean="0">
                <a:latin typeface="Arial Black" panose="020B0A04020102020204" pitchFamily="34" charset="0"/>
              </a:rPr>
              <a:t>.</a:t>
            </a:r>
            <a:endParaRPr lang="ru-RU" b="1" dirty="0" smtClean="0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634" y="5642669"/>
            <a:ext cx="11512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C0875"/>
                </a:solidFill>
                <a:latin typeface="Arial Black" panose="020B0A04020102020204" pitchFamily="34" charset="0"/>
              </a:rPr>
              <a:t>Письмо с направлением методических материалов и расчётом показателей будет направлено в ближайшее время</a:t>
            </a:r>
            <a:endParaRPr lang="ru-RU" b="1" dirty="0">
              <a:solidFill>
                <a:srgbClr val="9C087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338300" y="2699657"/>
            <a:ext cx="11474877" cy="3483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14993" y="1137977"/>
            <a:ext cx="9596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GAvantGardeCyr" panose="020B7200000000000000" pitchFamily="34" charset="0"/>
              </a:rPr>
              <a:t>Желаем успехов!</a:t>
            </a:r>
            <a:endParaRPr lang="ru-RU" sz="2800" b="1" dirty="0">
              <a:latin typeface="AGAvantGardeCyr" panose="020B7200000000000000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8300" y="590217"/>
            <a:ext cx="23034" cy="214427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04800" y="574767"/>
            <a:ext cx="11538857" cy="870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13177" y="535578"/>
            <a:ext cx="0" cy="2198913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1767804" y="2063931"/>
            <a:ext cx="8638903" cy="1280160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60238" y="2154308"/>
            <a:ext cx="1175657" cy="1099405"/>
          </a:xfrm>
          <a:prstGeom prst="ellipse">
            <a:avLst/>
          </a:prstGeom>
          <a:solidFill>
            <a:srgbClr val="00CC9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3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971175" y="2154307"/>
            <a:ext cx="1175657" cy="109940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482112" y="2148889"/>
            <a:ext cx="1175657" cy="1099405"/>
          </a:xfrm>
          <a:prstGeom prst="ellipse">
            <a:avLst/>
          </a:prstGeom>
          <a:solidFill>
            <a:srgbClr val="007FD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5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49301" y="2148889"/>
            <a:ext cx="1175657" cy="109940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2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38364" y="2152179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9301" y="3370217"/>
            <a:ext cx="46332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Михеева Маргарита Станиславовна,</a:t>
            </a:r>
          </a:p>
          <a:p>
            <a:pPr algn="ctr"/>
            <a:r>
              <a:rPr lang="ru-RU" sz="1600" dirty="0">
                <a:latin typeface="AGAvantGardeCyr" panose="020B7200000000000000" pitchFamily="34" charset="0"/>
              </a:rPr>
              <a:t>н</a:t>
            </a:r>
            <a:r>
              <a:rPr lang="ru-RU" sz="1600" dirty="0" smtClean="0">
                <a:latin typeface="AGAvantGardeCyr" panose="020B7200000000000000" pitchFamily="34" charset="0"/>
              </a:rPr>
              <a:t>ачальник отдела сопровождения процедуры оценки качества образования</a:t>
            </a:r>
          </a:p>
          <a:p>
            <a:pPr algn="ctr"/>
            <a:r>
              <a:rPr lang="ru-RU" sz="1600" dirty="0" smtClean="0">
                <a:latin typeface="AGAvantGardeCyr" panose="020B7200000000000000" pitchFamily="34" charset="0"/>
              </a:rPr>
              <a:t>ГКУ КК Центра оценки качества образования</a:t>
            </a:r>
            <a:endParaRPr lang="ru-RU" sz="1600" dirty="0">
              <a:latin typeface="AGAvantGardeCyr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9301" y="4750560"/>
            <a:ext cx="4633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Адрес электронной почты:</a:t>
            </a:r>
          </a:p>
          <a:p>
            <a:pPr algn="ctr"/>
            <a:r>
              <a:rPr lang="en-US" b="1" dirty="0" smtClean="0">
                <a:latin typeface="AGAvantGardeCyr" panose="020B7200000000000000" pitchFamily="34" charset="0"/>
                <a:hlinkClick r:id="rId3"/>
              </a:rPr>
              <a:t>krasnodar.odo@mail.ru</a:t>
            </a:r>
            <a:endParaRPr lang="en-US" b="1" dirty="0" smtClean="0">
              <a:latin typeface="AGAvantGardeCyr" panose="020B7200000000000000" pitchFamily="34" charset="0"/>
            </a:endParaRPr>
          </a:p>
          <a:p>
            <a:pPr algn="ctr"/>
            <a:endParaRPr lang="ru-RU" b="1" dirty="0" smtClean="0">
              <a:latin typeface="AGAvantGardeCyr" panose="020B7200000000000000" pitchFamily="34" charset="0"/>
            </a:endParaRPr>
          </a:p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Контактный телефон:</a:t>
            </a:r>
          </a:p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(861) 231-63-04</a:t>
            </a:r>
            <a:endParaRPr lang="en-US" b="1" dirty="0">
              <a:latin typeface="AGAvantGardeCyr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5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33350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Нормативно-правовая база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352675" y="1333500"/>
            <a:ext cx="1009650" cy="790575"/>
          </a:xfrm>
          <a:prstGeom prst="downArrow">
            <a:avLst>
              <a:gd name="adj1" fmla="val 52778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172575" y="1333500"/>
            <a:ext cx="1009650" cy="790575"/>
          </a:xfrm>
          <a:prstGeom prst="downArrow">
            <a:avLst>
              <a:gd name="adj1" fmla="val 52778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2424" y="2200274"/>
            <a:ext cx="5019675" cy="2600325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Проект Приказа Минтруда России «Об утверждении Единого порядка расчёта показателей, характеризующих общие критерии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</a:t>
            </a: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9424" y="2200274"/>
            <a:ext cx="5019675" cy="26003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Проект Приказа Министерства образования и науки РФ «Об утверждении показателей, характеризующих общие критерии оценки качества условий осуществления образовательной деятельности организациями, осуществляющими образовательную деятельность»</a:t>
            </a: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5629274" y="-352429"/>
            <a:ext cx="942976" cy="11496677"/>
          </a:xfrm>
          <a:prstGeom prst="rightBrace">
            <a:avLst>
              <a:gd name="adj1" fmla="val 23484"/>
              <a:gd name="adj2" fmla="val 50000"/>
            </a:avLst>
          </a:prstGeom>
          <a:ln w="38100">
            <a:solidFill>
              <a:srgbClr val="9C0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2423" y="5991220"/>
            <a:ext cx="1149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  <a:hlinkClick r:id="rId3"/>
              </a:rPr>
              <a:t>http://www.minobrkuban.ru/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  <a:hlinkClick r:id="rId3"/>
              </a:rPr>
              <a:t> Министерство/</a:t>
            </a:r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Контроль/ Независимая система оценки качества работы образовательных учреждений/ Нормативно-правовая база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0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33350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НОКО-2018 – это…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42900" y="1524000"/>
            <a:ext cx="978408" cy="484632"/>
          </a:xfrm>
          <a:prstGeom prst="rightArrow">
            <a:avLst/>
          </a:prstGeom>
          <a:solidFill>
            <a:srgbClr val="9C0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21308" y="1443150"/>
            <a:ext cx="1058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CC99"/>
                </a:solidFill>
                <a:latin typeface="Arial Black" panose="020B0A04020102020204" pitchFamily="34" charset="0"/>
              </a:rPr>
              <a:t>е</a:t>
            </a:r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диные</a:t>
            </a:r>
            <a:r>
              <a:rPr lang="ru-RU" b="1" dirty="0" smtClean="0">
                <a:latin typeface="Arial Black" panose="020B0A04020102020204" pitchFamily="34" charset="0"/>
              </a:rPr>
              <a:t> подходы к формированию показателей и параметров оценки качества, обеспечивающие одинаковое их содержание;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5208" y="2216812"/>
            <a:ext cx="1014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CC99"/>
                </a:solidFill>
                <a:latin typeface="Arial Black" panose="020B0A04020102020204" pitchFamily="34" charset="0"/>
              </a:rPr>
              <a:t>е</a:t>
            </a:r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диное</a:t>
            </a:r>
            <a:r>
              <a:rPr lang="ru-RU" b="1" dirty="0" smtClean="0">
                <a:latin typeface="Arial Black" panose="020B0A04020102020204" pitchFamily="34" charset="0"/>
              </a:rPr>
              <a:t> количество и значимость критериев оценки качества, а также показателей, их характеризующих;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8633" y="2863143"/>
            <a:ext cx="941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единый </a:t>
            </a:r>
            <a:r>
              <a:rPr lang="ru-RU" b="1" dirty="0" smtClean="0">
                <a:latin typeface="Arial Black" panose="020B0A04020102020204" pitchFamily="34" charset="0"/>
              </a:rPr>
              <a:t>способ расчёта количественных результатов независимой оценки качества; 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3483" y="3509474"/>
            <a:ext cx="8708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единые </a:t>
            </a:r>
            <a:r>
              <a:rPr lang="ru-RU" b="1" dirty="0" smtClean="0">
                <a:latin typeface="Arial Black" panose="020B0A04020102020204" pitchFamily="34" charset="0"/>
              </a:rPr>
              <a:t>единицы измерения значений показателей оценки и критериев оценки качества (в баллах);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8333" y="4155805"/>
            <a:ext cx="800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единые </a:t>
            </a:r>
            <a:r>
              <a:rPr lang="ru-RU" b="1" dirty="0" smtClean="0">
                <a:latin typeface="Arial Black" panose="020B0A04020102020204" pitchFamily="34" charset="0"/>
              </a:rPr>
              <a:t>значения параметров показателей оценки качества;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0091" y="4799623"/>
            <a:ext cx="723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CC99"/>
                </a:solidFill>
                <a:latin typeface="Arial Black" panose="020B0A04020102020204" pitchFamily="34" charset="0"/>
              </a:rPr>
              <a:t>е</a:t>
            </a:r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диные</a:t>
            </a:r>
            <a:r>
              <a:rPr lang="ru-RU" b="1" dirty="0" smtClean="0">
                <a:latin typeface="Arial Black" panose="020B0A04020102020204" pitchFamily="34" charset="0"/>
              </a:rPr>
              <a:t> максимальные величины значения критериев и показателей оценки качества.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066800" y="2356181"/>
            <a:ext cx="978408" cy="48463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789367" y="2968376"/>
            <a:ext cx="978408" cy="484632"/>
          </a:xfrm>
          <a:prstGeom prst="rightArrow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513267" y="3637037"/>
            <a:ext cx="978408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209925" y="4264330"/>
            <a:ext cx="978408" cy="484632"/>
          </a:xfrm>
          <a:prstGeom prst="rightArrow">
            <a:avLst/>
          </a:prstGeom>
          <a:solidFill>
            <a:srgbClr val="007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3981683" y="4877716"/>
            <a:ext cx="978408" cy="484632"/>
          </a:xfrm>
          <a:prstGeom prst="rightArrow">
            <a:avLst/>
          </a:prstGeom>
          <a:solidFill>
            <a:srgbClr val="9C0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9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33350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Критерии НОКО-2018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Правильный пятиугольник 1"/>
          <p:cNvSpPr/>
          <p:nvPr/>
        </p:nvSpPr>
        <p:spPr>
          <a:xfrm>
            <a:off x="3748087" y="1381125"/>
            <a:ext cx="4676775" cy="4048125"/>
          </a:xfrm>
          <a:prstGeom prst="pentag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486649" y="3592606"/>
            <a:ext cx="1175657" cy="1099405"/>
          </a:xfrm>
          <a:prstGeom prst="ellipse">
            <a:avLst/>
          </a:prstGeom>
          <a:solidFill>
            <a:srgbClr val="00CC9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3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5498645" y="4807700"/>
            <a:ext cx="1175657" cy="109940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441586" y="3592607"/>
            <a:ext cx="1175657" cy="1099405"/>
          </a:xfrm>
          <a:prstGeom prst="ellipse">
            <a:avLst/>
          </a:prstGeom>
          <a:solidFill>
            <a:srgbClr val="007FD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5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813912" y="1595646"/>
            <a:ext cx="1175657" cy="109940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2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217125" y="1595647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0352" y="2900108"/>
            <a:ext cx="24913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ОЦЕНКА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КАЧЕСТВА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УСЛОВИЙ</a:t>
            </a:r>
            <a:endParaRPr lang="ru-RU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57" idx="2"/>
          </p:cNvCxnSpPr>
          <p:nvPr/>
        </p:nvCxnSpPr>
        <p:spPr>
          <a:xfrm flipH="1" flipV="1">
            <a:off x="352425" y="2145348"/>
            <a:ext cx="3864700" cy="2"/>
          </a:xfrm>
          <a:prstGeom prst="line">
            <a:avLst/>
          </a:prstGeom>
          <a:ln w="28575">
            <a:solidFill>
              <a:srgbClr val="9C0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52425" y="1419225"/>
            <a:ext cx="3571875" cy="726123"/>
          </a:xfrm>
          <a:prstGeom prst="rect">
            <a:avLst/>
          </a:prstGeom>
          <a:noFill/>
          <a:ln w="28575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Открытость и доступность информации об образовательной организации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7977731" y="2139202"/>
            <a:ext cx="3864700" cy="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282394" y="1419225"/>
            <a:ext cx="3571875" cy="726123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Комфортность условий предоставления услуг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8662306" y="4147921"/>
            <a:ext cx="669670" cy="3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8901324" y="3343275"/>
            <a:ext cx="2952945" cy="803173"/>
          </a:xfrm>
          <a:prstGeom prst="rect">
            <a:avLst/>
          </a:prstGeom>
          <a:noFill/>
          <a:ln w="28575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 услуг для инвалидов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318680" y="4285103"/>
            <a:ext cx="3122906" cy="2"/>
          </a:xfrm>
          <a:prstGeom prst="line">
            <a:avLst/>
          </a:prstGeom>
          <a:ln w="28575">
            <a:solidFill>
              <a:srgbClr val="007F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330519" y="3343275"/>
            <a:ext cx="2872050" cy="941828"/>
          </a:xfrm>
          <a:prstGeom prst="rect">
            <a:avLst/>
          </a:prstGeom>
          <a:noFill/>
          <a:ln w="28575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Удовлетворённость условиями оказания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/>
          <p:cNvCxnSpPr>
            <a:stCxn id="54" idx="4"/>
          </p:cNvCxnSpPr>
          <p:nvPr/>
        </p:nvCxnSpPr>
        <p:spPr>
          <a:xfrm flipH="1">
            <a:off x="6086473" y="5907105"/>
            <a:ext cx="1" cy="33177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3441586" y="6238875"/>
            <a:ext cx="5185339" cy="53639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Доброжелательность, вежливость работников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76637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2" y="1406640"/>
            <a:ext cx="5525664" cy="443681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815" y="115985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Характеристика критериев и показателей оценки качества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19" y="5939245"/>
            <a:ext cx="438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GAvantGardeCyr" panose="020B7200000000000000" pitchFamily="34" charset="0"/>
              </a:rPr>
              <a:t>1+2+3+4+5=100%</a:t>
            </a:r>
            <a:endParaRPr lang="ru-RU" sz="3600" b="1" dirty="0">
              <a:latin typeface="AGAvantGardeCyr" panose="020B7200000000000000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8132" y="2704217"/>
            <a:ext cx="5019675" cy="128430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Содержание критериев оценки качества характеризуют показатели, которые определяются совокупностью параметров, подлежащих оценке</a:t>
            </a: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8131" y="4155231"/>
            <a:ext cx="5019675" cy="128430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Значения показателей оценки определяются в соответствии с их параметрами и индикаторами, указанными в методике</a:t>
            </a: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15" y="115985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Характеристика критериев и показателей оценки качества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5740" y="1511143"/>
            <a:ext cx="10119940" cy="535371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Источники и методы сбора данных о качестве условий оказания образовательных услуг в соответствии установленными показателями: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40" y="2317722"/>
            <a:ext cx="10119940" cy="53537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Официальные сайты образовательных организаций в информационно-коммуникационной сети «Интернет», информационные стены в помещениях образовательных организаций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740" y="3124301"/>
            <a:ext cx="10119940" cy="535371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Официальный сайт для размещения информации о государственных и муниципальных учреждениях в сети «Интернет»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5740" y="3930880"/>
            <a:ext cx="10119940" cy="53537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Результаты изучения условий оказания образовательных услуг образовательными организациями (наблюдение, посещение организации)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5740" y="4737459"/>
            <a:ext cx="10119940" cy="535371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Мнение получателей услуг о качестве условий оказания образовательных услуг (анкетирование, интервьюирование, телефонный опрос, интернет-опрос и т.п.)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9" name="Соединительная линия уступом 8"/>
          <p:cNvCxnSpPr>
            <a:stCxn id="3" idx="3"/>
            <a:endCxn id="4" idx="3"/>
          </p:cNvCxnSpPr>
          <p:nvPr/>
        </p:nvCxnSpPr>
        <p:spPr>
          <a:xfrm>
            <a:off x="11155680" y="1778829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4" idx="1"/>
            <a:endCxn id="5" idx="1"/>
          </p:cNvCxnSpPr>
          <p:nvPr/>
        </p:nvCxnSpPr>
        <p:spPr>
          <a:xfrm rot="10800000" flipV="1">
            <a:off x="1035740" y="2585407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5" idx="3"/>
            <a:endCxn id="6" idx="3"/>
          </p:cNvCxnSpPr>
          <p:nvPr/>
        </p:nvCxnSpPr>
        <p:spPr>
          <a:xfrm>
            <a:off x="11155680" y="3391987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6" idx="1"/>
            <a:endCxn id="7" idx="1"/>
          </p:cNvCxnSpPr>
          <p:nvPr/>
        </p:nvCxnSpPr>
        <p:spPr>
          <a:xfrm rot="10800000" flipV="1">
            <a:off x="1035740" y="4198565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75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Открытость </a:t>
            </a:r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и доступность информации об образовательной </a:t>
            </a:r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организации</a:t>
            </a:r>
            <a:endParaRPr lang="ru-RU" sz="20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0262" y="25063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56" y="287383"/>
            <a:ext cx="725476" cy="7804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69" y="287383"/>
            <a:ext cx="704410" cy="754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16" y="287383"/>
            <a:ext cx="722429" cy="77743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1.1. Соответствие информации о деятельности образовательной организации, размещённой на общедоступных информационных ресурсах, перечню информации и требованиям к ней, на информационных стендах и на официальных сайтах 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1.2. Обеспечение на официальном сайте образовательной организации наличия и функционирования дистанционных способов обратной связи с получателями услуг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1.3. Доля участников образовательных отношений, удовлетворённых открытостью, полнотой и доступностью информации о деятельности образовательной организации, размещённой на информационных стендах и официальных сайтах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Комфортность условий предоставления образовательных услуг</a:t>
            </a:r>
            <a:endParaRPr lang="ru-RU" sz="20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31207"/>
            <a:ext cx="1198957" cy="12897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69" y="287383"/>
            <a:ext cx="704410" cy="754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16" y="287383"/>
            <a:ext cx="722429" cy="77743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2.1. Обеспечение в организации комфортных условий для предоставления образовательных услуг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2.2. Наличие возможности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.3. Доля участников образовательных отношений, удовлетворённых комфортностью условий предоставления услуг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Доступность </a:t>
            </a:r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образовательных услуг </a:t>
            </a:r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для инвалидов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271092"/>
            <a:ext cx="778282" cy="8372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94" y="69668"/>
            <a:ext cx="1125085" cy="120463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16" y="287383"/>
            <a:ext cx="722429" cy="77743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3.1. Оборудование территории, прилегающей к образовательной организации, и её помещений с учётом доступности для инвалидов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3.2. Обеспечение в образовательной организации условий доступности, позволяющих инвалидам получать образовательные услуги наравне с другими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3.3. Доля участников образовательных отношений, удовлетворённых доступностью образовательных услуг для инвалидов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2194</Words>
  <Application>Microsoft Office PowerPoint</Application>
  <PresentationFormat>Широкоэкранный</PresentationFormat>
  <Paragraphs>184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AGAvantGardeCyr</vt:lpstr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Q12</dc:creator>
  <cp:lastModifiedBy>Q12</cp:lastModifiedBy>
  <cp:revision>58</cp:revision>
  <cp:lastPrinted>2018-07-02T16:22:06Z</cp:lastPrinted>
  <dcterms:created xsi:type="dcterms:W3CDTF">2018-06-28T15:20:20Z</dcterms:created>
  <dcterms:modified xsi:type="dcterms:W3CDTF">2018-07-11T06:43:22Z</dcterms:modified>
</cp:coreProperties>
</file>