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87" r:id="rId3"/>
    <p:sldId id="288" r:id="rId4"/>
    <p:sldId id="289" r:id="rId5"/>
    <p:sldId id="290" r:id="rId6"/>
    <p:sldId id="293" r:id="rId7"/>
    <p:sldId id="274" r:id="rId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9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DEEBF7"/>
    <a:srgbClr val="548235"/>
    <a:srgbClr val="C5E0B4"/>
    <a:srgbClr val="9E0000"/>
    <a:srgbClr val="5B9BD5"/>
    <a:srgbClr val="990000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 algn="ctr">
              <a:defRPr sz="1529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Выбор учебных предметов по выбору</a:t>
            </a:r>
            <a:endParaRPr lang="ru-RU" sz="1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55243593084235"/>
          <c:y val="8.0411307826149345E-2"/>
        </c:manualLayout>
      </c:layout>
      <c:overlay val="0"/>
      <c:spPr>
        <a:noFill/>
        <a:ln w="20857">
          <a:noFill/>
        </a:ln>
        <a:effectLst/>
      </c:spPr>
      <c:txPr>
        <a:bodyPr rot="0" spcFirstLastPara="1" vertOverflow="ellipsis" vert="horz" wrap="square" anchor="ctr" anchorCtr="0"/>
        <a:lstStyle/>
        <a:p>
          <a:pPr algn="ctr">
            <a:defRPr sz="1529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892104003963709E-3"/>
          <c:y val="6.2646863620872129E-2"/>
          <c:w val="0.98946945242492301"/>
          <c:h val="0.67421747475291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CE97B9E-D5D5-4026-96F3-1213D5E8C6F6}" type="VALUE">
                      <a:rPr lang="ru-RU" sz="1200" b="1" smtClean="0"/>
                      <a:pPr/>
                      <a:t>[ЗНАЧЕНИЕ]</a:t>
                    </a:fld>
                    <a:r>
                      <a:rPr lang="ru-RU" sz="1200" b="1" dirty="0" smtClean="0"/>
                      <a:t> чел</a:t>
                    </a:r>
                    <a:r>
                      <a:rPr lang="ru-RU" sz="1200" dirty="0" smtClean="0"/>
                      <a:t>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7C08577-5A0B-4A08-AEAE-988FD6B4C37D}" type="VALUE">
                      <a:rPr lang="ru-RU" sz="1200" b="1" smtClean="0"/>
                      <a:pPr/>
                      <a:t>[ЗНАЧЕНИЕ]</a:t>
                    </a:fld>
                    <a:r>
                      <a:rPr lang="ru-RU" sz="1200" b="1" dirty="0" smtClean="0"/>
                      <a:t> чел</a:t>
                    </a:r>
                    <a:r>
                      <a:rPr lang="ru-RU" sz="1200" dirty="0" smtClean="0"/>
                      <a:t>.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 </a:t>
                    </a:r>
                    <a:r>
                      <a:rPr lang="ru-RU" sz="1200" b="1" dirty="0" smtClean="0"/>
                      <a:t>13 чел</a:t>
                    </a:r>
                    <a:r>
                      <a:rPr lang="ru-RU" sz="1200" dirty="0" smtClean="0"/>
                      <a:t>.</a:t>
                    </a:r>
                    <a:endParaRPr lang="ru-RU" sz="12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="1" smtClean="0"/>
                      <a:t>11 чел.</a:t>
                    </a:r>
                    <a:endParaRPr lang="ru-RU" sz="1200" b="1" dirty="0"/>
                  </a:p>
                </c:rich>
              </c:tx>
              <c:spPr>
                <a:noFill/>
                <a:ln w="20857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E1D5C82-2642-4525-AAC7-367F3DA7073A}" type="VALUE">
                      <a:rPr lang="ru-RU" sz="1200" b="1" smtClean="0"/>
                      <a:pPr>
                        <a:defRPr sz="120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200" b="1" baseline="0" smtClean="0"/>
                      <a:t> </a:t>
                    </a:r>
                    <a:r>
                      <a:rPr lang="ru-RU" sz="1200" b="1" smtClean="0"/>
                      <a:t>чел</a:t>
                    </a:r>
                    <a:r>
                      <a:rPr lang="ru-RU" sz="1200" smtClean="0"/>
                      <a:t>.</a:t>
                    </a:r>
                  </a:p>
                </c:rich>
              </c:tx>
              <c:spPr>
                <a:noFill/>
                <a:ln w="20857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="1" smtClean="0"/>
                      <a:t>6 чел</a:t>
                    </a:r>
                    <a:r>
                      <a:rPr lang="ru-RU" sz="1200" smtClean="0"/>
                      <a:t>.</a:t>
                    </a:r>
                    <a:endParaRPr lang="ru-RU" sz="1200"/>
                  </a:p>
                </c:rich>
              </c:tx>
              <c:spPr>
                <a:noFill/>
                <a:ln w="20857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="1" dirty="0" smtClean="0"/>
                      <a:t>3 чел</a:t>
                    </a:r>
                    <a:r>
                      <a:rPr lang="ru-RU" sz="1200" dirty="0" smtClean="0"/>
                      <a:t>.</a:t>
                    </a:r>
                    <a:endParaRPr lang="ru-RU" sz="1200" dirty="0"/>
                  </a:p>
                </c:rich>
              </c:tx>
              <c:spPr>
                <a:noFill/>
                <a:ln w="20857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="1" smtClean="0"/>
                      <a:t>2 чел.</a:t>
                    </a:r>
                    <a:endParaRPr lang="ru-RU" sz="1200" b="1"/>
                  </a:p>
                </c:rich>
              </c:tx>
              <c:spPr>
                <a:noFill/>
                <a:ln w="20857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200" b="1" smtClean="0"/>
                      <a:t>2</a:t>
                    </a:r>
                    <a:r>
                      <a:rPr lang="ru-RU" sz="1200" b="1" baseline="0" smtClean="0"/>
                      <a:t> чел</a:t>
                    </a:r>
                    <a:r>
                      <a:rPr lang="ru-RU" sz="1200" baseline="0" smtClean="0"/>
                      <a:t>.</a:t>
                    </a:r>
                    <a:endParaRPr lang="ru-RU" sz="1200"/>
                  </a:p>
                </c:rich>
              </c:tx>
              <c:spPr>
                <a:noFill/>
                <a:ln w="20857"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0857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3" b="0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Обществознание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 и ИКТ</c:v>
                </c:pt>
                <c:pt idx="4">
                  <c:v>Физика</c:v>
                </c:pt>
                <c:pt idx="5">
                  <c:v>Химия</c:v>
                </c:pt>
                <c:pt idx="6">
                  <c:v>Английский язык</c:v>
                </c:pt>
                <c:pt idx="7">
                  <c:v>История</c:v>
                </c:pt>
                <c:pt idx="8">
                  <c:v>Литература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42</c:v>
                </c:pt>
                <c:pt idx="1">
                  <c:v>30</c:v>
                </c:pt>
                <c:pt idx="2">
                  <c:v>13</c:v>
                </c:pt>
                <c:pt idx="3">
                  <c:v>11</c:v>
                </c:pt>
                <c:pt idx="4">
                  <c:v>8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6203328"/>
        <c:axId val="276204112"/>
      </c:barChart>
      <c:catAx>
        <c:axId val="27620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821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21" b="1" i="0" u="none" strike="noStrike" kern="1200" baseline="0">
                <a:ln>
                  <a:noFill/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6204112"/>
        <c:crosses val="autoZero"/>
        <c:auto val="1"/>
        <c:lblAlgn val="ctr"/>
        <c:lblOffset val="100"/>
        <c:noMultiLvlLbl val="0"/>
      </c:catAx>
      <c:valAx>
        <c:axId val="276204112"/>
        <c:scaling>
          <c:orientation val="minMax"/>
        </c:scaling>
        <c:delete val="1"/>
        <c:axPos val="l"/>
        <c:majorGridlines>
          <c:spPr>
            <a:ln w="7821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76203328"/>
        <c:crosses val="autoZero"/>
        <c:crossBetween val="between"/>
      </c:valAx>
      <c:spPr>
        <a:noFill/>
        <a:ln w="20857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4B82E6-662C-481C-B812-BFD1736D403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21D60C-CCDA-46E4-BDE0-8BB977405A25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2 ППЭ </a:t>
          </a:r>
          <a:r>
            <a:rPr lang="ru-RU" sz="2000" b="1" dirty="0" smtClean="0">
              <a:solidFill>
                <a:srgbClr val="002060"/>
              </a:solidFill>
            </a:rPr>
            <a:t>для проведения </a:t>
          </a:r>
          <a:r>
            <a:rPr lang="ru-RU" sz="2000" b="1" dirty="0" smtClean="0">
              <a:solidFill>
                <a:srgbClr val="FF0000"/>
              </a:solidFill>
            </a:rPr>
            <a:t>ГВЭ</a:t>
          </a:r>
        </a:p>
      </dgm:t>
    </dgm:pt>
    <dgm:pt modelId="{ED9E96A6-C341-47F9-988C-3CB858D257C1}" type="parTrans" cxnId="{F7DC501C-2626-4083-8363-407D0DD0B607}">
      <dgm:prSet/>
      <dgm:spPr>
        <a:ln w="28575"/>
      </dgm:spPr>
      <dgm:t>
        <a:bodyPr/>
        <a:lstStyle/>
        <a:p>
          <a:endParaRPr lang="ru-RU"/>
        </a:p>
      </dgm:t>
    </dgm:pt>
    <dgm:pt modelId="{13896907-6F72-47CC-94E0-DF2AC0995FE1}" type="sibTrans" cxnId="{F7DC501C-2626-4083-8363-407D0DD0B607}">
      <dgm:prSet/>
      <dgm:spPr/>
      <dgm:t>
        <a:bodyPr/>
        <a:lstStyle/>
        <a:p>
          <a:endParaRPr lang="ru-RU"/>
        </a:p>
      </dgm:t>
    </dgm:pt>
    <dgm:pt modelId="{F11849F7-E9AB-42AC-A6A1-480EA8B4AB55}">
      <dgm:prSet custScaleX="312163" custRadScaleRad="112674" custRadScaleInc="-93122"/>
      <dgm:spPr/>
      <dgm:t>
        <a:bodyPr/>
        <a:lstStyle/>
        <a:p>
          <a:endParaRPr lang="ru-RU"/>
        </a:p>
      </dgm:t>
    </dgm:pt>
    <dgm:pt modelId="{6085A12A-D4D0-4986-85DB-1010EF3E5C04}" type="parTrans" cxnId="{C441B8AC-4C3B-4AB6-ABFA-714BC438B2AF}">
      <dgm:prSet/>
      <dgm:spPr/>
      <dgm:t>
        <a:bodyPr/>
        <a:lstStyle/>
        <a:p>
          <a:endParaRPr lang="ru-RU"/>
        </a:p>
      </dgm:t>
    </dgm:pt>
    <dgm:pt modelId="{AD33A195-217E-4CA8-B588-9755D1731CA8}" type="sibTrans" cxnId="{C441B8AC-4C3B-4AB6-ABFA-714BC438B2AF}">
      <dgm:prSet/>
      <dgm:spPr/>
      <dgm:t>
        <a:bodyPr/>
        <a:lstStyle/>
        <a:p>
          <a:endParaRPr lang="ru-RU"/>
        </a:p>
      </dgm:t>
    </dgm:pt>
    <dgm:pt modelId="{73F15952-0E35-4DB2-8FCC-724DE44F603F}">
      <dgm:prSet custScaleY="17266" custLinFactNeighborX="8567" custLinFactNeighborY="-8322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B2C7E248-8DFE-4164-A0B5-2F93FB64B9BB}" type="parTrans" cxnId="{403EB3C9-6111-4B62-AA31-727F598F8040}">
      <dgm:prSet/>
      <dgm:spPr/>
      <dgm:t>
        <a:bodyPr/>
        <a:lstStyle/>
        <a:p>
          <a:endParaRPr lang="ru-RU"/>
        </a:p>
      </dgm:t>
    </dgm:pt>
    <dgm:pt modelId="{5EA93F7E-A7DD-4F14-B8BA-0D61677ED335}" type="sibTrans" cxnId="{403EB3C9-6111-4B62-AA31-727F598F8040}">
      <dgm:prSet/>
      <dgm:spPr/>
      <dgm:t>
        <a:bodyPr/>
        <a:lstStyle/>
        <a:p>
          <a:endParaRPr lang="ru-RU"/>
        </a:p>
      </dgm:t>
    </dgm:pt>
    <dgm:pt modelId="{F4F4872A-8FF5-4A95-9064-143F14506644}">
      <dgm:prSet custScaleY="17266" custLinFactNeighborX="8567" custLinFactNeighborY="-8322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4F8AB739-4E34-4D9F-ADCB-AFD3C0B41218}" type="parTrans" cxnId="{A827E89F-A8EC-41D1-8CEC-2F8510799EC7}">
      <dgm:prSet/>
      <dgm:spPr/>
      <dgm:t>
        <a:bodyPr/>
        <a:lstStyle/>
        <a:p>
          <a:endParaRPr lang="ru-RU"/>
        </a:p>
      </dgm:t>
    </dgm:pt>
    <dgm:pt modelId="{37DCF581-C9F4-4BC9-BD83-727F634721B1}" type="sibTrans" cxnId="{A827E89F-A8EC-41D1-8CEC-2F8510799EC7}">
      <dgm:prSet/>
      <dgm:spPr/>
      <dgm:t>
        <a:bodyPr/>
        <a:lstStyle/>
        <a:p>
          <a:endParaRPr lang="ru-RU"/>
        </a:p>
      </dgm:t>
    </dgm:pt>
    <dgm:pt modelId="{C7025D8A-0A59-4CD3-91A9-8525ED6EA588}" type="pres">
      <dgm:prSet presAssocID="{A84B82E6-662C-481C-B812-BFD1736D403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79D99AC-7974-4B73-8B88-EDAA22623A4D}" type="pres">
      <dgm:prSet presAssocID="{D321D60C-CCDA-46E4-BDE0-8BB977405A25}" presName="singleCycle" presStyleCnt="0"/>
      <dgm:spPr/>
    </dgm:pt>
    <dgm:pt modelId="{FC520F46-34E3-48A4-8923-376F30253243}" type="pres">
      <dgm:prSet presAssocID="{D321D60C-CCDA-46E4-BDE0-8BB977405A25}" presName="singleCenter" presStyleLbl="node1" presStyleIdx="0" presStyleCnt="1" custScaleY="21964" custLinFactNeighborX="8835" custLinFactNeighborY="-8451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</dgm:ptLst>
  <dgm:cxnLst>
    <dgm:cxn modelId="{731C4FF8-C67D-4C00-9D23-852B95BCF6C2}" type="presOf" srcId="{A84B82E6-662C-481C-B812-BFD1736D403C}" destId="{C7025D8A-0A59-4CD3-91A9-8525ED6EA588}" srcOrd="0" destOrd="0" presId="urn:microsoft.com/office/officeart/2008/layout/RadialCluster"/>
    <dgm:cxn modelId="{C441B8AC-4C3B-4AB6-ABFA-714BC438B2AF}" srcId="{A84B82E6-662C-481C-B812-BFD1736D403C}" destId="{F11849F7-E9AB-42AC-A6A1-480EA8B4AB55}" srcOrd="1" destOrd="0" parTransId="{6085A12A-D4D0-4986-85DB-1010EF3E5C04}" sibTransId="{AD33A195-217E-4CA8-B588-9755D1731CA8}"/>
    <dgm:cxn modelId="{A827E89F-A8EC-41D1-8CEC-2F8510799EC7}" srcId="{A84B82E6-662C-481C-B812-BFD1736D403C}" destId="{F4F4872A-8FF5-4A95-9064-143F14506644}" srcOrd="3" destOrd="0" parTransId="{4F8AB739-4E34-4D9F-ADCB-AFD3C0B41218}" sibTransId="{37DCF581-C9F4-4BC9-BD83-727F634721B1}"/>
    <dgm:cxn modelId="{8F1DAC20-880C-4B41-A536-A949C4172E89}" type="presOf" srcId="{D321D60C-CCDA-46E4-BDE0-8BB977405A25}" destId="{FC520F46-34E3-48A4-8923-376F30253243}" srcOrd="0" destOrd="0" presId="urn:microsoft.com/office/officeart/2008/layout/RadialCluster"/>
    <dgm:cxn modelId="{F7DC501C-2626-4083-8363-407D0DD0B607}" srcId="{A84B82E6-662C-481C-B812-BFD1736D403C}" destId="{D321D60C-CCDA-46E4-BDE0-8BB977405A25}" srcOrd="0" destOrd="0" parTransId="{ED9E96A6-C341-47F9-988C-3CB858D257C1}" sibTransId="{13896907-6F72-47CC-94E0-DF2AC0995FE1}"/>
    <dgm:cxn modelId="{403EB3C9-6111-4B62-AA31-727F598F8040}" srcId="{A84B82E6-662C-481C-B812-BFD1736D403C}" destId="{73F15952-0E35-4DB2-8FCC-724DE44F603F}" srcOrd="2" destOrd="0" parTransId="{B2C7E248-8DFE-4164-A0B5-2F93FB64B9BB}" sibTransId="{5EA93F7E-A7DD-4F14-B8BA-0D61677ED335}"/>
    <dgm:cxn modelId="{F01963C9-BF08-4536-A2F1-5ED32AEEE75A}" type="presParOf" srcId="{C7025D8A-0A59-4CD3-91A9-8525ED6EA588}" destId="{879D99AC-7974-4B73-8B88-EDAA22623A4D}" srcOrd="0" destOrd="0" presId="urn:microsoft.com/office/officeart/2008/layout/RadialCluster"/>
    <dgm:cxn modelId="{FC0DCA9D-0225-49B5-8F4D-95A56AAC7114}" type="presParOf" srcId="{879D99AC-7974-4B73-8B88-EDAA22623A4D}" destId="{FC520F46-34E3-48A4-8923-376F30253243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DA8C87-9C94-4C83-B165-291EFED985F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975D4A-3A97-4BC8-892D-89FBC153CFAE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rgbClr val="002060"/>
              </a:solidFill>
            </a:rPr>
            <a:t>1</a:t>
          </a:r>
        </a:p>
      </dgm:t>
    </dgm:pt>
    <dgm:pt modelId="{DD55D344-6443-4862-87C3-E06BBDD42092}" type="parTrans" cxnId="{B8EF7A5C-06B6-454D-98BF-3557DCEB256E}">
      <dgm:prSet/>
      <dgm:spPr/>
      <dgm:t>
        <a:bodyPr/>
        <a:lstStyle/>
        <a:p>
          <a:endParaRPr lang="ru-RU"/>
        </a:p>
      </dgm:t>
    </dgm:pt>
    <dgm:pt modelId="{58193B5E-F006-4CE1-B160-4107584584F2}" type="sibTrans" cxnId="{B8EF7A5C-06B6-454D-98BF-3557DCEB256E}">
      <dgm:prSet/>
      <dgm:spPr/>
      <dgm:t>
        <a:bodyPr/>
        <a:lstStyle/>
        <a:p>
          <a:endParaRPr lang="ru-RU"/>
        </a:p>
      </dgm:t>
    </dgm:pt>
    <dgm:pt modelId="{27BE43E4-0763-4F72-8446-0ADAABE79BC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dirty="0" smtClean="0">
              <a:solidFill>
                <a:srgbClr val="002060"/>
              </a:solidFill>
            </a:rPr>
            <a:t>3</a:t>
          </a:r>
          <a:endParaRPr lang="ru-RU" sz="3200" b="1" dirty="0">
            <a:solidFill>
              <a:srgbClr val="002060"/>
            </a:solidFill>
          </a:endParaRPr>
        </a:p>
      </dgm:t>
    </dgm:pt>
    <dgm:pt modelId="{EC628B90-19A9-4E79-8DA3-3F6FE323A66B}" type="parTrans" cxnId="{3945DB95-85E0-44AB-9894-F211379F59EF}">
      <dgm:prSet/>
      <dgm:spPr/>
      <dgm:t>
        <a:bodyPr/>
        <a:lstStyle/>
        <a:p>
          <a:endParaRPr lang="ru-RU"/>
        </a:p>
      </dgm:t>
    </dgm:pt>
    <dgm:pt modelId="{81186910-9671-41AD-9EB0-33542DCB6235}" type="sibTrans" cxnId="{3945DB95-85E0-44AB-9894-F211379F59EF}">
      <dgm:prSet/>
      <dgm:spPr/>
      <dgm:t>
        <a:bodyPr/>
        <a:lstStyle/>
        <a:p>
          <a:endParaRPr lang="ru-RU"/>
        </a:p>
      </dgm:t>
    </dgm:pt>
    <dgm:pt modelId="{D60E0CBA-28C1-4880-9996-1828488C406D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rgbClr val="002060"/>
              </a:solidFill>
            </a:rPr>
            <a:t>4</a:t>
          </a:r>
          <a:endParaRPr lang="ru-RU" sz="3200" b="1" dirty="0">
            <a:solidFill>
              <a:srgbClr val="002060"/>
            </a:solidFill>
          </a:endParaRPr>
        </a:p>
      </dgm:t>
    </dgm:pt>
    <dgm:pt modelId="{88C9A7DA-8EF5-4704-AD0C-F1920AF3629C}" type="parTrans" cxnId="{F07B9A1F-CB30-4095-9CA5-76F2E2625032}">
      <dgm:prSet/>
      <dgm:spPr/>
      <dgm:t>
        <a:bodyPr/>
        <a:lstStyle/>
        <a:p>
          <a:endParaRPr lang="ru-RU"/>
        </a:p>
      </dgm:t>
    </dgm:pt>
    <dgm:pt modelId="{FBF66F23-F21E-4001-969C-8544B75EA41D}" type="sibTrans" cxnId="{F07B9A1F-CB30-4095-9CA5-76F2E2625032}">
      <dgm:prSet/>
      <dgm:spPr/>
      <dgm:t>
        <a:bodyPr/>
        <a:lstStyle/>
        <a:p>
          <a:endParaRPr lang="ru-RU"/>
        </a:p>
      </dgm:t>
    </dgm:pt>
    <dgm:pt modelId="{97E855D0-73CF-478C-916F-6553AD28F58F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rgbClr val="002060"/>
              </a:solidFill>
            </a:rPr>
            <a:t>5 </a:t>
          </a:r>
          <a:endParaRPr lang="ru-RU" sz="3200" dirty="0">
            <a:solidFill>
              <a:srgbClr val="002060"/>
            </a:solidFill>
          </a:endParaRPr>
        </a:p>
      </dgm:t>
    </dgm:pt>
    <dgm:pt modelId="{B6C0E288-BFD8-4DCB-B99D-E46CD074887C}" type="parTrans" cxnId="{128EB88D-5FE0-43E3-9EE9-35BF4A34C6ED}">
      <dgm:prSet/>
      <dgm:spPr/>
      <dgm:t>
        <a:bodyPr/>
        <a:lstStyle/>
        <a:p>
          <a:endParaRPr lang="ru-RU"/>
        </a:p>
      </dgm:t>
    </dgm:pt>
    <dgm:pt modelId="{509B50E4-544C-42A0-B048-592AC6145015}" type="sibTrans" cxnId="{128EB88D-5FE0-43E3-9EE9-35BF4A34C6ED}">
      <dgm:prSet/>
      <dgm:spPr/>
      <dgm:t>
        <a:bodyPr/>
        <a:lstStyle/>
        <a:p>
          <a:endParaRPr lang="ru-RU"/>
        </a:p>
      </dgm:t>
    </dgm:pt>
    <dgm:pt modelId="{4BFEA94C-21F1-4D4D-A10E-0F7CF90663D3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Провести ИРР с участниками досрочного периода о правилах поведения в ППЭ.</a:t>
          </a:r>
          <a:endParaRPr lang="ru-RU" sz="1000" dirty="0"/>
        </a:p>
      </dgm:t>
    </dgm:pt>
    <dgm:pt modelId="{577B677E-39E2-44E7-8942-F9D140D052B4}" type="parTrans" cxnId="{EE938E82-E8D3-44D9-A63B-E4D77972CBE0}">
      <dgm:prSet/>
      <dgm:spPr/>
      <dgm:t>
        <a:bodyPr/>
        <a:lstStyle/>
        <a:p>
          <a:endParaRPr lang="ru-RU"/>
        </a:p>
      </dgm:t>
    </dgm:pt>
    <dgm:pt modelId="{84CE83EB-54AD-424C-B608-09B041FB9389}" type="sibTrans" cxnId="{EE938E82-E8D3-44D9-A63B-E4D77972CBE0}">
      <dgm:prSet/>
      <dgm:spPr/>
      <dgm:t>
        <a:bodyPr/>
        <a:lstStyle/>
        <a:p>
          <a:endParaRPr lang="ru-RU"/>
        </a:p>
      </dgm:t>
    </dgm:pt>
    <dgm:pt modelId="{4EDE533A-507F-4A26-BC6D-FA180185F54D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условия для проведения ГИА-9, обратив особое внимание на сохранность жизни и здоровья обучающихся.</a:t>
          </a:r>
          <a:endParaRPr lang="ru-RU" sz="1000" dirty="0"/>
        </a:p>
      </dgm:t>
    </dgm:pt>
    <dgm:pt modelId="{33B05D94-9EF1-4A70-A71C-269E8153BF3C}" type="parTrans" cxnId="{D3BFBC17-C96D-485A-866B-2F814728D7A2}">
      <dgm:prSet/>
      <dgm:spPr/>
      <dgm:t>
        <a:bodyPr/>
        <a:lstStyle/>
        <a:p>
          <a:endParaRPr lang="ru-RU"/>
        </a:p>
      </dgm:t>
    </dgm:pt>
    <dgm:pt modelId="{C9D05294-784F-4228-8260-207BC348266E}" type="sibTrans" cxnId="{D3BFBC17-C96D-485A-866B-2F814728D7A2}">
      <dgm:prSet/>
      <dgm:spPr/>
      <dgm:t>
        <a:bodyPr/>
        <a:lstStyle/>
        <a:p>
          <a:endParaRPr lang="ru-RU"/>
        </a:p>
      </dgm:t>
    </dgm:pt>
    <dgm:pt modelId="{AC9E76CA-2137-4EA2-976F-56A1D8BC83EA}">
      <dgm:prSet/>
      <dgm:spPr/>
      <dgm:t>
        <a:bodyPr/>
        <a:lstStyle/>
        <a:p>
          <a:endParaRPr lang="ru-RU" sz="1100" dirty="0"/>
        </a:p>
      </dgm:t>
    </dgm:pt>
    <dgm:pt modelId="{30C33625-DBA3-467A-B708-9B98FD0F6935}" type="parTrans" cxnId="{3F756936-B861-4442-960A-04DDE718A510}">
      <dgm:prSet/>
      <dgm:spPr/>
      <dgm:t>
        <a:bodyPr/>
        <a:lstStyle/>
        <a:p>
          <a:endParaRPr lang="ru-RU"/>
        </a:p>
      </dgm:t>
    </dgm:pt>
    <dgm:pt modelId="{0D51BD00-7316-41BE-9CBB-9A09F6832C06}" type="sibTrans" cxnId="{3F756936-B861-4442-960A-04DDE718A510}">
      <dgm:prSet/>
      <dgm:spPr/>
      <dgm:t>
        <a:bodyPr/>
        <a:lstStyle/>
        <a:p>
          <a:endParaRPr lang="ru-RU"/>
        </a:p>
      </dgm:t>
    </dgm:pt>
    <dgm:pt modelId="{86E620DA-F76F-4488-9AC3-C8B644651870}">
      <dgm:prSet custT="1"/>
      <dgm:spPr/>
      <dgm:t>
        <a:bodyPr/>
        <a:lstStyle/>
        <a:p>
          <a:pPr rtl="0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ППЭ всеми техническими средствами для печати КИМ в штабе ППЭ, оборудованием для проведения лабораторных работ по физике, практической части по информатике и устной части по иностранному языку (раздел «Говорение»).</a:t>
          </a:r>
          <a:b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4E4DB6-CB89-42A8-9868-41C5846A4F98}" type="parTrans" cxnId="{620D5EE2-10AE-4DC2-972A-68DFB79F9D8A}">
      <dgm:prSet/>
      <dgm:spPr/>
      <dgm:t>
        <a:bodyPr/>
        <a:lstStyle/>
        <a:p>
          <a:endParaRPr lang="ru-RU"/>
        </a:p>
      </dgm:t>
    </dgm:pt>
    <dgm:pt modelId="{C16D3B04-DF02-4CBA-A38F-42D19B6BB4B8}" type="sibTrans" cxnId="{620D5EE2-10AE-4DC2-972A-68DFB79F9D8A}">
      <dgm:prSet/>
      <dgm:spPr/>
      <dgm:t>
        <a:bodyPr/>
        <a:lstStyle/>
        <a:p>
          <a:endParaRPr lang="ru-RU"/>
        </a:p>
      </dgm:t>
    </dgm:pt>
    <dgm:pt modelId="{2B4F5282-14B7-469A-9347-2653AAC3C090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rgbClr val="002060"/>
              </a:solidFill>
            </a:rPr>
            <a:t>2</a:t>
          </a:r>
          <a:endParaRPr lang="ru-RU" sz="3200" b="1" dirty="0">
            <a:solidFill>
              <a:srgbClr val="002060"/>
            </a:solidFill>
          </a:endParaRPr>
        </a:p>
      </dgm:t>
    </dgm:pt>
    <dgm:pt modelId="{221F75AF-3C62-4FA2-A358-648D2E6E384C}" type="sibTrans" cxnId="{E95F1D72-E20A-4BE7-B9F3-7C0060967837}">
      <dgm:prSet/>
      <dgm:spPr/>
      <dgm:t>
        <a:bodyPr/>
        <a:lstStyle/>
        <a:p>
          <a:endParaRPr lang="ru-RU"/>
        </a:p>
      </dgm:t>
    </dgm:pt>
    <dgm:pt modelId="{B2372858-D40E-47D5-82A6-E30F93B47B8B}" type="parTrans" cxnId="{E95F1D72-E20A-4BE7-B9F3-7C0060967837}">
      <dgm:prSet/>
      <dgm:spPr/>
      <dgm:t>
        <a:bodyPr/>
        <a:lstStyle/>
        <a:p>
          <a:endParaRPr lang="ru-RU"/>
        </a:p>
      </dgm:t>
    </dgm:pt>
    <dgm:pt modelId="{2683225E-E75C-455E-AA5B-94D44204C3CA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явку   уполномоченных представителей ГЭК  в пункты проверки экзаменационных работ территориальными предметными подкомиссиями.</a:t>
          </a:r>
          <a:endParaRPr lang="ru-RU" sz="1300" dirty="0"/>
        </a:p>
      </dgm:t>
    </dgm:pt>
    <dgm:pt modelId="{A67EB2FA-D82C-4C44-95AC-FEC1217755AA}" type="parTrans" cxnId="{70939F2D-DF4A-4A7C-8D30-05868EBCD580}">
      <dgm:prSet/>
      <dgm:spPr/>
      <dgm:t>
        <a:bodyPr/>
        <a:lstStyle/>
        <a:p>
          <a:endParaRPr lang="ru-RU"/>
        </a:p>
      </dgm:t>
    </dgm:pt>
    <dgm:pt modelId="{7FAD82E5-22D9-4895-9FDA-42101835E443}" type="sibTrans" cxnId="{70939F2D-DF4A-4A7C-8D30-05868EBCD580}">
      <dgm:prSet/>
      <dgm:spPr/>
      <dgm:t>
        <a:bodyPr/>
        <a:lstStyle/>
        <a:p>
          <a:endParaRPr lang="ru-RU"/>
        </a:p>
      </dgm:t>
    </dgm:pt>
    <dgm:pt modelId="{691FADB7-B479-4ADB-B396-300FE6E7733D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участие работников муниципальных органов управления образованием, общеобразовательных организаций в работе ППЭ, территориальных экзаменационных, конфликтных, предметных подкомиссий.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07E1C-847F-4FF1-A10B-F04087A53E3D}" type="parTrans" cxnId="{873D1B5F-FEAB-42A5-B8DC-0EE188F7337B}">
      <dgm:prSet/>
      <dgm:spPr/>
      <dgm:t>
        <a:bodyPr/>
        <a:lstStyle/>
        <a:p>
          <a:endParaRPr lang="ru-RU"/>
        </a:p>
      </dgm:t>
    </dgm:pt>
    <dgm:pt modelId="{50E3F8E4-5404-4A47-B0D4-7FF73E544436}" type="sibTrans" cxnId="{873D1B5F-FEAB-42A5-B8DC-0EE188F7337B}">
      <dgm:prSet/>
      <dgm:spPr/>
      <dgm:t>
        <a:bodyPr/>
        <a:lstStyle/>
        <a:p>
          <a:endParaRPr lang="ru-RU"/>
        </a:p>
      </dgm:t>
    </dgm:pt>
    <dgm:pt modelId="{A88574F3-4134-4F6B-86EF-84F4391C09F2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rgbClr val="002060"/>
              </a:solidFill>
            </a:rPr>
            <a:t>6</a:t>
          </a:r>
          <a:endParaRPr lang="ru-RU" sz="3200" b="1" dirty="0">
            <a:solidFill>
              <a:srgbClr val="002060"/>
            </a:solidFill>
          </a:endParaRPr>
        </a:p>
      </dgm:t>
    </dgm:pt>
    <dgm:pt modelId="{0FD00CC9-D96A-4941-B0D5-5BE0B5621A9C}" type="parTrans" cxnId="{45338A0A-532B-491E-A8A6-310DF45B1FC1}">
      <dgm:prSet/>
      <dgm:spPr/>
      <dgm:t>
        <a:bodyPr/>
        <a:lstStyle/>
        <a:p>
          <a:endParaRPr lang="ru-RU"/>
        </a:p>
      </dgm:t>
    </dgm:pt>
    <dgm:pt modelId="{D076502B-BE33-46FA-A5EE-7B3D1C4E1551}" type="sibTrans" cxnId="{45338A0A-532B-491E-A8A6-310DF45B1FC1}">
      <dgm:prSet/>
      <dgm:spPr/>
      <dgm:t>
        <a:bodyPr/>
        <a:lstStyle/>
        <a:p>
          <a:endParaRPr lang="ru-RU"/>
        </a:p>
      </dgm:t>
    </dgm:pt>
    <dgm:pt modelId="{1FF4D359-119A-4B0A-8B76-4A645BC7B622}">
      <dgm:prSet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 доставку экзаменационных материалов по русскому языку, математике, химии из РЦОИ в ППЭ и из ППЭ в РЦОИ и экзаменационных материалов  по учебным предметам по выбору (кроме химии) из мест хранения ЭМ в ППЭ и из ППЭ в места хранения ЭМ.</a:t>
          </a:r>
          <a:endParaRPr lang="ru-RU" sz="1000" dirty="0"/>
        </a:p>
      </dgm:t>
    </dgm:pt>
    <dgm:pt modelId="{EC899F57-515E-4109-9C8F-9B3B5D65D870}" type="parTrans" cxnId="{2D435C57-956B-41D7-9589-23CDDAAC3032}">
      <dgm:prSet/>
      <dgm:spPr/>
      <dgm:t>
        <a:bodyPr/>
        <a:lstStyle/>
        <a:p>
          <a:endParaRPr lang="ru-RU"/>
        </a:p>
      </dgm:t>
    </dgm:pt>
    <dgm:pt modelId="{32A17DE3-5FD5-4674-8E9B-617B70EFEB5E}" type="sibTrans" cxnId="{2D435C57-956B-41D7-9589-23CDDAAC3032}">
      <dgm:prSet/>
      <dgm:spPr/>
      <dgm:t>
        <a:bodyPr/>
        <a:lstStyle/>
        <a:p>
          <a:endParaRPr lang="ru-RU"/>
        </a:p>
      </dgm:t>
    </dgm:pt>
    <dgm:pt modelId="{DEB377A8-D4C5-49E3-9A65-A9FA2710BEE3}" type="pres">
      <dgm:prSet presAssocID="{78DA8C87-9C94-4C83-B165-291EFED985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9A6F4E-B49A-4376-A156-8AFAF01B1DA5}" type="pres">
      <dgm:prSet presAssocID="{43975D4A-3A97-4BC8-892D-89FBC153CFAE}" presName="composite" presStyleCnt="0"/>
      <dgm:spPr/>
    </dgm:pt>
    <dgm:pt modelId="{19AEE6D9-45AD-4974-B8A9-208E18BD1AC6}" type="pres">
      <dgm:prSet presAssocID="{43975D4A-3A97-4BC8-892D-89FBC153CFAE}" presName="parentText" presStyleLbl="alignNode1" presStyleIdx="0" presStyleCnt="6" custLinFactNeighborX="174" custLinFactNeighborY="13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F38BF-021C-4E2A-B236-F61F76E2C035}" type="pres">
      <dgm:prSet presAssocID="{43975D4A-3A97-4BC8-892D-89FBC153CFAE}" presName="descendantText" presStyleLbl="alignAcc1" presStyleIdx="0" presStyleCnt="6" custLinFactNeighborX="0" custLinFactNeighborY="1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D3D00-18A4-4722-8C83-4198CC7C731D}" type="pres">
      <dgm:prSet presAssocID="{58193B5E-F006-4CE1-B160-4107584584F2}" presName="sp" presStyleCnt="0"/>
      <dgm:spPr/>
    </dgm:pt>
    <dgm:pt modelId="{A986DB27-D168-4F89-B211-676FAEC9B043}" type="pres">
      <dgm:prSet presAssocID="{2B4F5282-14B7-469A-9347-2653AAC3C090}" presName="composite" presStyleCnt="0"/>
      <dgm:spPr/>
    </dgm:pt>
    <dgm:pt modelId="{9074F3BC-35D2-4F28-876D-035BBF369D3B}" type="pres">
      <dgm:prSet presAssocID="{2B4F5282-14B7-469A-9347-2653AAC3C090}" presName="parentText" presStyleLbl="alignNode1" presStyleIdx="1" presStyleCnt="6" custLinFactNeighborX="-174" custLinFactNeighborY="-6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94BEA-655D-4931-B6B4-5555196C0CDB}" type="pres">
      <dgm:prSet presAssocID="{2B4F5282-14B7-469A-9347-2653AAC3C090}" presName="descendantText" presStyleLbl="alignAcc1" presStyleIdx="1" presStyleCnt="6" custLinFactNeighborX="0" custLinFactNeighborY="2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88451-EA18-4F9C-95A4-7A9C67932DA7}" type="pres">
      <dgm:prSet presAssocID="{221F75AF-3C62-4FA2-A358-648D2E6E384C}" presName="sp" presStyleCnt="0"/>
      <dgm:spPr/>
    </dgm:pt>
    <dgm:pt modelId="{4B2F9C1A-8BEE-4508-A636-683F0EB2BA8E}" type="pres">
      <dgm:prSet presAssocID="{27BE43E4-0763-4F72-8446-0ADAABE79BCF}" presName="composite" presStyleCnt="0"/>
      <dgm:spPr/>
    </dgm:pt>
    <dgm:pt modelId="{DBF796A4-D481-4CF3-8571-4D7E52631862}" type="pres">
      <dgm:prSet presAssocID="{27BE43E4-0763-4F72-8446-0ADAABE79BC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002BDD-6D36-4958-85BA-93FB22C65BAA}" type="pres">
      <dgm:prSet presAssocID="{27BE43E4-0763-4F72-8446-0ADAABE79BC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A414B-4ADD-423C-9A44-049243B22CB0}" type="pres">
      <dgm:prSet presAssocID="{81186910-9671-41AD-9EB0-33542DCB6235}" presName="sp" presStyleCnt="0"/>
      <dgm:spPr/>
    </dgm:pt>
    <dgm:pt modelId="{6D30AEA6-4303-446C-B60B-D80FCAA58B74}" type="pres">
      <dgm:prSet presAssocID="{D60E0CBA-28C1-4880-9996-1828488C406D}" presName="composite" presStyleCnt="0"/>
      <dgm:spPr/>
    </dgm:pt>
    <dgm:pt modelId="{A0521D03-5611-4A7A-BDC8-32B7300EA4CC}" type="pres">
      <dgm:prSet presAssocID="{D60E0CBA-28C1-4880-9996-1828488C406D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5E793-2656-492E-ACC9-77D063880C1E}" type="pres">
      <dgm:prSet presAssocID="{D60E0CBA-28C1-4880-9996-1828488C406D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FD33C-EA57-48A6-A913-703DCEDC6CF7}" type="pres">
      <dgm:prSet presAssocID="{FBF66F23-F21E-4001-969C-8544B75EA41D}" presName="sp" presStyleCnt="0"/>
      <dgm:spPr/>
    </dgm:pt>
    <dgm:pt modelId="{0A68A15B-0817-42F3-82CA-3554FBDB5DD8}" type="pres">
      <dgm:prSet presAssocID="{97E855D0-73CF-478C-916F-6553AD28F58F}" presName="composite" presStyleCnt="0"/>
      <dgm:spPr/>
    </dgm:pt>
    <dgm:pt modelId="{F22F45E8-94B2-4A34-82CA-AD5E6AECB4FB}" type="pres">
      <dgm:prSet presAssocID="{97E855D0-73CF-478C-916F-6553AD28F58F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D3548-493B-47BB-BB7F-9682CA940A6D}" type="pres">
      <dgm:prSet presAssocID="{97E855D0-73CF-478C-916F-6553AD28F58F}" presName="descendantText" presStyleLbl="alignAcc1" presStyleIdx="4" presStyleCnt="6" custScaleY="109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12107-D439-464C-8EB1-8E43E2CCCD7E}" type="pres">
      <dgm:prSet presAssocID="{509B50E4-544C-42A0-B048-592AC6145015}" presName="sp" presStyleCnt="0"/>
      <dgm:spPr/>
    </dgm:pt>
    <dgm:pt modelId="{12E039CE-B289-4D3B-B76E-CD750C959479}" type="pres">
      <dgm:prSet presAssocID="{A88574F3-4134-4F6B-86EF-84F4391C09F2}" presName="composite" presStyleCnt="0"/>
      <dgm:spPr/>
    </dgm:pt>
    <dgm:pt modelId="{A64DD45C-71B6-4968-B3C3-94278374095B}" type="pres">
      <dgm:prSet presAssocID="{A88574F3-4134-4F6B-86EF-84F4391C09F2}" presName="parentText" presStyleLbl="alignNode1" presStyleIdx="5" presStyleCnt="6" custLinFactNeighborX="-174" custLinFactNeighborY="-6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3BA12-7CF8-40B1-AAD4-2D7A28A24189}" type="pres">
      <dgm:prSet presAssocID="{A88574F3-4134-4F6B-86EF-84F4391C09F2}" presName="descendantText" presStyleLbl="alignAcc1" presStyleIdx="5" presStyleCnt="6" custScaleY="139918" custLinFactNeighborX="0" custLinFactNeighborY="16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EF7A5C-06B6-454D-98BF-3557DCEB256E}" srcId="{78DA8C87-9C94-4C83-B165-291EFED985FC}" destId="{43975D4A-3A97-4BC8-892D-89FBC153CFAE}" srcOrd="0" destOrd="0" parTransId="{DD55D344-6443-4862-87C3-E06BBDD42092}" sibTransId="{58193B5E-F006-4CE1-B160-4107584584F2}"/>
    <dgm:cxn modelId="{25E267F8-2F8C-461F-BD1A-8D50B97789C2}" type="presOf" srcId="{A88574F3-4134-4F6B-86EF-84F4391C09F2}" destId="{A64DD45C-71B6-4968-B3C3-94278374095B}" srcOrd="0" destOrd="0" presId="urn:microsoft.com/office/officeart/2005/8/layout/chevron2"/>
    <dgm:cxn modelId="{298C1A6B-9704-4079-ACFA-A0F22C44EBE3}" type="presOf" srcId="{43975D4A-3A97-4BC8-892D-89FBC153CFAE}" destId="{19AEE6D9-45AD-4974-B8A9-208E18BD1AC6}" srcOrd="0" destOrd="0" presId="urn:microsoft.com/office/officeart/2005/8/layout/chevron2"/>
    <dgm:cxn modelId="{45338A0A-532B-491E-A8A6-310DF45B1FC1}" srcId="{78DA8C87-9C94-4C83-B165-291EFED985FC}" destId="{A88574F3-4134-4F6B-86EF-84F4391C09F2}" srcOrd="5" destOrd="0" parTransId="{0FD00CC9-D96A-4941-B0D5-5BE0B5621A9C}" sibTransId="{D076502B-BE33-46FA-A5EE-7B3D1C4E1551}"/>
    <dgm:cxn modelId="{BDD6CA0D-4179-47E2-89EC-EB0E1584AC97}" type="presOf" srcId="{2683225E-E75C-455E-AA5B-94D44204C3CA}" destId="{F055E793-2656-492E-ACC9-77D063880C1E}" srcOrd="0" destOrd="0" presId="urn:microsoft.com/office/officeart/2005/8/layout/chevron2"/>
    <dgm:cxn modelId="{E95F1D72-E20A-4BE7-B9F3-7C0060967837}" srcId="{78DA8C87-9C94-4C83-B165-291EFED985FC}" destId="{2B4F5282-14B7-469A-9347-2653AAC3C090}" srcOrd="1" destOrd="0" parTransId="{B2372858-D40E-47D5-82A6-E30F93B47B8B}" sibTransId="{221F75AF-3C62-4FA2-A358-648D2E6E384C}"/>
    <dgm:cxn modelId="{EE938E82-E8D3-44D9-A63B-E4D77972CBE0}" srcId="{43975D4A-3A97-4BC8-892D-89FBC153CFAE}" destId="{4BFEA94C-21F1-4D4D-A10E-0F7CF90663D3}" srcOrd="0" destOrd="0" parTransId="{577B677E-39E2-44E7-8942-F9D140D052B4}" sibTransId="{84CE83EB-54AD-424C-B608-09B041FB9389}"/>
    <dgm:cxn modelId="{946169F8-6B4A-47A1-8D33-562F9C46979F}" type="presOf" srcId="{AC9E76CA-2137-4EA2-976F-56A1D8BC83EA}" destId="{82002BDD-6D36-4958-85BA-93FB22C65BAA}" srcOrd="0" destOrd="0" presId="urn:microsoft.com/office/officeart/2005/8/layout/chevron2"/>
    <dgm:cxn modelId="{2D435C57-956B-41D7-9589-23CDDAAC3032}" srcId="{A88574F3-4134-4F6B-86EF-84F4391C09F2}" destId="{1FF4D359-119A-4B0A-8B76-4A645BC7B622}" srcOrd="0" destOrd="0" parTransId="{EC899F57-515E-4109-9C8F-9B3B5D65D870}" sibTransId="{32A17DE3-5FD5-4674-8E9B-617B70EFEB5E}"/>
    <dgm:cxn modelId="{3F756936-B861-4442-960A-04DDE718A510}" srcId="{27BE43E4-0763-4F72-8446-0ADAABE79BCF}" destId="{AC9E76CA-2137-4EA2-976F-56A1D8BC83EA}" srcOrd="0" destOrd="0" parTransId="{30C33625-DBA3-467A-B708-9B98FD0F6935}" sibTransId="{0D51BD00-7316-41BE-9CBB-9A09F6832C06}"/>
    <dgm:cxn modelId="{D2919CCB-BC13-404F-BD82-627ABA3908B0}" type="presOf" srcId="{78DA8C87-9C94-4C83-B165-291EFED985FC}" destId="{DEB377A8-D4C5-49E3-9A65-A9FA2710BEE3}" srcOrd="0" destOrd="0" presId="urn:microsoft.com/office/officeart/2005/8/layout/chevron2"/>
    <dgm:cxn modelId="{620D5EE2-10AE-4DC2-972A-68DFB79F9D8A}" srcId="{27BE43E4-0763-4F72-8446-0ADAABE79BCF}" destId="{86E620DA-F76F-4488-9AC3-C8B644651870}" srcOrd="1" destOrd="0" parTransId="{A84E4DB6-CB89-42A8-9868-41C5846A4F98}" sibTransId="{C16D3B04-DF02-4CBA-A38F-42D19B6BB4B8}"/>
    <dgm:cxn modelId="{873D1B5F-FEAB-42A5-B8DC-0EE188F7337B}" srcId="{97E855D0-73CF-478C-916F-6553AD28F58F}" destId="{691FADB7-B479-4ADB-B396-300FE6E7733D}" srcOrd="0" destOrd="0" parTransId="{22F07E1C-847F-4FF1-A10B-F04087A53E3D}" sibTransId="{50E3F8E4-5404-4A47-B0D4-7FF73E544436}"/>
    <dgm:cxn modelId="{A5CCB3CA-9AF0-468B-A672-784C8A511376}" type="presOf" srcId="{1FF4D359-119A-4B0A-8B76-4A645BC7B622}" destId="{0013BA12-7CF8-40B1-AAD4-2D7A28A24189}" srcOrd="0" destOrd="0" presId="urn:microsoft.com/office/officeart/2005/8/layout/chevron2"/>
    <dgm:cxn modelId="{89EE6D58-9A91-445A-A7C2-7D007EB3B3CA}" type="presOf" srcId="{2B4F5282-14B7-469A-9347-2653AAC3C090}" destId="{9074F3BC-35D2-4F28-876D-035BBF369D3B}" srcOrd="0" destOrd="0" presId="urn:microsoft.com/office/officeart/2005/8/layout/chevron2"/>
    <dgm:cxn modelId="{02F7C0A7-2B2F-41B1-B665-A4FF04ACB430}" type="presOf" srcId="{4EDE533A-507F-4A26-BC6D-FA180185F54D}" destId="{12694BEA-655D-4931-B6B4-5555196C0CDB}" srcOrd="0" destOrd="0" presId="urn:microsoft.com/office/officeart/2005/8/layout/chevron2"/>
    <dgm:cxn modelId="{A94BB07A-8284-4E73-86D8-3FD09B276229}" type="presOf" srcId="{27BE43E4-0763-4F72-8446-0ADAABE79BCF}" destId="{DBF796A4-D481-4CF3-8571-4D7E52631862}" srcOrd="0" destOrd="0" presId="urn:microsoft.com/office/officeart/2005/8/layout/chevron2"/>
    <dgm:cxn modelId="{70939F2D-DF4A-4A7C-8D30-05868EBCD580}" srcId="{D60E0CBA-28C1-4880-9996-1828488C406D}" destId="{2683225E-E75C-455E-AA5B-94D44204C3CA}" srcOrd="0" destOrd="0" parTransId="{A67EB2FA-D82C-4C44-95AC-FEC1217755AA}" sibTransId="{7FAD82E5-22D9-4895-9FDA-42101835E443}"/>
    <dgm:cxn modelId="{128EB88D-5FE0-43E3-9EE9-35BF4A34C6ED}" srcId="{78DA8C87-9C94-4C83-B165-291EFED985FC}" destId="{97E855D0-73CF-478C-916F-6553AD28F58F}" srcOrd="4" destOrd="0" parTransId="{B6C0E288-BFD8-4DCB-B99D-E46CD074887C}" sibTransId="{509B50E4-544C-42A0-B048-592AC6145015}"/>
    <dgm:cxn modelId="{3945DB95-85E0-44AB-9894-F211379F59EF}" srcId="{78DA8C87-9C94-4C83-B165-291EFED985FC}" destId="{27BE43E4-0763-4F72-8446-0ADAABE79BCF}" srcOrd="2" destOrd="0" parTransId="{EC628B90-19A9-4E79-8DA3-3F6FE323A66B}" sibTransId="{81186910-9671-41AD-9EB0-33542DCB6235}"/>
    <dgm:cxn modelId="{552F3880-E1D9-476D-99B3-8391A0549ECD}" type="presOf" srcId="{D60E0CBA-28C1-4880-9996-1828488C406D}" destId="{A0521D03-5611-4A7A-BDC8-32B7300EA4CC}" srcOrd="0" destOrd="0" presId="urn:microsoft.com/office/officeart/2005/8/layout/chevron2"/>
    <dgm:cxn modelId="{A75E1AD0-E11B-4471-9473-7153FCB6406E}" type="presOf" srcId="{691FADB7-B479-4ADB-B396-300FE6E7733D}" destId="{FD2D3548-493B-47BB-BB7F-9682CA940A6D}" srcOrd="0" destOrd="0" presId="urn:microsoft.com/office/officeart/2005/8/layout/chevron2"/>
    <dgm:cxn modelId="{D3BFBC17-C96D-485A-866B-2F814728D7A2}" srcId="{2B4F5282-14B7-469A-9347-2653AAC3C090}" destId="{4EDE533A-507F-4A26-BC6D-FA180185F54D}" srcOrd="0" destOrd="0" parTransId="{33B05D94-9EF1-4A70-A71C-269E8153BF3C}" sibTransId="{C9D05294-784F-4228-8260-207BC348266E}"/>
    <dgm:cxn modelId="{23019F1B-AB77-4E0B-9C57-4037EAE81A53}" type="presOf" srcId="{97E855D0-73CF-478C-916F-6553AD28F58F}" destId="{F22F45E8-94B2-4A34-82CA-AD5E6AECB4FB}" srcOrd="0" destOrd="0" presId="urn:microsoft.com/office/officeart/2005/8/layout/chevron2"/>
    <dgm:cxn modelId="{CE7A1722-7FC7-4964-BF67-15AB7554519F}" type="presOf" srcId="{86E620DA-F76F-4488-9AC3-C8B644651870}" destId="{82002BDD-6D36-4958-85BA-93FB22C65BAA}" srcOrd="0" destOrd="1" presId="urn:microsoft.com/office/officeart/2005/8/layout/chevron2"/>
    <dgm:cxn modelId="{F07B9A1F-CB30-4095-9CA5-76F2E2625032}" srcId="{78DA8C87-9C94-4C83-B165-291EFED985FC}" destId="{D60E0CBA-28C1-4880-9996-1828488C406D}" srcOrd="3" destOrd="0" parTransId="{88C9A7DA-8EF5-4704-AD0C-F1920AF3629C}" sibTransId="{FBF66F23-F21E-4001-969C-8544B75EA41D}"/>
    <dgm:cxn modelId="{129FDFE9-FABF-406B-A28F-1837C744538D}" type="presOf" srcId="{4BFEA94C-21F1-4D4D-A10E-0F7CF90663D3}" destId="{3AAF38BF-021C-4E2A-B236-F61F76E2C035}" srcOrd="0" destOrd="0" presId="urn:microsoft.com/office/officeart/2005/8/layout/chevron2"/>
    <dgm:cxn modelId="{129234DC-9665-46B4-BACB-D45B4B959008}" type="presParOf" srcId="{DEB377A8-D4C5-49E3-9A65-A9FA2710BEE3}" destId="{789A6F4E-B49A-4376-A156-8AFAF01B1DA5}" srcOrd="0" destOrd="0" presId="urn:microsoft.com/office/officeart/2005/8/layout/chevron2"/>
    <dgm:cxn modelId="{36CEF447-69DF-4829-9774-E1727DA03731}" type="presParOf" srcId="{789A6F4E-B49A-4376-A156-8AFAF01B1DA5}" destId="{19AEE6D9-45AD-4974-B8A9-208E18BD1AC6}" srcOrd="0" destOrd="0" presId="urn:microsoft.com/office/officeart/2005/8/layout/chevron2"/>
    <dgm:cxn modelId="{7F53E013-85BC-483A-A072-2CA11791EB96}" type="presParOf" srcId="{789A6F4E-B49A-4376-A156-8AFAF01B1DA5}" destId="{3AAF38BF-021C-4E2A-B236-F61F76E2C035}" srcOrd="1" destOrd="0" presId="urn:microsoft.com/office/officeart/2005/8/layout/chevron2"/>
    <dgm:cxn modelId="{C1DB4647-B221-4B57-801E-560C9E5DC58E}" type="presParOf" srcId="{DEB377A8-D4C5-49E3-9A65-A9FA2710BEE3}" destId="{895D3D00-18A4-4722-8C83-4198CC7C731D}" srcOrd="1" destOrd="0" presId="urn:microsoft.com/office/officeart/2005/8/layout/chevron2"/>
    <dgm:cxn modelId="{1C985EFA-7E79-4642-B5B1-85B45FC49342}" type="presParOf" srcId="{DEB377A8-D4C5-49E3-9A65-A9FA2710BEE3}" destId="{A986DB27-D168-4F89-B211-676FAEC9B043}" srcOrd="2" destOrd="0" presId="urn:microsoft.com/office/officeart/2005/8/layout/chevron2"/>
    <dgm:cxn modelId="{5AB9F517-E635-428B-AAF6-B45A622617E8}" type="presParOf" srcId="{A986DB27-D168-4F89-B211-676FAEC9B043}" destId="{9074F3BC-35D2-4F28-876D-035BBF369D3B}" srcOrd="0" destOrd="0" presId="urn:microsoft.com/office/officeart/2005/8/layout/chevron2"/>
    <dgm:cxn modelId="{C821154F-B4FD-47A0-87FB-299C6013B423}" type="presParOf" srcId="{A986DB27-D168-4F89-B211-676FAEC9B043}" destId="{12694BEA-655D-4931-B6B4-5555196C0CDB}" srcOrd="1" destOrd="0" presId="urn:microsoft.com/office/officeart/2005/8/layout/chevron2"/>
    <dgm:cxn modelId="{ED55B1D4-DEC7-46E0-884E-3187D167011D}" type="presParOf" srcId="{DEB377A8-D4C5-49E3-9A65-A9FA2710BEE3}" destId="{64088451-EA18-4F9C-95A4-7A9C67932DA7}" srcOrd="3" destOrd="0" presId="urn:microsoft.com/office/officeart/2005/8/layout/chevron2"/>
    <dgm:cxn modelId="{6BD1A668-EF13-4812-8EFB-F24DEA2CC64A}" type="presParOf" srcId="{DEB377A8-D4C5-49E3-9A65-A9FA2710BEE3}" destId="{4B2F9C1A-8BEE-4508-A636-683F0EB2BA8E}" srcOrd="4" destOrd="0" presId="urn:microsoft.com/office/officeart/2005/8/layout/chevron2"/>
    <dgm:cxn modelId="{CB4149F8-99EF-4048-B791-5C4F747A42FF}" type="presParOf" srcId="{4B2F9C1A-8BEE-4508-A636-683F0EB2BA8E}" destId="{DBF796A4-D481-4CF3-8571-4D7E52631862}" srcOrd="0" destOrd="0" presId="urn:microsoft.com/office/officeart/2005/8/layout/chevron2"/>
    <dgm:cxn modelId="{2401BFEA-E837-431B-B60A-CBB6E4358E3E}" type="presParOf" srcId="{4B2F9C1A-8BEE-4508-A636-683F0EB2BA8E}" destId="{82002BDD-6D36-4958-85BA-93FB22C65BAA}" srcOrd="1" destOrd="0" presId="urn:microsoft.com/office/officeart/2005/8/layout/chevron2"/>
    <dgm:cxn modelId="{60D91FF6-399E-4A73-B188-8E22D69FEBA2}" type="presParOf" srcId="{DEB377A8-D4C5-49E3-9A65-A9FA2710BEE3}" destId="{934A414B-4ADD-423C-9A44-049243B22CB0}" srcOrd="5" destOrd="0" presId="urn:microsoft.com/office/officeart/2005/8/layout/chevron2"/>
    <dgm:cxn modelId="{3F2855B4-05BF-4163-BC2F-7756E5FAC08C}" type="presParOf" srcId="{DEB377A8-D4C5-49E3-9A65-A9FA2710BEE3}" destId="{6D30AEA6-4303-446C-B60B-D80FCAA58B74}" srcOrd="6" destOrd="0" presId="urn:microsoft.com/office/officeart/2005/8/layout/chevron2"/>
    <dgm:cxn modelId="{15A862F8-5CA1-4FF7-BDA8-E60EC34DD3AF}" type="presParOf" srcId="{6D30AEA6-4303-446C-B60B-D80FCAA58B74}" destId="{A0521D03-5611-4A7A-BDC8-32B7300EA4CC}" srcOrd="0" destOrd="0" presId="urn:microsoft.com/office/officeart/2005/8/layout/chevron2"/>
    <dgm:cxn modelId="{1235957E-19E5-47B6-8C03-850044D71C57}" type="presParOf" srcId="{6D30AEA6-4303-446C-B60B-D80FCAA58B74}" destId="{F055E793-2656-492E-ACC9-77D063880C1E}" srcOrd="1" destOrd="0" presId="urn:microsoft.com/office/officeart/2005/8/layout/chevron2"/>
    <dgm:cxn modelId="{E5F9D874-36C9-4692-BD4F-8053610A5CC1}" type="presParOf" srcId="{DEB377A8-D4C5-49E3-9A65-A9FA2710BEE3}" destId="{147FD33C-EA57-48A6-A913-703DCEDC6CF7}" srcOrd="7" destOrd="0" presId="urn:microsoft.com/office/officeart/2005/8/layout/chevron2"/>
    <dgm:cxn modelId="{CD02B8A6-645A-401B-9533-D02751242990}" type="presParOf" srcId="{DEB377A8-D4C5-49E3-9A65-A9FA2710BEE3}" destId="{0A68A15B-0817-42F3-82CA-3554FBDB5DD8}" srcOrd="8" destOrd="0" presId="urn:microsoft.com/office/officeart/2005/8/layout/chevron2"/>
    <dgm:cxn modelId="{863E0AF3-C744-4B38-B1B8-0C72CF14553B}" type="presParOf" srcId="{0A68A15B-0817-42F3-82CA-3554FBDB5DD8}" destId="{F22F45E8-94B2-4A34-82CA-AD5E6AECB4FB}" srcOrd="0" destOrd="0" presId="urn:microsoft.com/office/officeart/2005/8/layout/chevron2"/>
    <dgm:cxn modelId="{B720612F-0B3C-493E-A388-3ED80C7517E0}" type="presParOf" srcId="{0A68A15B-0817-42F3-82CA-3554FBDB5DD8}" destId="{FD2D3548-493B-47BB-BB7F-9682CA940A6D}" srcOrd="1" destOrd="0" presId="urn:microsoft.com/office/officeart/2005/8/layout/chevron2"/>
    <dgm:cxn modelId="{0BF2EB6F-F705-4E26-9EF6-89B8E81F6312}" type="presParOf" srcId="{DEB377A8-D4C5-49E3-9A65-A9FA2710BEE3}" destId="{F2312107-D439-464C-8EB1-8E43E2CCCD7E}" srcOrd="9" destOrd="0" presId="urn:microsoft.com/office/officeart/2005/8/layout/chevron2"/>
    <dgm:cxn modelId="{5FB4BB54-0E4D-485D-81B4-1CA813D8A55D}" type="presParOf" srcId="{DEB377A8-D4C5-49E3-9A65-A9FA2710BEE3}" destId="{12E039CE-B289-4D3B-B76E-CD750C959479}" srcOrd="10" destOrd="0" presId="urn:microsoft.com/office/officeart/2005/8/layout/chevron2"/>
    <dgm:cxn modelId="{ECA33D41-6F92-4A49-88E3-5D2B5AEA10F3}" type="presParOf" srcId="{12E039CE-B289-4D3B-B76E-CD750C959479}" destId="{A64DD45C-71B6-4968-B3C3-94278374095B}" srcOrd="0" destOrd="0" presId="urn:microsoft.com/office/officeart/2005/8/layout/chevron2"/>
    <dgm:cxn modelId="{B7095650-8827-407B-9CC2-A75E4266FDF8}" type="presParOf" srcId="{12E039CE-B289-4D3B-B76E-CD750C959479}" destId="{0013BA12-7CF8-40B1-AAD4-2D7A28A241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20F46-34E3-48A4-8923-376F30253243}">
      <dsp:nvSpPr>
        <dsp:cNvPr id="0" name=""/>
        <dsp:cNvSpPr/>
      </dsp:nvSpPr>
      <dsp:spPr>
        <a:xfrm>
          <a:off x="3653736" y="202648"/>
          <a:ext cx="3862173" cy="84828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2 ППЭ </a:t>
          </a:r>
          <a:r>
            <a:rPr lang="ru-RU" sz="2000" b="1" kern="1200" dirty="0" smtClean="0">
              <a:solidFill>
                <a:srgbClr val="002060"/>
              </a:solidFill>
            </a:rPr>
            <a:t>для проведения </a:t>
          </a:r>
          <a:r>
            <a:rPr lang="ru-RU" sz="2000" b="1" kern="1200" dirty="0" smtClean="0">
              <a:solidFill>
                <a:srgbClr val="FF0000"/>
              </a:solidFill>
            </a:rPr>
            <a:t>ГВЭ</a:t>
          </a:r>
        </a:p>
      </dsp:txBody>
      <dsp:txXfrm>
        <a:off x="3695146" y="244058"/>
        <a:ext cx="3779353" cy="765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0.9796</cdr:x>
      <cdr:y>0.87447</cdr:y>
    </cdr:to>
    <cdr:sp macro="" textlink="">
      <cdr:nvSpPr>
        <cdr:cNvPr id="2" name="Прямоугольник с двумя скругленными противолежащими углами 1"/>
        <cdr:cNvSpPr/>
      </cdr:nvSpPr>
      <cdr:spPr>
        <a:xfrm xmlns:a="http://schemas.openxmlformats.org/drawingml/2006/main">
          <a:off x="0" y="0"/>
          <a:ext cx="8774546" cy="1950033"/>
        </a:xfrm>
        <a:prstGeom xmlns:a="http://schemas.openxmlformats.org/drawingml/2006/main" prst="round2DiagRect">
          <a:avLst/>
        </a:prstGeom>
        <a:noFill xmlns:a="http://schemas.openxmlformats.org/drawingml/2006/main"/>
        <a:ln xmlns:a="http://schemas.openxmlformats.org/drawingml/2006/main" w="19050">
          <a:solidFill>
            <a:schemeClr val="accent5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D18A-F386-4930-A928-405D762CF185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1C480-B9F0-4FFB-B71B-F56B90237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AEF1-5B89-4A23-A585-179E37CD155E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F69BB-5E17-439D-A8A8-88CDED3E4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1CE8-A774-45DA-8DA2-6F93DC864408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4165-3A0C-46E3-A7B8-AFAE59654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88A0-9A38-4371-9CAD-9AE72CCF136C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1A85C-3A5C-4534-A620-ACDEC7665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7498-82A8-4C67-9A8B-BF120E79E5EC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6CFE-E633-40CF-8A87-CE23540FA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7440-6A30-4D2A-925C-8C3658A17C1A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2B74-E233-4ABB-BEAD-919ECA7F2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90B0-3CE7-4598-A9CF-B22D104CAFB0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2A09-1BB5-42D9-80C6-F37A0F46B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4F5CC-1BFF-433E-8E90-C39965D4392D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375A-B98D-4B3A-9537-50893C427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02BC-348F-4794-A806-ADD528332B35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7CB61-CA29-402D-921B-855205721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51A9-4B7D-469B-B4A1-6BACE94F7362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55C1-2119-4E0B-908F-38DE79667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18795-CAE2-473E-90DD-9E2C690E7BA8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4C6D-00D3-4300-948B-93079D4AC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7A534F-6609-48E7-B3B2-6F8E546BCA5D}" type="datetimeFigureOut">
              <a:rPr lang="ru-RU"/>
              <a:pPr>
                <a:defRPr/>
              </a:pPr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1A646A-B4B8-469F-B2B6-CFAE3A891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100" y="73025"/>
            <a:ext cx="15367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одзаголовок 2"/>
          <p:cNvSpPr txBox="1">
            <a:spLocks/>
          </p:cNvSpPr>
          <p:nvPr/>
        </p:nvSpPr>
        <p:spPr bwMode="auto">
          <a:xfrm>
            <a:off x="4362450" y="5041900"/>
            <a:ext cx="46482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ГКУ КК  Центра оценки качества образования Краснодарского края </a:t>
            </a:r>
          </a:p>
          <a:p>
            <a:pPr>
              <a:buFont typeface="Arial" charset="0"/>
              <a:buNone/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Игорь Рифкатович Карамов</a:t>
            </a:r>
          </a:p>
          <a:p>
            <a:pPr>
              <a:buFont typeface="Arial" charset="0"/>
              <a:buNone/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8-988-24-23-520</a:t>
            </a:r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karamov@bk.ru</a:t>
            </a:r>
            <a:endParaRPr lang="ru-RU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16063" y="1530350"/>
            <a:ext cx="6486525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государственной итоговой аттестации по образовательным программам основного общего образования  в 2017 году досрочно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Край_чистый_"/>
          <p:cNvPicPr>
            <a:picLocks noChangeAspect="1" noChangeArrowheads="1"/>
          </p:cNvPicPr>
          <p:nvPr/>
        </p:nvPicPr>
        <p:blipFill>
          <a:blip r:embed="rId3" cstate="screen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4961" y="3599935"/>
            <a:ext cx="3456384" cy="316122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317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385175" y="107950"/>
            <a:ext cx="7588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451" y="4856"/>
            <a:ext cx="1416290" cy="68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2794" y="59256"/>
            <a:ext cx="1599871" cy="57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382419" y="-35927"/>
            <a:ext cx="7615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sz="16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3451" y="656055"/>
            <a:ext cx="89392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п.26 Порядка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проведения государственной итоговой аттестации по образовательным программам основного общего образования в Краснодарском крае будут организованы экзамены досрочно для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59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lnSpc>
                <a:spcPct val="150000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28006" y="237446"/>
            <a:ext cx="64865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ГИА-9 в досрочный период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6575" y="1683125"/>
            <a:ext cx="8436634" cy="1816478"/>
          </a:xfrm>
          <a:prstGeom prst="roundRect">
            <a:avLst/>
          </a:prstGeom>
          <a:solidFill>
            <a:srgbClr val="DEEBF7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Досрочный период будет проводиться в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n w="3810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b="1" dirty="0">
                <a:ln w="3810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территориях </a:t>
            </a:r>
            <a:r>
              <a:rPr lang="ru-RU" b="1" dirty="0" smtClean="0">
                <a:ln w="3810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городах Армавире, Краснодаре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Белоглинском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Брюховецком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Выселковском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Ейском, Крымском,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Кущевском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Павловском,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Славянском,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Тбилисском, Тимашевском, Туапсинском,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Усть-Лабинском районах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94487" y="3588641"/>
            <a:ext cx="3137140" cy="419874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59 обучающихся: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9337" y="4102933"/>
            <a:ext cx="3960000" cy="601369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человека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пройдут ГИА-9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форме ГВЭ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Брюховецком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Тбилисском районах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36000" y="4102933"/>
            <a:ext cx="3960000" cy="601200"/>
          </a:xfrm>
          <a:prstGeom prst="roundRect">
            <a:avLst/>
          </a:prstGeom>
          <a:solidFill>
            <a:schemeClr val="bg2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55 человек в форме ОГЭ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395659"/>
              </p:ext>
            </p:extLst>
          </p:nvPr>
        </p:nvGraphicFramePr>
        <p:xfrm>
          <a:off x="213414" y="4852877"/>
          <a:ext cx="8957274" cy="222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Стрелка углом вверх 5"/>
          <p:cNvSpPr/>
          <p:nvPr/>
        </p:nvSpPr>
        <p:spPr>
          <a:xfrm rot="10800000">
            <a:off x="2419336" y="3796043"/>
            <a:ext cx="575150" cy="281432"/>
          </a:xfrm>
          <a:prstGeom prst="bentUpArrow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rot="10800000" flipH="1">
            <a:off x="6131627" y="3796043"/>
            <a:ext cx="575150" cy="281432"/>
          </a:xfrm>
          <a:prstGeom prst="bent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170883250"/>
              </p:ext>
            </p:extLst>
          </p:nvPr>
        </p:nvGraphicFramePr>
        <p:xfrm>
          <a:off x="351920" y="530826"/>
          <a:ext cx="8442527" cy="3862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1" name="Рисунок 4"/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21" y="-97288"/>
            <a:ext cx="1351103" cy="65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08396" y="136524"/>
            <a:ext cx="1432554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385175" y="57150"/>
            <a:ext cx="7588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277913" y="2803580"/>
            <a:ext cx="4253817" cy="3994035"/>
            <a:chOff x="258793" y="4568137"/>
            <a:chExt cx="4157932" cy="449077"/>
          </a:xfrm>
        </p:grpSpPr>
        <p:sp>
          <p:nvSpPr>
            <p:cNvPr id="3" name="Полилиния 2"/>
            <p:cNvSpPr/>
            <p:nvPr/>
          </p:nvSpPr>
          <p:spPr>
            <a:xfrm>
              <a:off x="258794" y="4568137"/>
              <a:ext cx="4157931" cy="65088"/>
            </a:xfrm>
            <a:custGeom>
              <a:avLst/>
              <a:gdLst>
                <a:gd name="connsiteX0" fmla="*/ 0 w 4157931"/>
                <a:gd name="connsiteY0" fmla="*/ 10848 h 65088"/>
                <a:gd name="connsiteX1" fmla="*/ 10848 w 4157931"/>
                <a:gd name="connsiteY1" fmla="*/ 0 h 65088"/>
                <a:gd name="connsiteX2" fmla="*/ 4147083 w 4157931"/>
                <a:gd name="connsiteY2" fmla="*/ 0 h 65088"/>
                <a:gd name="connsiteX3" fmla="*/ 4157931 w 4157931"/>
                <a:gd name="connsiteY3" fmla="*/ 10848 h 65088"/>
                <a:gd name="connsiteX4" fmla="*/ 4157931 w 4157931"/>
                <a:gd name="connsiteY4" fmla="*/ 54240 h 65088"/>
                <a:gd name="connsiteX5" fmla="*/ 4147083 w 4157931"/>
                <a:gd name="connsiteY5" fmla="*/ 65088 h 65088"/>
                <a:gd name="connsiteX6" fmla="*/ 10848 w 4157931"/>
                <a:gd name="connsiteY6" fmla="*/ 65088 h 65088"/>
                <a:gd name="connsiteX7" fmla="*/ 0 w 4157931"/>
                <a:gd name="connsiteY7" fmla="*/ 54240 h 65088"/>
                <a:gd name="connsiteX8" fmla="*/ 0 w 4157931"/>
                <a:gd name="connsiteY8" fmla="*/ 1084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7931" h="65088">
                  <a:moveTo>
                    <a:pt x="0" y="10848"/>
                  </a:moveTo>
                  <a:cubicBezTo>
                    <a:pt x="0" y="4857"/>
                    <a:pt x="4857" y="0"/>
                    <a:pt x="10848" y="0"/>
                  </a:cubicBezTo>
                  <a:lnTo>
                    <a:pt x="4147083" y="0"/>
                  </a:lnTo>
                  <a:cubicBezTo>
                    <a:pt x="4153074" y="0"/>
                    <a:pt x="4157931" y="4857"/>
                    <a:pt x="4157931" y="10848"/>
                  </a:cubicBezTo>
                  <a:lnTo>
                    <a:pt x="4157931" y="54240"/>
                  </a:lnTo>
                  <a:cubicBezTo>
                    <a:pt x="4157931" y="60231"/>
                    <a:pt x="4153074" y="65088"/>
                    <a:pt x="4147083" y="65088"/>
                  </a:cubicBezTo>
                  <a:lnTo>
                    <a:pt x="10848" y="65088"/>
                  </a:lnTo>
                  <a:cubicBezTo>
                    <a:pt x="4857" y="65088"/>
                    <a:pt x="0" y="60231"/>
                    <a:pt x="0" y="54240"/>
                  </a:cubicBezTo>
                  <a:lnTo>
                    <a:pt x="0" y="10848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757" tIns="71757" rIns="71757" bIns="71757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rgbClr val="002060"/>
                  </a:solidFill>
                </a:rPr>
                <a:t>В досрочном периоде примет участие </a:t>
              </a:r>
              <a:r>
                <a:rPr lang="ru-RU" sz="1800" b="1" kern="1200" dirty="0" smtClean="0">
                  <a:solidFill>
                    <a:srgbClr val="FF0000"/>
                  </a:solidFill>
                </a:rPr>
                <a:t>491 специалист:</a:t>
              </a:r>
              <a:endParaRPr lang="ru-RU" sz="18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58794" y="4643699"/>
              <a:ext cx="4157931" cy="65088"/>
            </a:xfrm>
            <a:custGeom>
              <a:avLst/>
              <a:gdLst>
                <a:gd name="connsiteX0" fmla="*/ 0 w 4157931"/>
                <a:gd name="connsiteY0" fmla="*/ 10848 h 65088"/>
                <a:gd name="connsiteX1" fmla="*/ 10848 w 4157931"/>
                <a:gd name="connsiteY1" fmla="*/ 0 h 65088"/>
                <a:gd name="connsiteX2" fmla="*/ 4147083 w 4157931"/>
                <a:gd name="connsiteY2" fmla="*/ 0 h 65088"/>
                <a:gd name="connsiteX3" fmla="*/ 4157931 w 4157931"/>
                <a:gd name="connsiteY3" fmla="*/ 10848 h 65088"/>
                <a:gd name="connsiteX4" fmla="*/ 4157931 w 4157931"/>
                <a:gd name="connsiteY4" fmla="*/ 54240 h 65088"/>
                <a:gd name="connsiteX5" fmla="*/ 4147083 w 4157931"/>
                <a:gd name="connsiteY5" fmla="*/ 65088 h 65088"/>
                <a:gd name="connsiteX6" fmla="*/ 10848 w 4157931"/>
                <a:gd name="connsiteY6" fmla="*/ 65088 h 65088"/>
                <a:gd name="connsiteX7" fmla="*/ 0 w 4157931"/>
                <a:gd name="connsiteY7" fmla="*/ 54240 h 65088"/>
                <a:gd name="connsiteX8" fmla="*/ 0 w 4157931"/>
                <a:gd name="connsiteY8" fmla="*/ 1084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7931" h="65088">
                  <a:moveTo>
                    <a:pt x="0" y="10848"/>
                  </a:moveTo>
                  <a:cubicBezTo>
                    <a:pt x="0" y="4857"/>
                    <a:pt x="4857" y="0"/>
                    <a:pt x="10848" y="0"/>
                  </a:cubicBezTo>
                  <a:lnTo>
                    <a:pt x="4147083" y="0"/>
                  </a:lnTo>
                  <a:cubicBezTo>
                    <a:pt x="4153074" y="0"/>
                    <a:pt x="4157931" y="4857"/>
                    <a:pt x="4157931" y="10848"/>
                  </a:cubicBezTo>
                  <a:lnTo>
                    <a:pt x="4157931" y="54240"/>
                  </a:lnTo>
                  <a:cubicBezTo>
                    <a:pt x="4157931" y="60231"/>
                    <a:pt x="4153074" y="65088"/>
                    <a:pt x="4147083" y="65088"/>
                  </a:cubicBezTo>
                  <a:lnTo>
                    <a:pt x="10848" y="65088"/>
                  </a:lnTo>
                  <a:cubicBezTo>
                    <a:pt x="4857" y="65088"/>
                    <a:pt x="0" y="60231"/>
                    <a:pt x="0" y="54240"/>
                  </a:cubicBezTo>
                  <a:lnTo>
                    <a:pt x="0" y="1084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517" tIns="56517" rIns="56517" bIns="56517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i="0" kern="1200" dirty="0" smtClean="0">
                  <a:solidFill>
                    <a:srgbClr val="002060"/>
                  </a:solidFill>
                </a:rPr>
                <a:t>- </a:t>
              </a:r>
              <a:r>
                <a:rPr lang="ru-RU" sz="1600" b="1" i="0" kern="1200" dirty="0" smtClean="0">
                  <a:solidFill>
                    <a:srgbClr val="002060"/>
                  </a:solidFill>
                </a:rPr>
                <a:t>103 уполномоченных представителя ГЭК</a:t>
              </a:r>
              <a:endParaRPr lang="ru-RU" sz="1600" b="1" i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58793" y="4719980"/>
              <a:ext cx="4157931" cy="65088"/>
            </a:xfrm>
            <a:custGeom>
              <a:avLst/>
              <a:gdLst>
                <a:gd name="connsiteX0" fmla="*/ 0 w 4157931"/>
                <a:gd name="connsiteY0" fmla="*/ 10848 h 65088"/>
                <a:gd name="connsiteX1" fmla="*/ 10848 w 4157931"/>
                <a:gd name="connsiteY1" fmla="*/ 0 h 65088"/>
                <a:gd name="connsiteX2" fmla="*/ 4147083 w 4157931"/>
                <a:gd name="connsiteY2" fmla="*/ 0 h 65088"/>
                <a:gd name="connsiteX3" fmla="*/ 4157931 w 4157931"/>
                <a:gd name="connsiteY3" fmla="*/ 10848 h 65088"/>
                <a:gd name="connsiteX4" fmla="*/ 4157931 w 4157931"/>
                <a:gd name="connsiteY4" fmla="*/ 54240 h 65088"/>
                <a:gd name="connsiteX5" fmla="*/ 4147083 w 4157931"/>
                <a:gd name="connsiteY5" fmla="*/ 65088 h 65088"/>
                <a:gd name="connsiteX6" fmla="*/ 10848 w 4157931"/>
                <a:gd name="connsiteY6" fmla="*/ 65088 h 65088"/>
                <a:gd name="connsiteX7" fmla="*/ 0 w 4157931"/>
                <a:gd name="connsiteY7" fmla="*/ 54240 h 65088"/>
                <a:gd name="connsiteX8" fmla="*/ 0 w 4157931"/>
                <a:gd name="connsiteY8" fmla="*/ 1084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7931" h="65088">
                  <a:moveTo>
                    <a:pt x="0" y="10848"/>
                  </a:moveTo>
                  <a:cubicBezTo>
                    <a:pt x="0" y="4857"/>
                    <a:pt x="4857" y="0"/>
                    <a:pt x="10848" y="0"/>
                  </a:cubicBezTo>
                  <a:lnTo>
                    <a:pt x="4147083" y="0"/>
                  </a:lnTo>
                  <a:cubicBezTo>
                    <a:pt x="4153074" y="0"/>
                    <a:pt x="4157931" y="4857"/>
                    <a:pt x="4157931" y="10848"/>
                  </a:cubicBezTo>
                  <a:lnTo>
                    <a:pt x="4157931" y="54240"/>
                  </a:lnTo>
                  <a:cubicBezTo>
                    <a:pt x="4157931" y="60231"/>
                    <a:pt x="4153074" y="65088"/>
                    <a:pt x="4147083" y="65088"/>
                  </a:cubicBezTo>
                  <a:lnTo>
                    <a:pt x="10848" y="65088"/>
                  </a:lnTo>
                  <a:cubicBezTo>
                    <a:pt x="4857" y="65088"/>
                    <a:pt x="0" y="60231"/>
                    <a:pt x="0" y="54240"/>
                  </a:cubicBezTo>
                  <a:lnTo>
                    <a:pt x="0" y="1084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137" tIns="64137" rIns="64137" bIns="64137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i="0" kern="1200" dirty="0" smtClean="0">
                  <a:solidFill>
                    <a:srgbClr val="002060"/>
                  </a:solidFill>
                </a:rPr>
                <a:t>- </a:t>
              </a:r>
              <a:r>
                <a:rPr lang="ru-RU" sz="1600" b="1" i="0" kern="1200" dirty="0" smtClean="0">
                  <a:solidFill>
                    <a:srgbClr val="002060"/>
                  </a:solidFill>
                </a:rPr>
                <a:t>31 руководитель ППЭ</a:t>
              </a:r>
              <a:endParaRPr lang="ru-RU" sz="1600" b="1" i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58794" y="4796261"/>
              <a:ext cx="4157931" cy="65088"/>
            </a:xfrm>
            <a:custGeom>
              <a:avLst/>
              <a:gdLst>
                <a:gd name="connsiteX0" fmla="*/ 0 w 4157931"/>
                <a:gd name="connsiteY0" fmla="*/ 10848 h 65088"/>
                <a:gd name="connsiteX1" fmla="*/ 10848 w 4157931"/>
                <a:gd name="connsiteY1" fmla="*/ 0 h 65088"/>
                <a:gd name="connsiteX2" fmla="*/ 4147083 w 4157931"/>
                <a:gd name="connsiteY2" fmla="*/ 0 h 65088"/>
                <a:gd name="connsiteX3" fmla="*/ 4157931 w 4157931"/>
                <a:gd name="connsiteY3" fmla="*/ 10848 h 65088"/>
                <a:gd name="connsiteX4" fmla="*/ 4157931 w 4157931"/>
                <a:gd name="connsiteY4" fmla="*/ 54240 h 65088"/>
                <a:gd name="connsiteX5" fmla="*/ 4147083 w 4157931"/>
                <a:gd name="connsiteY5" fmla="*/ 65088 h 65088"/>
                <a:gd name="connsiteX6" fmla="*/ 10848 w 4157931"/>
                <a:gd name="connsiteY6" fmla="*/ 65088 h 65088"/>
                <a:gd name="connsiteX7" fmla="*/ 0 w 4157931"/>
                <a:gd name="connsiteY7" fmla="*/ 54240 h 65088"/>
                <a:gd name="connsiteX8" fmla="*/ 0 w 4157931"/>
                <a:gd name="connsiteY8" fmla="*/ 1084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7931" h="65088">
                  <a:moveTo>
                    <a:pt x="0" y="10848"/>
                  </a:moveTo>
                  <a:cubicBezTo>
                    <a:pt x="0" y="4857"/>
                    <a:pt x="4857" y="0"/>
                    <a:pt x="10848" y="0"/>
                  </a:cubicBezTo>
                  <a:lnTo>
                    <a:pt x="4147083" y="0"/>
                  </a:lnTo>
                  <a:cubicBezTo>
                    <a:pt x="4153074" y="0"/>
                    <a:pt x="4157931" y="4857"/>
                    <a:pt x="4157931" y="10848"/>
                  </a:cubicBezTo>
                  <a:lnTo>
                    <a:pt x="4157931" y="54240"/>
                  </a:lnTo>
                  <a:cubicBezTo>
                    <a:pt x="4157931" y="60231"/>
                    <a:pt x="4153074" y="65088"/>
                    <a:pt x="4147083" y="65088"/>
                  </a:cubicBezTo>
                  <a:lnTo>
                    <a:pt x="10848" y="65088"/>
                  </a:lnTo>
                  <a:cubicBezTo>
                    <a:pt x="4857" y="65088"/>
                    <a:pt x="0" y="60231"/>
                    <a:pt x="0" y="54240"/>
                  </a:cubicBezTo>
                  <a:lnTo>
                    <a:pt x="0" y="10848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517" tIns="56517" rIns="56517" bIns="56517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002060"/>
                  </a:solidFill>
                </a:rPr>
                <a:t>- </a:t>
              </a:r>
              <a:r>
                <a:rPr lang="ru-RU" sz="1600" b="1" i="0" kern="1200" dirty="0" smtClean="0">
                  <a:solidFill>
                    <a:srgbClr val="002060"/>
                  </a:solidFill>
                </a:rPr>
                <a:t>289 организаторов</a:t>
              </a:r>
              <a:endParaRPr lang="ru-RU" sz="1600" b="1" i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58794" y="4868451"/>
              <a:ext cx="4157931" cy="65088"/>
            </a:xfrm>
            <a:custGeom>
              <a:avLst/>
              <a:gdLst>
                <a:gd name="connsiteX0" fmla="*/ 0 w 4157931"/>
                <a:gd name="connsiteY0" fmla="*/ 10848 h 65088"/>
                <a:gd name="connsiteX1" fmla="*/ 10848 w 4157931"/>
                <a:gd name="connsiteY1" fmla="*/ 0 h 65088"/>
                <a:gd name="connsiteX2" fmla="*/ 4147083 w 4157931"/>
                <a:gd name="connsiteY2" fmla="*/ 0 h 65088"/>
                <a:gd name="connsiteX3" fmla="*/ 4157931 w 4157931"/>
                <a:gd name="connsiteY3" fmla="*/ 10848 h 65088"/>
                <a:gd name="connsiteX4" fmla="*/ 4157931 w 4157931"/>
                <a:gd name="connsiteY4" fmla="*/ 54240 h 65088"/>
                <a:gd name="connsiteX5" fmla="*/ 4147083 w 4157931"/>
                <a:gd name="connsiteY5" fmla="*/ 65088 h 65088"/>
                <a:gd name="connsiteX6" fmla="*/ 10848 w 4157931"/>
                <a:gd name="connsiteY6" fmla="*/ 65088 h 65088"/>
                <a:gd name="connsiteX7" fmla="*/ 0 w 4157931"/>
                <a:gd name="connsiteY7" fmla="*/ 54240 h 65088"/>
                <a:gd name="connsiteX8" fmla="*/ 0 w 4157931"/>
                <a:gd name="connsiteY8" fmla="*/ 10848 h 6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7931" h="65088">
                  <a:moveTo>
                    <a:pt x="0" y="10848"/>
                  </a:moveTo>
                  <a:cubicBezTo>
                    <a:pt x="0" y="4857"/>
                    <a:pt x="4857" y="0"/>
                    <a:pt x="10848" y="0"/>
                  </a:cubicBezTo>
                  <a:lnTo>
                    <a:pt x="4147083" y="0"/>
                  </a:lnTo>
                  <a:cubicBezTo>
                    <a:pt x="4153074" y="0"/>
                    <a:pt x="4157931" y="4857"/>
                    <a:pt x="4157931" y="10848"/>
                  </a:cubicBezTo>
                  <a:lnTo>
                    <a:pt x="4157931" y="54240"/>
                  </a:lnTo>
                  <a:cubicBezTo>
                    <a:pt x="4157931" y="60231"/>
                    <a:pt x="4153074" y="65088"/>
                    <a:pt x="4147083" y="65088"/>
                  </a:cubicBezTo>
                  <a:lnTo>
                    <a:pt x="10848" y="65088"/>
                  </a:lnTo>
                  <a:cubicBezTo>
                    <a:pt x="4857" y="65088"/>
                    <a:pt x="0" y="60231"/>
                    <a:pt x="0" y="54240"/>
                  </a:cubicBezTo>
                  <a:lnTo>
                    <a:pt x="0" y="10848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517" tIns="56517" rIns="56517" bIns="56517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002060"/>
                  </a:solidFill>
                </a:rPr>
                <a:t>-</a:t>
              </a:r>
              <a:r>
                <a:rPr lang="ru-RU" sz="1600" b="1" i="1" kern="1200" dirty="0" smtClean="0">
                  <a:solidFill>
                    <a:srgbClr val="002060"/>
                  </a:solidFill>
                </a:rPr>
                <a:t> 52 </a:t>
              </a:r>
              <a:r>
                <a:rPr lang="ru-RU" sz="1600" b="1" i="0" kern="1200" dirty="0" smtClean="0">
                  <a:solidFill>
                    <a:srgbClr val="002060"/>
                  </a:solidFill>
                </a:rPr>
                <a:t>технических</a:t>
              </a:r>
              <a:r>
                <a:rPr lang="ru-RU" sz="1600" b="1" i="1" kern="1200" dirty="0" smtClean="0">
                  <a:solidFill>
                    <a:srgbClr val="002060"/>
                  </a:solidFill>
                </a:rPr>
                <a:t> </a:t>
              </a:r>
              <a:r>
                <a:rPr lang="ru-RU" sz="1600" b="1" i="0" kern="1200" dirty="0" smtClean="0">
                  <a:solidFill>
                    <a:srgbClr val="002060"/>
                  </a:solidFill>
                </a:rPr>
                <a:t>специалиста</a:t>
              </a:r>
              <a:endParaRPr lang="ru-RU" sz="1600" b="1" i="0" kern="1200" dirty="0">
                <a:solidFill>
                  <a:srgbClr val="002060"/>
                </a:solidFill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258794" y="4940640"/>
              <a:ext cx="4157931" cy="76574"/>
            </a:xfrm>
            <a:custGeom>
              <a:avLst/>
              <a:gdLst>
                <a:gd name="connsiteX0" fmla="*/ 0 w 4157931"/>
                <a:gd name="connsiteY0" fmla="*/ 12763 h 76574"/>
                <a:gd name="connsiteX1" fmla="*/ 12763 w 4157931"/>
                <a:gd name="connsiteY1" fmla="*/ 0 h 76574"/>
                <a:gd name="connsiteX2" fmla="*/ 4145168 w 4157931"/>
                <a:gd name="connsiteY2" fmla="*/ 0 h 76574"/>
                <a:gd name="connsiteX3" fmla="*/ 4157931 w 4157931"/>
                <a:gd name="connsiteY3" fmla="*/ 12763 h 76574"/>
                <a:gd name="connsiteX4" fmla="*/ 4157931 w 4157931"/>
                <a:gd name="connsiteY4" fmla="*/ 63811 h 76574"/>
                <a:gd name="connsiteX5" fmla="*/ 4145168 w 4157931"/>
                <a:gd name="connsiteY5" fmla="*/ 76574 h 76574"/>
                <a:gd name="connsiteX6" fmla="*/ 12763 w 4157931"/>
                <a:gd name="connsiteY6" fmla="*/ 76574 h 76574"/>
                <a:gd name="connsiteX7" fmla="*/ 0 w 4157931"/>
                <a:gd name="connsiteY7" fmla="*/ 63811 h 76574"/>
                <a:gd name="connsiteX8" fmla="*/ 0 w 4157931"/>
                <a:gd name="connsiteY8" fmla="*/ 12763 h 76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57931" h="76574">
                  <a:moveTo>
                    <a:pt x="0" y="12763"/>
                  </a:moveTo>
                  <a:cubicBezTo>
                    <a:pt x="0" y="5714"/>
                    <a:pt x="5714" y="0"/>
                    <a:pt x="12763" y="0"/>
                  </a:cubicBezTo>
                  <a:lnTo>
                    <a:pt x="4145168" y="0"/>
                  </a:lnTo>
                  <a:cubicBezTo>
                    <a:pt x="4152217" y="0"/>
                    <a:pt x="4157931" y="5714"/>
                    <a:pt x="4157931" y="12763"/>
                  </a:cubicBezTo>
                  <a:lnTo>
                    <a:pt x="4157931" y="63811"/>
                  </a:lnTo>
                  <a:cubicBezTo>
                    <a:pt x="4157931" y="70860"/>
                    <a:pt x="4152217" y="76574"/>
                    <a:pt x="4145168" y="76574"/>
                  </a:cubicBezTo>
                  <a:lnTo>
                    <a:pt x="12763" y="76574"/>
                  </a:lnTo>
                  <a:cubicBezTo>
                    <a:pt x="5714" y="76574"/>
                    <a:pt x="0" y="70860"/>
                    <a:pt x="0" y="63811"/>
                  </a:cubicBezTo>
                  <a:lnTo>
                    <a:pt x="0" y="1276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h="1270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078" tIns="57078" rIns="57078" bIns="57078" numCol="1" spcCol="1270" anchor="ctr" anchorCtr="0">
              <a:noAutofit/>
            </a:bodyPr>
            <a:lstStyle/>
            <a:p>
              <a:pPr lvl="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002060"/>
                  </a:solidFill>
                </a:rPr>
                <a:t>- </a:t>
              </a:r>
              <a:r>
                <a:rPr lang="ru-RU" sz="1600" b="1" i="0" kern="1200" dirty="0" smtClean="0">
                  <a:solidFill>
                    <a:srgbClr val="002060"/>
                  </a:solidFill>
                </a:rPr>
                <a:t>8 специалистов для проведения инструктажа и обеспечения лабораторных работ по физике</a:t>
              </a:r>
              <a:endParaRPr lang="ru-RU" sz="1600" b="1" i="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31568" y="188976"/>
            <a:ext cx="6486525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ГИА-9 в досрочный период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574973" y="3187190"/>
            <a:ext cx="2308792" cy="1153351"/>
          </a:xfrm>
          <a:prstGeom prst="notched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Из них будут направлены ГЭК </a:t>
            </a:r>
            <a:r>
              <a:rPr lang="ru-RU" sz="1400" b="1" dirty="0">
                <a:solidFill>
                  <a:srgbClr val="002060"/>
                </a:solidFill>
              </a:rPr>
              <a:t>ГИА-9 </a:t>
            </a:r>
            <a:r>
              <a:rPr lang="ru-RU" sz="1400" b="1" dirty="0" smtClean="0">
                <a:solidFill>
                  <a:srgbClr val="002060"/>
                </a:solidFill>
              </a:rPr>
              <a:t>на экзамены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7205196" y="3041932"/>
            <a:ext cx="1630393" cy="628337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14 чел. </a:t>
            </a:r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а математику 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b="1" dirty="0">
                <a:solidFill>
                  <a:srgbClr val="9E0000"/>
                </a:solidFill>
              </a:rPr>
              <a:t>20.04.2017</a:t>
            </a:r>
          </a:p>
        </p:txBody>
      </p:sp>
      <p:sp>
        <p:nvSpPr>
          <p:cNvPr id="13" name="Прямоугольник с двумя усеченными противолежащими углами 12"/>
          <p:cNvSpPr/>
          <p:nvPr/>
        </p:nvSpPr>
        <p:spPr>
          <a:xfrm>
            <a:off x="7205047" y="3857462"/>
            <a:ext cx="1630393" cy="658096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14 чел. </a:t>
            </a:r>
            <a:r>
              <a:rPr lang="ru-RU" sz="1400" b="1" dirty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а русский язык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9E0000"/>
                </a:solidFill>
              </a:rPr>
              <a:t>26.04.2017</a:t>
            </a:r>
            <a:endParaRPr lang="ru-RU" sz="1400" b="1" dirty="0">
              <a:solidFill>
                <a:srgbClr val="9E0000"/>
              </a:solidFill>
            </a:endParaRPr>
          </a:p>
        </p:txBody>
      </p:sp>
      <p:sp>
        <p:nvSpPr>
          <p:cNvPr id="12" name="Двойные фигурные скобки 11"/>
          <p:cNvSpPr/>
          <p:nvPr/>
        </p:nvSpPr>
        <p:spPr>
          <a:xfrm>
            <a:off x="7013275" y="3014562"/>
            <a:ext cx="2013939" cy="1500996"/>
          </a:xfrm>
          <a:prstGeom prst="bracePair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366295" y="2018582"/>
            <a:ext cx="293297" cy="13802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547348" y="844136"/>
            <a:ext cx="2959717" cy="1692731"/>
            <a:chOff x="525189" y="266375"/>
            <a:chExt cx="2959717" cy="1692731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525189" y="266375"/>
              <a:ext cx="2959717" cy="169273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607821" y="349007"/>
              <a:ext cx="2794453" cy="1527467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420" tIns="58420" rIns="58420" bIns="58420" numCol="1" spcCol="1270" anchor="ctr" anchorCtr="0">
              <a:noAutofit/>
            </a:bodyPr>
            <a:lstStyle/>
            <a:p>
              <a:pPr lvl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kern="1200" dirty="0" smtClean="0">
                  <a:solidFill>
                    <a:srgbClr val="002060"/>
                  </a:solidFill>
                </a:rPr>
                <a:t>ВСЕГО </a:t>
              </a:r>
              <a:r>
                <a:rPr lang="ru-RU" sz="2300" b="1" kern="1200" dirty="0" smtClean="0">
                  <a:solidFill>
                    <a:srgbClr val="FF0000"/>
                  </a:solidFill>
                </a:rPr>
                <a:t>15</a:t>
              </a:r>
              <a:r>
                <a:rPr lang="ru-RU" sz="2300" b="1" kern="1200" dirty="0" smtClean="0">
                  <a:solidFill>
                    <a:srgbClr val="002060"/>
                  </a:solidFill>
                </a:rPr>
                <a:t> </a:t>
              </a:r>
              <a:r>
                <a:rPr lang="ru-RU" sz="2300" b="1" kern="1200" dirty="0" smtClean="0">
                  <a:solidFill>
                    <a:srgbClr val="FF0000"/>
                  </a:solidFill>
                </a:rPr>
                <a:t>ППЭ</a:t>
              </a:r>
              <a:r>
                <a:rPr lang="ru-RU" sz="2300" b="1" kern="1200" dirty="0" smtClean="0">
                  <a:solidFill>
                    <a:srgbClr val="002060"/>
                  </a:solidFill>
                </a:rPr>
                <a:t> </a:t>
              </a:r>
            </a:p>
            <a:p>
              <a:pPr lvl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kern="1200" dirty="0" smtClean="0">
                  <a:solidFill>
                    <a:srgbClr val="002060"/>
                  </a:solidFill>
                </a:rPr>
                <a:t>для ГИА-9 </a:t>
              </a:r>
            </a:p>
            <a:p>
              <a:pPr lvl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kern="1200" dirty="0" smtClean="0">
                  <a:solidFill>
                    <a:srgbClr val="002060"/>
                  </a:solidFill>
                </a:rPr>
                <a:t>в </a:t>
              </a:r>
              <a:r>
                <a:rPr lang="ru-RU" sz="2300" b="1" u="none" kern="1200" dirty="0" smtClean="0">
                  <a:solidFill>
                    <a:srgbClr val="002060"/>
                  </a:solidFill>
                </a:rPr>
                <a:t>досрочный период</a:t>
              </a:r>
              <a:endParaRPr lang="ru-RU" sz="2300" u="none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4020428" y="1680186"/>
            <a:ext cx="3847381" cy="9056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</a:rPr>
              <a:t>13 ППЭ </a:t>
            </a:r>
            <a:r>
              <a:rPr lang="ru-RU" sz="2000" b="1" dirty="0">
                <a:solidFill>
                  <a:srgbClr val="002060"/>
                </a:solidFill>
              </a:rPr>
              <a:t>для проведения </a:t>
            </a:r>
            <a:r>
              <a:rPr lang="ru-RU" sz="2000" b="1" dirty="0">
                <a:solidFill>
                  <a:srgbClr val="FF0000"/>
                </a:solidFill>
              </a:rPr>
              <a:t>ОГЭ</a:t>
            </a:r>
          </a:p>
          <a:p>
            <a:pPr lvl="0" algn="ctr"/>
            <a:endParaRPr lang="ru-RU" sz="600" b="1" dirty="0" smtClean="0">
              <a:solidFill>
                <a:srgbClr val="002060"/>
              </a:solidFill>
            </a:endParaRPr>
          </a:p>
          <a:p>
            <a:pPr lvl="0" algn="ctr"/>
            <a:r>
              <a:rPr lang="ru-RU" sz="1400" b="1" dirty="0" smtClean="0">
                <a:solidFill>
                  <a:srgbClr val="002060"/>
                </a:solidFill>
              </a:rPr>
              <a:t>Экзаменационные </a:t>
            </a:r>
            <a:r>
              <a:rPr lang="ru-RU" sz="1400" b="1" dirty="0">
                <a:solidFill>
                  <a:srgbClr val="002060"/>
                </a:solidFill>
              </a:rPr>
              <a:t>аудитории и штабы ППЭ оснащены системой видео-регистрации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9520937">
            <a:off x="3456479" y="1287424"/>
            <a:ext cx="580623" cy="249856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2215936">
            <a:off x="3436092" y="1741282"/>
            <a:ext cx="640395" cy="24778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263525" y="1127125"/>
            <a:ext cx="86328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>
              <a:cs typeface="Times New Roman" pitchFamily="18" charset="0"/>
            </a:endParaRPr>
          </a:p>
        </p:txBody>
      </p:sp>
      <p:pic>
        <p:nvPicPr>
          <p:cNvPr id="15362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266" y="7677"/>
            <a:ext cx="1247984" cy="60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4074" y="73026"/>
            <a:ext cx="1316576" cy="42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/>
          <p:nvPr/>
        </p:nvGrpSpPr>
        <p:grpSpPr>
          <a:xfrm>
            <a:off x="400333" y="961527"/>
            <a:ext cx="8610317" cy="2127182"/>
            <a:chOff x="106364" y="2071533"/>
            <a:chExt cx="6574344" cy="226196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Полилиния 5"/>
            <p:cNvSpPr/>
            <p:nvPr/>
          </p:nvSpPr>
          <p:spPr>
            <a:xfrm>
              <a:off x="106364" y="2071533"/>
              <a:ext cx="6574344" cy="502163"/>
            </a:xfrm>
            <a:custGeom>
              <a:avLst/>
              <a:gdLst>
                <a:gd name="connsiteX0" fmla="*/ 0 w 6596361"/>
                <a:gd name="connsiteY0" fmla="*/ 61426 h 368550"/>
                <a:gd name="connsiteX1" fmla="*/ 61426 w 6596361"/>
                <a:gd name="connsiteY1" fmla="*/ 0 h 368550"/>
                <a:gd name="connsiteX2" fmla="*/ 6534935 w 6596361"/>
                <a:gd name="connsiteY2" fmla="*/ 0 h 368550"/>
                <a:gd name="connsiteX3" fmla="*/ 6596361 w 6596361"/>
                <a:gd name="connsiteY3" fmla="*/ 61426 h 368550"/>
                <a:gd name="connsiteX4" fmla="*/ 6596361 w 6596361"/>
                <a:gd name="connsiteY4" fmla="*/ 307124 h 368550"/>
                <a:gd name="connsiteX5" fmla="*/ 6534935 w 6596361"/>
                <a:gd name="connsiteY5" fmla="*/ 368550 h 368550"/>
                <a:gd name="connsiteX6" fmla="*/ 61426 w 6596361"/>
                <a:gd name="connsiteY6" fmla="*/ 368550 h 368550"/>
                <a:gd name="connsiteX7" fmla="*/ 0 w 6596361"/>
                <a:gd name="connsiteY7" fmla="*/ 307124 h 368550"/>
                <a:gd name="connsiteX8" fmla="*/ 0 w 6596361"/>
                <a:gd name="connsiteY8" fmla="*/ 61426 h 36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6361" h="368550">
                  <a:moveTo>
                    <a:pt x="0" y="61426"/>
                  </a:moveTo>
                  <a:cubicBezTo>
                    <a:pt x="0" y="27501"/>
                    <a:pt x="27501" y="0"/>
                    <a:pt x="61426" y="0"/>
                  </a:cubicBezTo>
                  <a:lnTo>
                    <a:pt x="6534935" y="0"/>
                  </a:lnTo>
                  <a:cubicBezTo>
                    <a:pt x="6568860" y="0"/>
                    <a:pt x="6596361" y="27501"/>
                    <a:pt x="6596361" y="61426"/>
                  </a:cubicBezTo>
                  <a:lnTo>
                    <a:pt x="6596361" y="307124"/>
                  </a:lnTo>
                  <a:cubicBezTo>
                    <a:pt x="6596361" y="341049"/>
                    <a:pt x="6568860" y="368550"/>
                    <a:pt x="6534935" y="368550"/>
                  </a:cubicBezTo>
                  <a:lnTo>
                    <a:pt x="61426" y="368550"/>
                  </a:lnTo>
                  <a:cubicBezTo>
                    <a:pt x="27501" y="368550"/>
                    <a:pt x="0" y="341049"/>
                    <a:pt x="0" y="307124"/>
                  </a:cubicBezTo>
                  <a:lnTo>
                    <a:pt x="0" y="61426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571" tIns="86571" rIns="86571" bIns="86571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u="sng" kern="1200" dirty="0" smtClean="0">
                  <a:solidFill>
                    <a:schemeClr val="tx1"/>
                  </a:solidFill>
                </a:rPr>
                <a:t>РЦОИ</a:t>
              </a:r>
              <a:r>
                <a:rPr lang="ru-RU" sz="1800" b="1" kern="1200" dirty="0" smtClean="0">
                  <a:solidFill>
                    <a:schemeClr val="tx1"/>
                  </a:solidFill>
                </a:rPr>
                <a:t> проводит автоматизированное распределение</a:t>
              </a:r>
              <a:r>
                <a:rPr lang="ru-RU" sz="1600" b="1" kern="1200" dirty="0" smtClean="0">
                  <a:solidFill>
                    <a:schemeClr val="tx1"/>
                  </a:solidFill>
                </a:rPr>
                <a:t>: 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24136" y="2619206"/>
              <a:ext cx="6556571" cy="478378"/>
            </a:xfrm>
            <a:custGeom>
              <a:avLst/>
              <a:gdLst>
                <a:gd name="connsiteX0" fmla="*/ 0 w 6596361"/>
                <a:gd name="connsiteY0" fmla="*/ 61426 h 368550"/>
                <a:gd name="connsiteX1" fmla="*/ 61426 w 6596361"/>
                <a:gd name="connsiteY1" fmla="*/ 0 h 368550"/>
                <a:gd name="connsiteX2" fmla="*/ 6534935 w 6596361"/>
                <a:gd name="connsiteY2" fmla="*/ 0 h 368550"/>
                <a:gd name="connsiteX3" fmla="*/ 6596361 w 6596361"/>
                <a:gd name="connsiteY3" fmla="*/ 61426 h 368550"/>
                <a:gd name="connsiteX4" fmla="*/ 6596361 w 6596361"/>
                <a:gd name="connsiteY4" fmla="*/ 307124 h 368550"/>
                <a:gd name="connsiteX5" fmla="*/ 6534935 w 6596361"/>
                <a:gd name="connsiteY5" fmla="*/ 368550 h 368550"/>
                <a:gd name="connsiteX6" fmla="*/ 61426 w 6596361"/>
                <a:gd name="connsiteY6" fmla="*/ 368550 h 368550"/>
                <a:gd name="connsiteX7" fmla="*/ 0 w 6596361"/>
                <a:gd name="connsiteY7" fmla="*/ 307124 h 368550"/>
                <a:gd name="connsiteX8" fmla="*/ 0 w 6596361"/>
                <a:gd name="connsiteY8" fmla="*/ 61426 h 36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6361" h="368550">
                  <a:moveTo>
                    <a:pt x="0" y="61426"/>
                  </a:moveTo>
                  <a:cubicBezTo>
                    <a:pt x="0" y="27501"/>
                    <a:pt x="27501" y="0"/>
                    <a:pt x="61426" y="0"/>
                  </a:cubicBezTo>
                  <a:lnTo>
                    <a:pt x="6534935" y="0"/>
                  </a:lnTo>
                  <a:cubicBezTo>
                    <a:pt x="6568860" y="0"/>
                    <a:pt x="6596361" y="27501"/>
                    <a:pt x="6596361" y="61426"/>
                  </a:cubicBezTo>
                  <a:lnTo>
                    <a:pt x="6596361" y="307124"/>
                  </a:lnTo>
                  <a:cubicBezTo>
                    <a:pt x="6596361" y="341049"/>
                    <a:pt x="6568860" y="368550"/>
                    <a:pt x="6534935" y="368550"/>
                  </a:cubicBezTo>
                  <a:lnTo>
                    <a:pt x="61426" y="368550"/>
                  </a:lnTo>
                  <a:cubicBezTo>
                    <a:pt x="27501" y="368550"/>
                    <a:pt x="0" y="341049"/>
                    <a:pt x="0" y="307124"/>
                  </a:cubicBezTo>
                  <a:lnTo>
                    <a:pt x="0" y="6142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51" tIns="78951" rIns="78951" bIns="78951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- участников ОГЭ  и организаторов</a:t>
              </a:r>
              <a:r>
                <a:rPr lang="ru-RU" sz="1600" b="1" dirty="0">
                  <a:solidFill>
                    <a:srgbClr val="FF0000"/>
                  </a:solidFill>
                </a:rPr>
                <a:t> </a:t>
              </a:r>
              <a:r>
                <a:rPr lang="ru-RU" sz="1600" b="1" dirty="0" smtClean="0">
                  <a:solidFill>
                    <a:srgbClr val="002060"/>
                  </a:solidFill>
                </a:rPr>
                <a:t>по аудиториям 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только </a:t>
              </a:r>
              <a:r>
                <a:rPr lang="ru-RU" sz="1600" b="1" dirty="0">
                  <a:solidFill>
                    <a:srgbClr val="FF0000"/>
                  </a:solidFill>
                </a:rPr>
                <a:t>на экзамен по </a:t>
              </a:r>
              <a:r>
                <a:rPr lang="ru-RU" sz="1600" b="1" dirty="0" smtClean="0">
                  <a:solidFill>
                    <a:srgbClr val="FF0000"/>
                  </a:solidFill>
                </a:rPr>
                <a:t>химии</a:t>
              </a:r>
              <a:r>
                <a:rPr lang="ru-RU" sz="1600" b="1" kern="1200" dirty="0" smtClean="0">
                  <a:solidFill>
                    <a:srgbClr val="002060"/>
                  </a:solidFill>
                </a:rPr>
                <a:t>  </a:t>
              </a:r>
              <a:endParaRPr lang="ru-RU" sz="1600" b="1" kern="1200" dirty="0">
                <a:solidFill>
                  <a:srgbClr val="002060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24136" y="3143093"/>
              <a:ext cx="6556571" cy="556015"/>
            </a:xfrm>
            <a:custGeom>
              <a:avLst/>
              <a:gdLst>
                <a:gd name="connsiteX0" fmla="*/ 0 w 6596361"/>
                <a:gd name="connsiteY0" fmla="*/ 61426 h 368550"/>
                <a:gd name="connsiteX1" fmla="*/ 61426 w 6596361"/>
                <a:gd name="connsiteY1" fmla="*/ 0 h 368550"/>
                <a:gd name="connsiteX2" fmla="*/ 6534935 w 6596361"/>
                <a:gd name="connsiteY2" fmla="*/ 0 h 368550"/>
                <a:gd name="connsiteX3" fmla="*/ 6596361 w 6596361"/>
                <a:gd name="connsiteY3" fmla="*/ 61426 h 368550"/>
                <a:gd name="connsiteX4" fmla="*/ 6596361 w 6596361"/>
                <a:gd name="connsiteY4" fmla="*/ 307124 h 368550"/>
                <a:gd name="connsiteX5" fmla="*/ 6534935 w 6596361"/>
                <a:gd name="connsiteY5" fmla="*/ 368550 h 368550"/>
                <a:gd name="connsiteX6" fmla="*/ 61426 w 6596361"/>
                <a:gd name="connsiteY6" fmla="*/ 368550 h 368550"/>
                <a:gd name="connsiteX7" fmla="*/ 0 w 6596361"/>
                <a:gd name="connsiteY7" fmla="*/ 307124 h 368550"/>
                <a:gd name="connsiteX8" fmla="*/ 0 w 6596361"/>
                <a:gd name="connsiteY8" fmla="*/ 61426 h 36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6361" h="368550">
                  <a:moveTo>
                    <a:pt x="0" y="61426"/>
                  </a:moveTo>
                  <a:cubicBezTo>
                    <a:pt x="0" y="27501"/>
                    <a:pt x="27501" y="0"/>
                    <a:pt x="61426" y="0"/>
                  </a:cubicBezTo>
                  <a:lnTo>
                    <a:pt x="6534935" y="0"/>
                  </a:lnTo>
                  <a:cubicBezTo>
                    <a:pt x="6568860" y="0"/>
                    <a:pt x="6596361" y="27501"/>
                    <a:pt x="6596361" y="61426"/>
                  </a:cubicBezTo>
                  <a:lnTo>
                    <a:pt x="6596361" y="307124"/>
                  </a:lnTo>
                  <a:cubicBezTo>
                    <a:pt x="6596361" y="341049"/>
                    <a:pt x="6568860" y="368550"/>
                    <a:pt x="6534935" y="368550"/>
                  </a:cubicBezTo>
                  <a:lnTo>
                    <a:pt x="61426" y="368550"/>
                  </a:lnTo>
                  <a:cubicBezTo>
                    <a:pt x="27501" y="368550"/>
                    <a:pt x="0" y="341049"/>
                    <a:pt x="0" y="307124"/>
                  </a:cubicBezTo>
                  <a:lnTo>
                    <a:pt x="0" y="61426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571" tIns="86571" rIns="86571" bIns="86571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u="sng" kern="1200" dirty="0" smtClean="0">
                  <a:solidFill>
                    <a:schemeClr val="tx1"/>
                  </a:solidFill>
                </a:rPr>
                <a:t>Руководитель ППЭ </a:t>
              </a:r>
              <a:r>
                <a:rPr lang="ru-RU" sz="1800" b="1" kern="1200" dirty="0" smtClean="0">
                  <a:solidFill>
                    <a:schemeClr val="tx1"/>
                  </a:solidFill>
                </a:rPr>
                <a:t>распределяет:</a:t>
              </a:r>
              <a:endParaRPr lang="ru-RU" sz="1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24136" y="3742719"/>
              <a:ext cx="6556571" cy="590783"/>
            </a:xfrm>
            <a:custGeom>
              <a:avLst/>
              <a:gdLst>
                <a:gd name="connsiteX0" fmla="*/ 0 w 6596361"/>
                <a:gd name="connsiteY0" fmla="*/ 83243 h 499451"/>
                <a:gd name="connsiteX1" fmla="*/ 83243 w 6596361"/>
                <a:gd name="connsiteY1" fmla="*/ 0 h 499451"/>
                <a:gd name="connsiteX2" fmla="*/ 6513118 w 6596361"/>
                <a:gd name="connsiteY2" fmla="*/ 0 h 499451"/>
                <a:gd name="connsiteX3" fmla="*/ 6596361 w 6596361"/>
                <a:gd name="connsiteY3" fmla="*/ 83243 h 499451"/>
                <a:gd name="connsiteX4" fmla="*/ 6596361 w 6596361"/>
                <a:gd name="connsiteY4" fmla="*/ 416208 h 499451"/>
                <a:gd name="connsiteX5" fmla="*/ 6513118 w 6596361"/>
                <a:gd name="connsiteY5" fmla="*/ 499451 h 499451"/>
                <a:gd name="connsiteX6" fmla="*/ 83243 w 6596361"/>
                <a:gd name="connsiteY6" fmla="*/ 499451 h 499451"/>
                <a:gd name="connsiteX7" fmla="*/ 0 w 6596361"/>
                <a:gd name="connsiteY7" fmla="*/ 416208 h 499451"/>
                <a:gd name="connsiteX8" fmla="*/ 0 w 6596361"/>
                <a:gd name="connsiteY8" fmla="*/ 83243 h 499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6361" h="499451">
                  <a:moveTo>
                    <a:pt x="0" y="83243"/>
                  </a:moveTo>
                  <a:cubicBezTo>
                    <a:pt x="0" y="37269"/>
                    <a:pt x="37269" y="0"/>
                    <a:pt x="83243" y="0"/>
                  </a:cubicBezTo>
                  <a:lnTo>
                    <a:pt x="6513118" y="0"/>
                  </a:lnTo>
                  <a:cubicBezTo>
                    <a:pt x="6559092" y="0"/>
                    <a:pt x="6596361" y="37269"/>
                    <a:pt x="6596361" y="83243"/>
                  </a:cubicBezTo>
                  <a:lnTo>
                    <a:pt x="6596361" y="416208"/>
                  </a:lnTo>
                  <a:cubicBezTo>
                    <a:pt x="6596361" y="462182"/>
                    <a:pt x="6559092" y="499451"/>
                    <a:pt x="6513118" y="499451"/>
                  </a:cubicBezTo>
                  <a:lnTo>
                    <a:pt x="83243" y="499451"/>
                  </a:lnTo>
                  <a:cubicBezTo>
                    <a:pt x="37269" y="499451"/>
                    <a:pt x="0" y="462182"/>
                    <a:pt x="0" y="416208"/>
                  </a:cubicBezTo>
                  <a:lnTo>
                    <a:pt x="0" y="8324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5341" tIns="85341" rIns="85341" bIns="85341" numCol="1" spcCol="1270" anchor="ctr" anchorCtr="0">
              <a:noAutofit/>
            </a:bodyPr>
            <a:lstStyle/>
            <a:p>
              <a:pPr lvl="0" algn="l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- </a:t>
              </a:r>
              <a:r>
                <a:rPr lang="ru-RU" sz="1500" b="1" kern="1200" dirty="0" smtClean="0">
                  <a:solidFill>
                    <a:srgbClr val="002060"/>
                  </a:solidFill>
                </a:rPr>
                <a:t>участников ОГЭ и организаторов на экзамены по всем учебным предметам</a:t>
              </a:r>
              <a:r>
                <a:rPr lang="ru-RU" sz="1500" b="1" dirty="0" smtClean="0">
                  <a:solidFill>
                    <a:srgbClr val="002060"/>
                  </a:solidFill>
                </a:rPr>
                <a:t> </a:t>
              </a:r>
              <a:r>
                <a:rPr lang="ru-RU" sz="1500" b="1" kern="1200" dirty="0" smtClean="0">
                  <a:solidFill>
                    <a:srgbClr val="002060"/>
                  </a:solidFill>
                </a:rPr>
                <a:t>за исключением химии</a:t>
              </a:r>
              <a:endParaRPr lang="ru-RU" sz="1500" b="1" u="sng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2" name="Стрелка вправо 11"/>
          <p:cNvSpPr/>
          <p:nvPr/>
        </p:nvSpPr>
        <p:spPr>
          <a:xfrm>
            <a:off x="61374" y="1115563"/>
            <a:ext cx="338959" cy="221531"/>
          </a:xfrm>
          <a:prstGeom prst="rightArrow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61374" y="2174209"/>
            <a:ext cx="362236" cy="227076"/>
          </a:xfrm>
          <a:prstGeom prst="rightArrow">
            <a:avLst/>
          </a:prstGeom>
          <a:solidFill>
            <a:srgbClr val="9DC3E6"/>
          </a:solidFill>
          <a:ln w="3810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382419" y="-35927"/>
            <a:ext cx="7615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sz="16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04808" y="3126378"/>
            <a:ext cx="64892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</a:rPr>
              <a:t>Экзамен по химии</a:t>
            </a:r>
            <a:endParaRPr lang="ru-RU" sz="2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04808" y="90473"/>
            <a:ext cx="663880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Распределение участников ОГЭ 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организаторов по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экзаменационным аудиториям на досрочный период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910951" y="3568789"/>
            <a:ext cx="4830249" cy="10636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- разместит на сайте ГКУ КК ЦОКО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информацию о распределении специалистов,                            привлекаемых к проведению экзамена в ППЭ и используемых в аудиториях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916511" y="4855836"/>
            <a:ext cx="4821581" cy="6738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- направит специалистов в ППЭ согласно распределению РЦОИ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916512" y="5767968"/>
            <a:ext cx="4821581" cy="10685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- получит от уполномоченного представителя ГЭК конверт с ведомостями распределения по экзаменационным аудиториям участников ОГЭ и организаторов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40537" y="3571997"/>
            <a:ext cx="1967825" cy="100367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РЦОИ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46159" y="4639249"/>
            <a:ext cx="1962203" cy="10459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МОУО</a:t>
            </a:r>
          </a:p>
        </p:txBody>
      </p:sp>
      <p:sp>
        <p:nvSpPr>
          <p:cNvPr id="39" name="Овал 38"/>
          <p:cNvSpPr/>
          <p:nvPr/>
        </p:nvSpPr>
        <p:spPr>
          <a:xfrm>
            <a:off x="181155" y="5767968"/>
            <a:ext cx="2027207" cy="9918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Руководитель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ППЭ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1" name="Прямая со стрелкой 30"/>
          <p:cNvCxnSpPr>
            <a:stCxn id="29" idx="6"/>
          </p:cNvCxnSpPr>
          <p:nvPr/>
        </p:nvCxnSpPr>
        <p:spPr>
          <a:xfrm flipV="1">
            <a:off x="2208362" y="4068065"/>
            <a:ext cx="708150" cy="57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205423" y="5167296"/>
            <a:ext cx="711089" cy="22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205423" y="6264115"/>
            <a:ext cx="711089" cy="126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ая выноска 13"/>
          <p:cNvSpPr/>
          <p:nvPr/>
        </p:nvSpPr>
        <p:spPr>
          <a:xfrm>
            <a:off x="7828100" y="3270412"/>
            <a:ext cx="1231377" cy="972395"/>
          </a:xfrm>
          <a:prstGeom prst="wedgeRectCallout">
            <a:avLst>
              <a:gd name="adj1" fmla="val -187425"/>
              <a:gd name="adj2" fmla="val -1875"/>
            </a:avLst>
          </a:prstGeom>
          <a:solidFill>
            <a:schemeClr val="bg2">
              <a:lumMod val="75000"/>
              <a:alpha val="58000"/>
            </a:schemeClr>
          </a:solidFill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Не позднее чем за 3 рабочих дня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до проведения экзамена</a:t>
            </a: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7843613" y="5384347"/>
            <a:ext cx="1231377" cy="972395"/>
          </a:xfrm>
          <a:prstGeom prst="wedgeRectCallout">
            <a:avLst>
              <a:gd name="adj1" fmla="val -187425"/>
              <a:gd name="adj2" fmla="val -1875"/>
            </a:avLst>
          </a:prstGeom>
          <a:solidFill>
            <a:schemeClr val="bg2">
              <a:lumMod val="75000"/>
              <a:alpha val="54000"/>
            </a:schemeClr>
          </a:solidFill>
          <a:ln w="158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В день проведения экзамена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единительная линия 26"/>
          <p:cNvCxnSpPr/>
          <p:nvPr/>
        </p:nvCxnSpPr>
        <p:spPr>
          <a:xfrm flipH="1">
            <a:off x="6031085" y="1038050"/>
            <a:ext cx="21340" cy="581995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2013977" y="5099523"/>
            <a:ext cx="5322496" cy="619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60244" y="3536475"/>
            <a:ext cx="5313872" cy="54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86412" y="1100537"/>
            <a:ext cx="2907421" cy="1346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81434" y="1109566"/>
            <a:ext cx="5823107" cy="134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263525" y="1127125"/>
            <a:ext cx="8632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>
              <a:cs typeface="Times New Roman" pitchFamily="18" charset="0"/>
            </a:endParaRPr>
          </a:p>
        </p:txBody>
      </p:sp>
      <p:pic>
        <p:nvPicPr>
          <p:cNvPr id="15362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29" y="29153"/>
            <a:ext cx="1098445" cy="52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555" y="124763"/>
            <a:ext cx="1105922" cy="35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8382419" y="-35927"/>
            <a:ext cx="7615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sz="16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09291" y="137895"/>
            <a:ext cx="7151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 dirty="0" smtClean="0"/>
              <a:t>Доставка экзаменационных материалов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8015" y="1886952"/>
            <a:ext cx="1618628" cy="51496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апреля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(экзамен 20 апреля)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28924" y="1879168"/>
            <a:ext cx="1788269" cy="4934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 апреля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экзамен </a:t>
            </a:r>
            <a:r>
              <a:rPr lang="ru-RU" sz="1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апреля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083813" y="1861846"/>
            <a:ext cx="1788269" cy="51075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апреля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(экзамен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апреля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94570" y="1268926"/>
            <a:ext cx="1567735" cy="49192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Посылка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137761" y="1240212"/>
            <a:ext cx="1770596" cy="52063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Посылка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3813" y="1211380"/>
            <a:ext cx="1772611" cy="5494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Посылка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Химия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415125" y="1188685"/>
            <a:ext cx="2271263" cy="8254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Конверт с кодом расшифровки КИМ</a:t>
            </a:r>
          </a:p>
          <a:p>
            <a:pPr algn="ctr"/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учебным предметам по выбору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415125" y="2087893"/>
            <a:ext cx="2271263" cy="28467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Накануне дня экзамена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222417" y="3563146"/>
            <a:ext cx="4925682" cy="4381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экзамена,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 его начала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углом вверх 17"/>
          <p:cNvSpPr/>
          <p:nvPr/>
        </p:nvSpPr>
        <p:spPr>
          <a:xfrm rot="10800000">
            <a:off x="2586227" y="1117458"/>
            <a:ext cx="1080000" cy="0"/>
          </a:xfrm>
          <a:prstGeom prst="bentUpArrow">
            <a:avLst/>
          </a:prstGeom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5983" y="613840"/>
            <a:ext cx="8802458" cy="3624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РЦОИ</a:t>
            </a:r>
            <a:endParaRPr lang="ru-RU" sz="2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5982" y="2544729"/>
            <a:ext cx="8802459" cy="9405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Уполномоченный представитель ГЭК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доставляет 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Посылки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конверты с кодом расшифровки КИМ в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МЕСТА ХРАНЕНИЯ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экзаменационных материалов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видеозаписей, утвержденные приказом министерства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75982" y="4197002"/>
            <a:ext cx="8802458" cy="8188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Уполномоченный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ГЭК доставляет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Посылки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конверты с кодом расшифровки КИМ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 ХРАНЕНИЯ ЭМ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ППЭ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348435" y="5184578"/>
            <a:ext cx="4925681" cy="4381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проведения экзамена,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его окончания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75982" y="5843003"/>
            <a:ext cx="5819023" cy="1014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Уполномоченный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ГЭК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доставляет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Посылки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русскому языку, математике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химии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РЦОИ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088505" y="5832570"/>
            <a:ext cx="2970972" cy="1025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Уполномоченный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ГЭК 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доставляет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Посылки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МЕСТА ХРАНЕНИЯ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учебным предметам по выбору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2899197" y="990767"/>
            <a:ext cx="265976" cy="23291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право 66"/>
          <p:cNvSpPr/>
          <p:nvPr/>
        </p:nvSpPr>
        <p:spPr>
          <a:xfrm rot="5400000">
            <a:off x="7347337" y="979282"/>
            <a:ext cx="202712" cy="21609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 rot="5400000">
            <a:off x="2930829" y="2459081"/>
            <a:ext cx="202712" cy="21609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 rot="5400000">
            <a:off x="7343164" y="2449815"/>
            <a:ext cx="202712" cy="216094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4442839" y="4017404"/>
            <a:ext cx="206661" cy="258111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углом вверх 22"/>
          <p:cNvSpPr/>
          <p:nvPr/>
        </p:nvSpPr>
        <p:spPr>
          <a:xfrm rot="10800000">
            <a:off x="1518679" y="5391310"/>
            <a:ext cx="495297" cy="421772"/>
          </a:xfrm>
          <a:prstGeom prst="bent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углом вверх 75"/>
          <p:cNvSpPr/>
          <p:nvPr/>
        </p:nvSpPr>
        <p:spPr>
          <a:xfrm rot="10800000" flipH="1">
            <a:off x="7336473" y="5370176"/>
            <a:ext cx="436444" cy="442906"/>
          </a:xfrm>
          <a:prstGeom prst="bent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2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2874009"/>
              </p:ext>
            </p:extLst>
          </p:nvPr>
        </p:nvGraphicFramePr>
        <p:xfrm>
          <a:off x="0" y="879440"/>
          <a:ext cx="9144000" cy="5978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7804" y="29154"/>
            <a:ext cx="7789654" cy="859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Задачи, которые необходимо решить для качественного проведения ГИА-9 в досрочный период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5"/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43" y="-35927"/>
            <a:ext cx="1098445" cy="52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4467" y="62897"/>
            <a:ext cx="1287077" cy="42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382419" y="-35927"/>
            <a:ext cx="7615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sz="1600" b="1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8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61988" y="79375"/>
            <a:ext cx="7881937" cy="9556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9E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63" y="34925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D:\Doc\Мероприятия\2015-10-28 Совещание Рособрнадзора в Сочи\ГИА__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3725" y="73025"/>
            <a:ext cx="20669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015295" y="2967335"/>
            <a:ext cx="71134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85175" y="57150"/>
            <a:ext cx="7588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626F60A-33C3-4997-AEC2-87D4F9F82A70}" vid="{3AB17E42-025B-4CAD-9FDA-8FE78DC8E3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Видеоконференция ЦОКО 2</Template>
  <TotalTime>3140</TotalTime>
  <Words>647</Words>
  <Application>Microsoft Office PowerPoint</Application>
  <PresentationFormat>Экран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Q17</dc:creator>
  <cp:lastModifiedBy>Q6</cp:lastModifiedBy>
  <cp:revision>244</cp:revision>
  <cp:lastPrinted>2017-03-31T08:31:49Z</cp:lastPrinted>
  <dcterms:created xsi:type="dcterms:W3CDTF">2016-10-12T15:15:15Z</dcterms:created>
  <dcterms:modified xsi:type="dcterms:W3CDTF">2017-04-04T06:12:22Z</dcterms:modified>
</cp:coreProperties>
</file>