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31"/>
  </p:notesMasterIdLst>
  <p:sldIdLst>
    <p:sldId id="639" r:id="rId2"/>
    <p:sldId id="665" r:id="rId3"/>
    <p:sldId id="666" r:id="rId4"/>
    <p:sldId id="669" r:id="rId5"/>
    <p:sldId id="654" r:id="rId6"/>
    <p:sldId id="668" r:id="rId7"/>
    <p:sldId id="658" r:id="rId8"/>
    <p:sldId id="660" r:id="rId9"/>
    <p:sldId id="659" r:id="rId10"/>
    <p:sldId id="661" r:id="rId11"/>
    <p:sldId id="663" r:id="rId12"/>
    <p:sldId id="670" r:id="rId13"/>
    <p:sldId id="613" r:id="rId14"/>
    <p:sldId id="549" r:id="rId15"/>
    <p:sldId id="614" r:id="rId16"/>
    <p:sldId id="628" r:id="rId17"/>
    <p:sldId id="555" r:id="rId18"/>
    <p:sldId id="616" r:id="rId19"/>
    <p:sldId id="664" r:id="rId20"/>
    <p:sldId id="671" r:id="rId21"/>
    <p:sldId id="674" r:id="rId22"/>
    <p:sldId id="672" r:id="rId23"/>
    <p:sldId id="581" r:id="rId24"/>
    <p:sldId id="585" r:id="rId25"/>
    <p:sldId id="651" r:id="rId26"/>
    <p:sldId id="529" r:id="rId27"/>
    <p:sldId id="646" r:id="rId28"/>
    <p:sldId id="652" r:id="rId29"/>
    <p:sldId id="640" r:id="rId30"/>
  </p:sldIdLst>
  <p:sldSz cx="9144000" cy="6858000" type="screen4x3"/>
  <p:notesSz cx="67564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66"/>
    <a:srgbClr val="99CCFF"/>
    <a:srgbClr val="003192"/>
    <a:srgbClr val="15AF8E"/>
    <a:srgbClr val="B7CFFF"/>
    <a:srgbClr val="CCFFFF"/>
    <a:srgbClr val="CC00FF"/>
    <a:srgbClr val="6598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41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B6409-8594-4750-A64E-6EF2EE5496D0}" type="doc">
      <dgm:prSet loTypeId="urn:microsoft.com/office/officeart/2005/8/layout/l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B39AA-E808-4ACB-8E24-64B9F46AD43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Оценивают задания эксперты в соответствии с критериями             по системе </a:t>
          </a:r>
          <a:r>
            <a:rPr lang="ru-RU" sz="1800" b="1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зачет / </a:t>
          </a:r>
          <a:r>
            <a:rPr lang="ru-RU" sz="1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незачет. 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 варианта оценивания: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D6AF6-B628-460F-B402-A8948A60FFBD}" type="sibTrans" cxnId="{8CB0648A-F11E-417C-83D6-D9D2243D51D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1D2C1A8-C469-4378-A78B-FCBC609A2C12}" type="parTrans" cxnId="{8CB0648A-F11E-417C-83D6-D9D2243D51D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F6AAE7F-B32E-4F55-A612-4D0BBA073BF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1F143-89ED-4D85-AD16-5706E75FC8DB}" type="parTrans" cxnId="{09BB6275-A1CD-431E-8B5E-E87A7C81CE6E}">
      <dgm:prSet/>
      <dgm:spPr/>
      <dgm:t>
        <a:bodyPr/>
        <a:lstStyle/>
        <a:p>
          <a:endParaRPr lang="ru-RU"/>
        </a:p>
      </dgm:t>
    </dgm:pt>
    <dgm:pt modelId="{11712462-6C6A-4DD8-B7C7-2D25CB47F669}" type="sibTrans" cxnId="{09BB6275-A1CD-431E-8B5E-E87A7C81CE6E}">
      <dgm:prSet/>
      <dgm:spPr/>
      <dgm:t>
        <a:bodyPr/>
        <a:lstStyle/>
        <a:p>
          <a:endParaRPr lang="ru-RU"/>
        </a:p>
      </dgm:t>
    </dgm:pt>
    <dgm:pt modelId="{9BFDAA46-E023-4DD4-BB88-52AECBFBD8C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09012-E329-4F7A-8DFD-BCFA0BDEB6C5}" type="parTrans" cxnId="{4A9C89E6-9C01-4C9D-8936-54662781E987}">
      <dgm:prSet/>
      <dgm:spPr/>
      <dgm:t>
        <a:bodyPr/>
        <a:lstStyle/>
        <a:p>
          <a:endParaRPr lang="ru-RU"/>
        </a:p>
      </dgm:t>
    </dgm:pt>
    <dgm:pt modelId="{75BF42F5-A326-4438-AD9F-A77EC6525890}" type="sibTrans" cxnId="{4A9C89E6-9C01-4C9D-8936-54662781E987}">
      <dgm:prSet/>
      <dgm:spPr/>
      <dgm:t>
        <a:bodyPr/>
        <a:lstStyle/>
        <a:p>
          <a:endParaRPr lang="ru-RU"/>
        </a:p>
      </dgm:t>
    </dgm:pt>
    <dgm:pt modelId="{14DD6F81-75AD-486B-9A6A-6495BC5FCD12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непосредственно 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процессе ответа (МОДЕЛЬ № 1);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FADC1-88CF-4E40-820E-BB2BF2C90D91}" type="parTrans" cxnId="{1FF1602D-A95F-4D78-A527-817296176338}">
      <dgm:prSet/>
      <dgm:spPr/>
      <dgm:t>
        <a:bodyPr/>
        <a:lstStyle/>
        <a:p>
          <a:endParaRPr lang="ru-RU"/>
        </a:p>
      </dgm:t>
    </dgm:pt>
    <dgm:pt modelId="{FD927C52-DE2E-40AA-BA99-1A4112B29F1A}" type="sibTrans" cxnId="{1FF1602D-A95F-4D78-A527-817296176338}">
      <dgm:prSet/>
      <dgm:spPr/>
      <dgm:t>
        <a:bodyPr/>
        <a:lstStyle/>
        <a:p>
          <a:endParaRPr lang="ru-RU"/>
        </a:p>
      </dgm:t>
    </dgm:pt>
    <dgm:pt modelId="{B1A8F2BD-81EE-4829-807F-19CFE86DCC3C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после 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окончания итогового собеседования (МОДЕЛЬ № 2)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7FBEC-AC99-47EF-8053-E6EABFCBE72D}" type="parTrans" cxnId="{0DE25F5E-0B5F-4E85-A431-7FCB898B9A31}">
      <dgm:prSet/>
      <dgm:spPr/>
      <dgm:t>
        <a:bodyPr/>
        <a:lstStyle/>
        <a:p>
          <a:endParaRPr lang="ru-RU"/>
        </a:p>
      </dgm:t>
    </dgm:pt>
    <dgm:pt modelId="{E608B623-4957-4978-A1E0-58C3E1ED58F2}" type="sibTrans" cxnId="{0DE25F5E-0B5F-4E85-A431-7FCB898B9A31}">
      <dgm:prSet/>
      <dgm:spPr/>
      <dgm:t>
        <a:bodyPr/>
        <a:lstStyle/>
        <a:p>
          <a:endParaRPr lang="ru-RU"/>
        </a:p>
      </dgm:t>
    </dgm:pt>
    <dgm:pt modelId="{237BD699-1368-4955-960B-A5FF4F37686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8539A-5C01-4626-9C23-CBE423719F6F}" type="parTrans" cxnId="{DA10CD25-5877-4F06-98E5-D1EC364757BB}">
      <dgm:prSet/>
      <dgm:spPr/>
      <dgm:t>
        <a:bodyPr/>
        <a:lstStyle/>
        <a:p>
          <a:endParaRPr lang="ru-RU"/>
        </a:p>
      </dgm:t>
    </dgm:pt>
    <dgm:pt modelId="{1AB6524B-784E-4D9F-A757-ECC6E1C30B4E}" type="sibTrans" cxnId="{DA10CD25-5877-4F06-98E5-D1EC364757BB}">
      <dgm:prSet/>
      <dgm:spPr/>
      <dgm:t>
        <a:bodyPr/>
        <a:lstStyle/>
        <a:p>
          <a:endParaRPr lang="ru-RU"/>
        </a:p>
      </dgm:t>
    </dgm:pt>
    <dgm:pt modelId="{DA441B5C-E85E-4FDF-8483-67D595E28E80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Критерии для экспертов являются общими для всех вариантов и размещены на официальном сайте ФИПИ       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«ОГЭ и ГВЭ-9» (Демоверсии, спецификации, кодификаторы).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91B9090-0871-4A23-A019-77845B62B653}" type="parTrans" cxnId="{977FFCFC-452A-4B58-A261-B3E720E9F93E}">
      <dgm:prSet/>
      <dgm:spPr/>
      <dgm:t>
        <a:bodyPr/>
        <a:lstStyle/>
        <a:p>
          <a:endParaRPr lang="ru-RU"/>
        </a:p>
      </dgm:t>
    </dgm:pt>
    <dgm:pt modelId="{5DEED800-E67C-4A1A-9955-DC4FD1199BBA}" type="sibTrans" cxnId="{977FFCFC-452A-4B58-A261-B3E720E9F93E}">
      <dgm:prSet/>
      <dgm:spPr/>
      <dgm:t>
        <a:bodyPr/>
        <a:lstStyle/>
        <a:p>
          <a:endParaRPr lang="ru-RU"/>
        </a:p>
      </dgm:t>
    </dgm:pt>
    <dgm:pt modelId="{46716B5E-BAF0-42E1-B44A-7A0A11DD10A4}">
      <dgm:prSet custT="1"/>
      <dgm:spPr>
        <a:solidFill>
          <a:srgbClr val="DDE9F7">
            <a:alpha val="89804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КИМ состоит из </a:t>
          </a:r>
          <a:r>
            <a:rPr lang="ru-RU" sz="1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заданий</a:t>
          </a:r>
          <a:r>
            <a:rPr lang="ru-RU" sz="1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включающих в себя:</a:t>
          </a:r>
        </a:p>
        <a:p>
          <a:pPr>
            <a:spcAft>
              <a:spcPts val="0"/>
            </a:spcAft>
          </a:pPr>
          <a:r>
            <a:rPr lang="ru-RU" sz="1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чтение 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текста вслух; 2) </a:t>
          </a:r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пересказ 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прочитанного текста; 3) </a:t>
          </a:r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устного монологического высказывания по одной из выбранной тем  беседы;</a:t>
          </a:r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4) 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участие в диалоге  с экзаменатором-собеседником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B4C7B-A7D6-4542-94F6-D1B283A15ECC}" type="parTrans" cxnId="{75ED8188-79CA-4608-9C96-A3D595456B0A}">
      <dgm:prSet/>
      <dgm:spPr/>
      <dgm:t>
        <a:bodyPr/>
        <a:lstStyle/>
        <a:p>
          <a:endParaRPr lang="ru-RU"/>
        </a:p>
      </dgm:t>
    </dgm:pt>
    <dgm:pt modelId="{B9CE7474-5CDE-4E55-9C43-EA5307E8CE57}" type="sibTrans" cxnId="{75ED8188-79CA-4608-9C96-A3D595456B0A}">
      <dgm:prSet/>
      <dgm:spPr/>
      <dgm:t>
        <a:bodyPr/>
        <a:lstStyle/>
        <a:p>
          <a:endParaRPr lang="ru-RU"/>
        </a:p>
      </dgm:t>
    </dgm:pt>
    <dgm:pt modelId="{76A744E5-6761-4C6A-A770-1736DBFB71C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F989F-BB01-480E-91D0-BA9DDD04FD00}" type="parTrans" cxnId="{BE742BBE-3EF1-4102-98ED-4930079FCFE2}">
      <dgm:prSet/>
      <dgm:spPr/>
      <dgm:t>
        <a:bodyPr/>
        <a:lstStyle/>
        <a:p>
          <a:endParaRPr lang="ru-RU"/>
        </a:p>
      </dgm:t>
    </dgm:pt>
    <dgm:pt modelId="{682D9163-A6D6-4D37-801C-9C1A111C3C07}" type="sibTrans" cxnId="{BE742BBE-3EF1-4102-98ED-4930079FCFE2}">
      <dgm:prSet/>
      <dgm:spPr/>
      <dgm:t>
        <a:bodyPr/>
        <a:lstStyle/>
        <a:p>
          <a:endParaRPr lang="ru-RU"/>
        </a:p>
      </dgm:t>
    </dgm:pt>
    <dgm:pt modelId="{B6B392FE-794C-4BAC-978B-A3EEB0A9F87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DE29A-EB8F-41B5-B86D-E720C70C4747}" type="parTrans" cxnId="{F090590D-6C0F-4AB4-8A9F-D3B5B97C2F20}">
      <dgm:prSet/>
      <dgm:spPr/>
      <dgm:t>
        <a:bodyPr/>
        <a:lstStyle/>
        <a:p>
          <a:endParaRPr lang="ru-RU"/>
        </a:p>
      </dgm:t>
    </dgm:pt>
    <dgm:pt modelId="{FBE5E781-6704-4668-B390-FB0C2515D83E}" type="sibTrans" cxnId="{F090590D-6C0F-4AB4-8A9F-D3B5B97C2F20}">
      <dgm:prSet/>
      <dgm:spPr/>
      <dgm:t>
        <a:bodyPr/>
        <a:lstStyle/>
        <a:p>
          <a:endParaRPr lang="ru-RU"/>
        </a:p>
      </dgm:t>
    </dgm:pt>
    <dgm:pt modelId="{975B2A62-E45D-460C-9B9E-179EABA77D1A}" type="pres">
      <dgm:prSet presAssocID="{07AB6409-8594-4750-A64E-6EF2EE5496D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43D1D6-B67C-4E15-A891-AFCE33907C3F}" type="pres">
      <dgm:prSet presAssocID="{76A744E5-6761-4C6A-A770-1736DBFB71C9}" presName="horFlow" presStyleCnt="0"/>
      <dgm:spPr/>
    </dgm:pt>
    <dgm:pt modelId="{9D40117D-CBAD-4C5E-8492-E1EC93574F19}" type="pres">
      <dgm:prSet presAssocID="{76A744E5-6761-4C6A-A770-1736DBFB71C9}" presName="bigChev" presStyleLbl="node1" presStyleIdx="0" presStyleCnt="5" custScaleX="68717" custScaleY="145731"/>
      <dgm:spPr/>
      <dgm:t>
        <a:bodyPr/>
        <a:lstStyle/>
        <a:p>
          <a:endParaRPr lang="ru-RU"/>
        </a:p>
      </dgm:t>
    </dgm:pt>
    <dgm:pt modelId="{A9C2DF87-5DE7-4B3A-A10C-CE55B1E821B2}" type="pres">
      <dgm:prSet presAssocID="{37CB4C7B-A7D6-4542-94F6-D1B283A15ECC}" presName="parTrans" presStyleCnt="0"/>
      <dgm:spPr/>
    </dgm:pt>
    <dgm:pt modelId="{CE57F006-5D33-4712-BE80-93EAD7A316BE}" type="pres">
      <dgm:prSet presAssocID="{46716B5E-BAF0-42E1-B44A-7A0A11DD10A4}" presName="node" presStyleLbl="alignAccFollowNode1" presStyleIdx="0" presStyleCnt="5" custScaleX="557238" custScaleY="189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0E5BB-F4FC-4200-BDC4-90640B75E7C6}" type="pres">
      <dgm:prSet presAssocID="{76A744E5-6761-4C6A-A770-1736DBFB71C9}" presName="vSp" presStyleCnt="0"/>
      <dgm:spPr/>
    </dgm:pt>
    <dgm:pt modelId="{2496D76E-9002-4F72-B9CB-30064E833212}" type="pres">
      <dgm:prSet presAssocID="{B6B392FE-794C-4BAC-978B-A3EEB0A9F87F}" presName="horFlow" presStyleCnt="0"/>
      <dgm:spPr/>
    </dgm:pt>
    <dgm:pt modelId="{F6DEFA07-B1AA-42AF-A38E-139C69651D34}" type="pres">
      <dgm:prSet presAssocID="{B6B392FE-794C-4BAC-978B-A3EEB0A9F87F}" presName="bigChev" presStyleLbl="node1" presStyleIdx="1" presStyleCnt="5"/>
      <dgm:spPr/>
      <dgm:t>
        <a:bodyPr/>
        <a:lstStyle/>
        <a:p>
          <a:endParaRPr lang="ru-RU"/>
        </a:p>
      </dgm:t>
    </dgm:pt>
    <dgm:pt modelId="{FCA6DA42-E704-4243-B063-E39363963294}" type="pres">
      <dgm:prSet presAssocID="{D1D2C1A8-C469-4378-A78B-FCBC609A2C12}" presName="parTrans" presStyleCnt="0"/>
      <dgm:spPr/>
    </dgm:pt>
    <dgm:pt modelId="{76148E07-AE07-4403-96DE-401F6A626BB8}" type="pres">
      <dgm:prSet presAssocID="{B68B39AA-E808-4ACB-8E24-64B9F46AD434}" presName="node" presStyleLbl="alignAccFollowNode1" presStyleIdx="1" presStyleCnt="5" custScaleX="494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4B3A5-B690-4F10-9E4F-97FB4F73C057}" type="pres">
      <dgm:prSet presAssocID="{B6B392FE-794C-4BAC-978B-A3EEB0A9F87F}" presName="vSp" presStyleCnt="0"/>
      <dgm:spPr/>
    </dgm:pt>
    <dgm:pt modelId="{29AAB86D-E6AF-4824-8C7E-BACAE4D7999F}" type="pres">
      <dgm:prSet presAssocID="{6F6AAE7F-B32E-4F55-A612-4D0BBA073BFE}" presName="horFlow" presStyleCnt="0"/>
      <dgm:spPr/>
    </dgm:pt>
    <dgm:pt modelId="{C1684EC5-0C65-4B48-BC1A-335F5349A0B8}" type="pres">
      <dgm:prSet presAssocID="{6F6AAE7F-B32E-4F55-A612-4D0BBA073BFE}" presName="bigChev" presStyleLbl="node1" presStyleIdx="2" presStyleCnt="5" custScaleX="142915" custScaleY="45907"/>
      <dgm:spPr/>
      <dgm:t>
        <a:bodyPr/>
        <a:lstStyle/>
        <a:p>
          <a:endParaRPr lang="ru-RU"/>
        </a:p>
      </dgm:t>
    </dgm:pt>
    <dgm:pt modelId="{7F33E0FA-2A97-48BC-B249-170D9635CA4A}" type="pres">
      <dgm:prSet presAssocID="{D7DFADC1-88CF-4E40-820E-BB2BF2C90D91}" presName="parTrans" presStyleCnt="0"/>
      <dgm:spPr/>
    </dgm:pt>
    <dgm:pt modelId="{9A492E9F-0703-49AE-9BE9-513BDE565276}" type="pres">
      <dgm:prSet presAssocID="{14DD6F81-75AD-486B-9A6A-6495BC5FCD12}" presName="node" presStyleLbl="alignAccFollowNode1" presStyleIdx="2" presStyleCnt="5" custScaleX="415379" custScaleY="55309" custLinFactNeighborX="59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1B934-BC59-4D5D-8869-B6A24E00FB3F}" type="pres">
      <dgm:prSet presAssocID="{6F6AAE7F-B32E-4F55-A612-4D0BBA073BFE}" presName="vSp" presStyleCnt="0"/>
      <dgm:spPr/>
    </dgm:pt>
    <dgm:pt modelId="{53759972-0697-49FA-A18F-45DA5A76F8CC}" type="pres">
      <dgm:prSet presAssocID="{9BFDAA46-E023-4DD4-BB88-52AECBFBD8CC}" presName="horFlow" presStyleCnt="0"/>
      <dgm:spPr/>
    </dgm:pt>
    <dgm:pt modelId="{C5167B6E-89BF-4768-9160-878F6ABF22F1}" type="pres">
      <dgm:prSet presAssocID="{9BFDAA46-E023-4DD4-BB88-52AECBFBD8CC}" presName="bigChev" presStyleLbl="node1" presStyleIdx="3" presStyleCnt="5" custScaleX="142513" custScaleY="43868"/>
      <dgm:spPr/>
      <dgm:t>
        <a:bodyPr/>
        <a:lstStyle/>
        <a:p>
          <a:endParaRPr lang="ru-RU"/>
        </a:p>
      </dgm:t>
    </dgm:pt>
    <dgm:pt modelId="{F0436DBB-2615-45CE-B52F-1D5443BA42E8}" type="pres">
      <dgm:prSet presAssocID="{6DB7FBEC-AC99-47EF-8053-E6EABFCBE72D}" presName="parTrans" presStyleCnt="0"/>
      <dgm:spPr/>
    </dgm:pt>
    <dgm:pt modelId="{68833CA7-80E2-4F2D-9B6A-73765828C154}" type="pres">
      <dgm:prSet presAssocID="{B1A8F2BD-81EE-4829-807F-19CFE86DCC3C}" presName="node" presStyleLbl="alignAccFollowNode1" presStyleIdx="3" presStyleCnt="5" custScaleX="442935" custScaleY="55763" custLinFactNeighborX="66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9FBFE-D500-42D3-9395-844A5C45F53B}" type="pres">
      <dgm:prSet presAssocID="{9BFDAA46-E023-4DD4-BB88-52AECBFBD8CC}" presName="vSp" presStyleCnt="0"/>
      <dgm:spPr/>
    </dgm:pt>
    <dgm:pt modelId="{36F1726E-9332-4058-9464-EF04E3F1D403}" type="pres">
      <dgm:prSet presAssocID="{237BD699-1368-4955-960B-A5FF4F37686A}" presName="horFlow" presStyleCnt="0"/>
      <dgm:spPr/>
    </dgm:pt>
    <dgm:pt modelId="{76B971BC-31B3-4505-AC73-8F900EA37E5A}" type="pres">
      <dgm:prSet presAssocID="{237BD699-1368-4955-960B-A5FF4F37686A}" presName="bigChev" presStyleLbl="node1" presStyleIdx="4" presStyleCnt="5" custScaleX="63766" custScaleY="117989"/>
      <dgm:spPr/>
      <dgm:t>
        <a:bodyPr/>
        <a:lstStyle/>
        <a:p>
          <a:endParaRPr lang="ru-RU"/>
        </a:p>
      </dgm:t>
    </dgm:pt>
    <dgm:pt modelId="{096EFE46-E9AA-4847-8ED9-022F85A0998C}" type="pres">
      <dgm:prSet presAssocID="{691B9090-0871-4A23-A019-77845B62B653}" presName="parTrans" presStyleCnt="0"/>
      <dgm:spPr/>
    </dgm:pt>
    <dgm:pt modelId="{005A3B9D-4D0F-48A1-A202-D0BF38BB7BBB}" type="pres">
      <dgm:prSet presAssocID="{DA441B5C-E85E-4FDF-8483-67D595E28E80}" presName="node" presStyleLbl="alignAccFollowNode1" presStyleIdx="4" presStyleCnt="5" custScaleX="496495" custScaleY="150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25F5E-0B5F-4E85-A431-7FCB898B9A31}" srcId="{9BFDAA46-E023-4DD4-BB88-52AECBFBD8CC}" destId="{B1A8F2BD-81EE-4829-807F-19CFE86DCC3C}" srcOrd="0" destOrd="0" parTransId="{6DB7FBEC-AC99-47EF-8053-E6EABFCBE72D}" sibTransId="{E608B623-4957-4978-A1E0-58C3E1ED58F2}"/>
    <dgm:cxn modelId="{51586E73-5C89-4A79-AFB8-98C4F7A14D66}" type="presOf" srcId="{14DD6F81-75AD-486B-9A6A-6495BC5FCD12}" destId="{9A492E9F-0703-49AE-9BE9-513BDE565276}" srcOrd="0" destOrd="0" presId="urn:microsoft.com/office/officeart/2005/8/layout/lProcess3"/>
    <dgm:cxn modelId="{F090590D-6C0F-4AB4-8A9F-D3B5B97C2F20}" srcId="{07AB6409-8594-4750-A64E-6EF2EE5496D0}" destId="{B6B392FE-794C-4BAC-978B-A3EEB0A9F87F}" srcOrd="1" destOrd="0" parTransId="{6FBDE29A-EB8F-41B5-B86D-E720C70C4747}" sibTransId="{FBE5E781-6704-4668-B390-FB0C2515D83E}"/>
    <dgm:cxn modelId="{4A9C89E6-9C01-4C9D-8936-54662781E987}" srcId="{07AB6409-8594-4750-A64E-6EF2EE5496D0}" destId="{9BFDAA46-E023-4DD4-BB88-52AECBFBD8CC}" srcOrd="3" destOrd="0" parTransId="{DE409012-E329-4F7A-8DFD-BCFA0BDEB6C5}" sibTransId="{75BF42F5-A326-4438-AD9F-A77EC6525890}"/>
    <dgm:cxn modelId="{09BB6275-A1CD-431E-8B5E-E87A7C81CE6E}" srcId="{07AB6409-8594-4750-A64E-6EF2EE5496D0}" destId="{6F6AAE7F-B32E-4F55-A612-4D0BBA073BFE}" srcOrd="2" destOrd="0" parTransId="{8801F143-89ED-4D85-AD16-5706E75FC8DB}" sibTransId="{11712462-6C6A-4DD8-B7C7-2D25CB47F669}"/>
    <dgm:cxn modelId="{1FF1602D-A95F-4D78-A527-817296176338}" srcId="{6F6AAE7F-B32E-4F55-A612-4D0BBA073BFE}" destId="{14DD6F81-75AD-486B-9A6A-6495BC5FCD12}" srcOrd="0" destOrd="0" parTransId="{D7DFADC1-88CF-4E40-820E-BB2BF2C90D91}" sibTransId="{FD927C52-DE2E-40AA-BA99-1A4112B29F1A}"/>
    <dgm:cxn modelId="{3C187638-1E86-49E1-84DC-531ABE21C53D}" type="presOf" srcId="{B1A8F2BD-81EE-4829-807F-19CFE86DCC3C}" destId="{68833CA7-80E2-4F2D-9B6A-73765828C154}" srcOrd="0" destOrd="0" presId="urn:microsoft.com/office/officeart/2005/8/layout/lProcess3"/>
    <dgm:cxn modelId="{C335F1C7-62FD-4ADE-BACB-B706889D979F}" type="presOf" srcId="{9BFDAA46-E023-4DD4-BB88-52AECBFBD8CC}" destId="{C5167B6E-89BF-4768-9160-878F6ABF22F1}" srcOrd="0" destOrd="0" presId="urn:microsoft.com/office/officeart/2005/8/layout/lProcess3"/>
    <dgm:cxn modelId="{2C2052ED-24BF-42BA-B754-92AFE9B0F247}" type="presOf" srcId="{237BD699-1368-4955-960B-A5FF4F37686A}" destId="{76B971BC-31B3-4505-AC73-8F900EA37E5A}" srcOrd="0" destOrd="0" presId="urn:microsoft.com/office/officeart/2005/8/layout/lProcess3"/>
    <dgm:cxn modelId="{619973D2-CB8E-4001-8F23-A96A6B6C15E4}" type="presOf" srcId="{6F6AAE7F-B32E-4F55-A612-4D0BBA073BFE}" destId="{C1684EC5-0C65-4B48-BC1A-335F5349A0B8}" srcOrd="0" destOrd="0" presId="urn:microsoft.com/office/officeart/2005/8/layout/lProcess3"/>
    <dgm:cxn modelId="{8CB0648A-F11E-417C-83D6-D9D2243D51DD}" srcId="{B6B392FE-794C-4BAC-978B-A3EEB0A9F87F}" destId="{B68B39AA-E808-4ACB-8E24-64B9F46AD434}" srcOrd="0" destOrd="0" parTransId="{D1D2C1A8-C469-4378-A78B-FCBC609A2C12}" sibTransId="{FD7D6AF6-B628-460F-B402-A8948A60FFBD}"/>
    <dgm:cxn modelId="{FBF08A2A-B2B7-4014-AD66-68BA483559E7}" type="presOf" srcId="{B68B39AA-E808-4ACB-8E24-64B9F46AD434}" destId="{76148E07-AE07-4403-96DE-401F6A626BB8}" srcOrd="0" destOrd="0" presId="urn:microsoft.com/office/officeart/2005/8/layout/lProcess3"/>
    <dgm:cxn modelId="{DA10CD25-5877-4F06-98E5-D1EC364757BB}" srcId="{07AB6409-8594-4750-A64E-6EF2EE5496D0}" destId="{237BD699-1368-4955-960B-A5FF4F37686A}" srcOrd="4" destOrd="0" parTransId="{A998539A-5C01-4626-9C23-CBE423719F6F}" sibTransId="{1AB6524B-784E-4D9F-A757-ECC6E1C30B4E}"/>
    <dgm:cxn modelId="{E2D3B371-C9BE-40B7-A475-5532DD3ECCB2}" type="presOf" srcId="{07AB6409-8594-4750-A64E-6EF2EE5496D0}" destId="{975B2A62-E45D-460C-9B9E-179EABA77D1A}" srcOrd="0" destOrd="0" presId="urn:microsoft.com/office/officeart/2005/8/layout/lProcess3"/>
    <dgm:cxn modelId="{032926EF-A2B3-4E03-B90B-8AB3B6561132}" type="presOf" srcId="{76A744E5-6761-4C6A-A770-1736DBFB71C9}" destId="{9D40117D-CBAD-4C5E-8492-E1EC93574F19}" srcOrd="0" destOrd="0" presId="urn:microsoft.com/office/officeart/2005/8/layout/lProcess3"/>
    <dgm:cxn modelId="{75ED8188-79CA-4608-9C96-A3D595456B0A}" srcId="{76A744E5-6761-4C6A-A770-1736DBFB71C9}" destId="{46716B5E-BAF0-42E1-B44A-7A0A11DD10A4}" srcOrd="0" destOrd="0" parTransId="{37CB4C7B-A7D6-4542-94F6-D1B283A15ECC}" sibTransId="{B9CE7474-5CDE-4E55-9C43-EA5307E8CE57}"/>
    <dgm:cxn modelId="{7ACD6F08-20F5-4A43-995B-E3789D7BFA2E}" type="presOf" srcId="{46716B5E-BAF0-42E1-B44A-7A0A11DD10A4}" destId="{CE57F006-5D33-4712-BE80-93EAD7A316BE}" srcOrd="0" destOrd="0" presId="urn:microsoft.com/office/officeart/2005/8/layout/lProcess3"/>
    <dgm:cxn modelId="{0B4BAE58-00F0-4717-B114-A588AEF8CCF3}" type="presOf" srcId="{B6B392FE-794C-4BAC-978B-A3EEB0A9F87F}" destId="{F6DEFA07-B1AA-42AF-A38E-139C69651D34}" srcOrd="0" destOrd="0" presId="urn:microsoft.com/office/officeart/2005/8/layout/lProcess3"/>
    <dgm:cxn modelId="{BE742BBE-3EF1-4102-98ED-4930079FCFE2}" srcId="{07AB6409-8594-4750-A64E-6EF2EE5496D0}" destId="{76A744E5-6761-4C6A-A770-1736DBFB71C9}" srcOrd="0" destOrd="0" parTransId="{2BCF989F-BB01-480E-91D0-BA9DDD04FD00}" sibTransId="{682D9163-A6D6-4D37-801C-9C1A111C3C07}"/>
    <dgm:cxn modelId="{977FFCFC-452A-4B58-A261-B3E720E9F93E}" srcId="{237BD699-1368-4955-960B-A5FF4F37686A}" destId="{DA441B5C-E85E-4FDF-8483-67D595E28E80}" srcOrd="0" destOrd="0" parTransId="{691B9090-0871-4A23-A019-77845B62B653}" sibTransId="{5DEED800-E67C-4A1A-9955-DC4FD1199BBA}"/>
    <dgm:cxn modelId="{C56A6254-CCD0-45E4-8241-97E0FBC87CC5}" type="presOf" srcId="{DA441B5C-E85E-4FDF-8483-67D595E28E80}" destId="{005A3B9D-4D0F-48A1-A202-D0BF38BB7BBB}" srcOrd="0" destOrd="0" presId="urn:microsoft.com/office/officeart/2005/8/layout/lProcess3"/>
    <dgm:cxn modelId="{17C61D9B-7A57-4961-BC24-8FAE27C348C2}" type="presParOf" srcId="{975B2A62-E45D-460C-9B9E-179EABA77D1A}" destId="{AD43D1D6-B67C-4E15-A891-AFCE33907C3F}" srcOrd="0" destOrd="0" presId="urn:microsoft.com/office/officeart/2005/8/layout/lProcess3"/>
    <dgm:cxn modelId="{92AC97F8-31BF-4328-B5F6-9B354AB3CFF6}" type="presParOf" srcId="{AD43D1D6-B67C-4E15-A891-AFCE33907C3F}" destId="{9D40117D-CBAD-4C5E-8492-E1EC93574F19}" srcOrd="0" destOrd="0" presId="urn:microsoft.com/office/officeart/2005/8/layout/lProcess3"/>
    <dgm:cxn modelId="{5663BA21-CA72-49B3-BE1A-C97235F12567}" type="presParOf" srcId="{AD43D1D6-B67C-4E15-A891-AFCE33907C3F}" destId="{A9C2DF87-5DE7-4B3A-A10C-CE55B1E821B2}" srcOrd="1" destOrd="0" presId="urn:microsoft.com/office/officeart/2005/8/layout/lProcess3"/>
    <dgm:cxn modelId="{28FE2A6B-5BC8-4302-8627-6B618E2F6F27}" type="presParOf" srcId="{AD43D1D6-B67C-4E15-A891-AFCE33907C3F}" destId="{CE57F006-5D33-4712-BE80-93EAD7A316BE}" srcOrd="2" destOrd="0" presId="urn:microsoft.com/office/officeart/2005/8/layout/lProcess3"/>
    <dgm:cxn modelId="{CB404438-C1D0-40C7-ACE0-A5211D7C6C3D}" type="presParOf" srcId="{975B2A62-E45D-460C-9B9E-179EABA77D1A}" destId="{F9B0E5BB-F4FC-4200-BDC4-90640B75E7C6}" srcOrd="1" destOrd="0" presId="urn:microsoft.com/office/officeart/2005/8/layout/lProcess3"/>
    <dgm:cxn modelId="{68E9F782-8735-4ACA-8DF7-3DD962DA91FB}" type="presParOf" srcId="{975B2A62-E45D-460C-9B9E-179EABA77D1A}" destId="{2496D76E-9002-4F72-B9CB-30064E833212}" srcOrd="2" destOrd="0" presId="urn:microsoft.com/office/officeart/2005/8/layout/lProcess3"/>
    <dgm:cxn modelId="{0423A62C-7642-496D-9B1A-EA94A6D3E8C2}" type="presParOf" srcId="{2496D76E-9002-4F72-B9CB-30064E833212}" destId="{F6DEFA07-B1AA-42AF-A38E-139C69651D34}" srcOrd="0" destOrd="0" presId="urn:microsoft.com/office/officeart/2005/8/layout/lProcess3"/>
    <dgm:cxn modelId="{98C7DE06-022D-4572-B6CD-5AFBD6AA9A88}" type="presParOf" srcId="{2496D76E-9002-4F72-B9CB-30064E833212}" destId="{FCA6DA42-E704-4243-B063-E39363963294}" srcOrd="1" destOrd="0" presId="urn:microsoft.com/office/officeart/2005/8/layout/lProcess3"/>
    <dgm:cxn modelId="{BC66DB0D-4A3F-4CAF-8101-B64521C0F0E2}" type="presParOf" srcId="{2496D76E-9002-4F72-B9CB-30064E833212}" destId="{76148E07-AE07-4403-96DE-401F6A626BB8}" srcOrd="2" destOrd="0" presId="urn:microsoft.com/office/officeart/2005/8/layout/lProcess3"/>
    <dgm:cxn modelId="{3FA519BA-ACF4-4828-905D-A42580345847}" type="presParOf" srcId="{975B2A62-E45D-460C-9B9E-179EABA77D1A}" destId="{8154B3A5-B690-4F10-9E4F-97FB4F73C057}" srcOrd="3" destOrd="0" presId="urn:microsoft.com/office/officeart/2005/8/layout/lProcess3"/>
    <dgm:cxn modelId="{6C5088C5-D225-40AA-BD0F-D4CDB7B7CBEF}" type="presParOf" srcId="{975B2A62-E45D-460C-9B9E-179EABA77D1A}" destId="{29AAB86D-E6AF-4824-8C7E-BACAE4D7999F}" srcOrd="4" destOrd="0" presId="urn:microsoft.com/office/officeart/2005/8/layout/lProcess3"/>
    <dgm:cxn modelId="{4532F119-F5C9-4F91-A674-A959AACBD417}" type="presParOf" srcId="{29AAB86D-E6AF-4824-8C7E-BACAE4D7999F}" destId="{C1684EC5-0C65-4B48-BC1A-335F5349A0B8}" srcOrd="0" destOrd="0" presId="urn:microsoft.com/office/officeart/2005/8/layout/lProcess3"/>
    <dgm:cxn modelId="{43699A6F-3511-41CD-817E-6BD8F2A85867}" type="presParOf" srcId="{29AAB86D-E6AF-4824-8C7E-BACAE4D7999F}" destId="{7F33E0FA-2A97-48BC-B249-170D9635CA4A}" srcOrd="1" destOrd="0" presId="urn:microsoft.com/office/officeart/2005/8/layout/lProcess3"/>
    <dgm:cxn modelId="{BA778D60-D06E-49E0-B30E-20611635E7E0}" type="presParOf" srcId="{29AAB86D-E6AF-4824-8C7E-BACAE4D7999F}" destId="{9A492E9F-0703-49AE-9BE9-513BDE565276}" srcOrd="2" destOrd="0" presId="urn:microsoft.com/office/officeart/2005/8/layout/lProcess3"/>
    <dgm:cxn modelId="{A042D710-8E46-40B2-B01D-A66D9C25BA2F}" type="presParOf" srcId="{975B2A62-E45D-460C-9B9E-179EABA77D1A}" destId="{C641B934-BC59-4D5D-8869-B6A24E00FB3F}" srcOrd="5" destOrd="0" presId="urn:microsoft.com/office/officeart/2005/8/layout/lProcess3"/>
    <dgm:cxn modelId="{5EA3962A-3EA1-4A76-8F93-EB3CC8158E18}" type="presParOf" srcId="{975B2A62-E45D-460C-9B9E-179EABA77D1A}" destId="{53759972-0697-49FA-A18F-45DA5A76F8CC}" srcOrd="6" destOrd="0" presId="urn:microsoft.com/office/officeart/2005/8/layout/lProcess3"/>
    <dgm:cxn modelId="{9CC36801-DE85-47F8-9E33-D62C0BA96FF9}" type="presParOf" srcId="{53759972-0697-49FA-A18F-45DA5A76F8CC}" destId="{C5167B6E-89BF-4768-9160-878F6ABF22F1}" srcOrd="0" destOrd="0" presId="urn:microsoft.com/office/officeart/2005/8/layout/lProcess3"/>
    <dgm:cxn modelId="{F230D4B8-5037-40A5-888D-1BDBCB94971F}" type="presParOf" srcId="{53759972-0697-49FA-A18F-45DA5A76F8CC}" destId="{F0436DBB-2615-45CE-B52F-1D5443BA42E8}" srcOrd="1" destOrd="0" presId="urn:microsoft.com/office/officeart/2005/8/layout/lProcess3"/>
    <dgm:cxn modelId="{072D56C1-E480-440B-9D2F-F40D389152E8}" type="presParOf" srcId="{53759972-0697-49FA-A18F-45DA5A76F8CC}" destId="{68833CA7-80E2-4F2D-9B6A-73765828C154}" srcOrd="2" destOrd="0" presId="urn:microsoft.com/office/officeart/2005/8/layout/lProcess3"/>
    <dgm:cxn modelId="{302DD97E-0CC3-4BDB-B55C-672EB273B4F2}" type="presParOf" srcId="{975B2A62-E45D-460C-9B9E-179EABA77D1A}" destId="{1819FBFE-D500-42D3-9395-844A5C45F53B}" srcOrd="7" destOrd="0" presId="urn:microsoft.com/office/officeart/2005/8/layout/lProcess3"/>
    <dgm:cxn modelId="{FC9003EF-5A34-43D2-8C88-C1CFF150A8E6}" type="presParOf" srcId="{975B2A62-E45D-460C-9B9E-179EABA77D1A}" destId="{36F1726E-9332-4058-9464-EF04E3F1D403}" srcOrd="8" destOrd="0" presId="urn:microsoft.com/office/officeart/2005/8/layout/lProcess3"/>
    <dgm:cxn modelId="{052A184E-13D5-4FB8-986E-958E4AB75FBB}" type="presParOf" srcId="{36F1726E-9332-4058-9464-EF04E3F1D403}" destId="{76B971BC-31B3-4505-AC73-8F900EA37E5A}" srcOrd="0" destOrd="0" presId="urn:microsoft.com/office/officeart/2005/8/layout/lProcess3"/>
    <dgm:cxn modelId="{B168CAD8-33DB-438B-B4EF-9B2CD68BD30E}" type="presParOf" srcId="{36F1726E-9332-4058-9464-EF04E3F1D403}" destId="{096EFE46-E9AA-4847-8ED9-022F85A0998C}" srcOrd="1" destOrd="0" presId="urn:microsoft.com/office/officeart/2005/8/layout/lProcess3"/>
    <dgm:cxn modelId="{92A025FB-BF8F-4C8B-A268-72C4E82ED73C}" type="presParOf" srcId="{36F1726E-9332-4058-9464-EF04E3F1D403}" destId="{005A3B9D-4D0F-48A1-A202-D0BF38BB7BB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573096-E729-45DA-812E-C9E68E10E50E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5F3EC78-E2F3-46A8-A5BB-3DE5367CE886}">
      <dgm:prSet phldrT="[Текст]" custT="1"/>
      <dgm:spPr/>
      <dgm:t>
        <a:bodyPr/>
        <a:lstStyle/>
        <a:p>
          <a:r>
            <a:rPr lang="ru-RU" altLang="ru-RU" sz="16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Одним экспертом проверяется одна работа </a:t>
          </a:r>
        </a:p>
        <a:p>
          <a:r>
            <a:rPr lang="ru-RU" altLang="ru-RU" sz="16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в соответствии с одним из вариантов:</a:t>
          </a:r>
        </a:p>
      </dgm:t>
    </dgm:pt>
    <dgm:pt modelId="{39B90C94-1A79-493C-8E2F-DAA598499E81}" type="parTrans" cxnId="{93B9F4E0-6394-44E4-B254-4FB891CBDC7D}">
      <dgm:prSet/>
      <dgm:spPr/>
      <dgm:t>
        <a:bodyPr/>
        <a:lstStyle/>
        <a:p>
          <a:endParaRPr lang="ru-RU"/>
        </a:p>
      </dgm:t>
    </dgm:pt>
    <dgm:pt modelId="{DB8066AF-53E6-4A37-8E57-C16D14B741A0}" type="sibTrans" cxnId="{93B9F4E0-6394-44E4-B254-4FB891CBDC7D}">
      <dgm:prSet/>
      <dgm:spPr/>
      <dgm:t>
        <a:bodyPr/>
        <a:lstStyle/>
        <a:p>
          <a:endParaRPr lang="ru-RU"/>
        </a:p>
      </dgm:t>
    </dgm:pt>
    <dgm:pt modelId="{B4537088-DA84-4D7E-9BBF-F338FCA0A95E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400" b="1" kern="1200" dirty="0" smtClean="0">
            <a:latin typeface="Georgia" pitchFamily="18" charset="0"/>
            <a:ea typeface="+mn-ea"/>
            <a:cs typeface="Arial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ВАРИАНТ 1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400" b="1" kern="1200" dirty="0" smtClean="0">
            <a:solidFill>
              <a:srgbClr val="FF0066"/>
            </a:solidFill>
            <a:latin typeface="Georgia" pitchFamily="18" charset="0"/>
            <a:ea typeface="+mn-ea"/>
            <a:cs typeface="Arial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Оценивание экспертом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 по критериям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непосредственно в процессе ответа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400" b="1" kern="1200" dirty="0" smtClean="0">
            <a:solidFill>
              <a:srgbClr val="002060"/>
            </a:solidFill>
            <a:latin typeface="Georgia" pitchFamily="18" charset="0"/>
            <a:ea typeface="+mn-ea"/>
            <a:cs typeface="Arial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Экспертом после завершения ответа ученика могут повторно прослушиваться и оцениваться записи ответов отдельных участников (при необходимости, по решению самого эксперта во время собеседования). </a:t>
          </a:r>
        </a:p>
        <a:p>
          <a:pPr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400" b="1" kern="1200" dirty="0" smtClean="0">
            <a:latin typeface="Georgia" pitchFamily="18" charset="0"/>
            <a:ea typeface="+mn-ea"/>
            <a:cs typeface="Arial" charset="0"/>
          </a:endParaRPr>
        </a:p>
      </dgm:t>
    </dgm:pt>
    <dgm:pt modelId="{751D81AC-AE0D-428F-A3D7-A244A8F04995}" type="parTrans" cxnId="{FF918669-BD0D-449E-B6C4-BADB35B78D16}">
      <dgm:prSet/>
      <dgm:spPr/>
      <dgm:t>
        <a:bodyPr/>
        <a:lstStyle/>
        <a:p>
          <a:endParaRPr lang="ru-RU"/>
        </a:p>
      </dgm:t>
    </dgm:pt>
    <dgm:pt modelId="{188226CC-F2BA-4945-B5E1-93D6B0B0E96F}" type="sibTrans" cxnId="{FF918669-BD0D-449E-B6C4-BADB35B78D16}">
      <dgm:prSet/>
      <dgm:spPr/>
      <dgm:t>
        <a:bodyPr/>
        <a:lstStyle/>
        <a:p>
          <a:endParaRPr lang="ru-RU"/>
        </a:p>
      </dgm:t>
    </dgm:pt>
    <dgm:pt modelId="{02690D40-F5B0-47AC-A415-FC72086DD8D4}">
      <dgm:prSet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ВАРИАНТ 2</a:t>
          </a:r>
        </a:p>
        <a:p>
          <a:pPr algn="l">
            <a:spcAft>
              <a:spcPts val="0"/>
            </a:spcAft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Оценивание  экспертом </a:t>
          </a:r>
        </a:p>
        <a:p>
          <a:pPr algn="l">
            <a:spcAft>
              <a:spcPts val="0"/>
            </a:spcAft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по критериям после окончания проведения итогового собеседования</a:t>
          </a:r>
        </a:p>
        <a:p>
          <a:pPr algn="l">
            <a:spcAft>
              <a:spcPts val="0"/>
            </a:spcAft>
          </a:pPr>
          <a:endParaRPr lang="ru-RU" altLang="ru-RU" sz="1400" b="1" kern="1200" dirty="0" smtClean="0">
            <a:solidFill>
              <a:srgbClr val="FF0066"/>
            </a:solidFill>
            <a:latin typeface="Georgia" pitchFamily="18" charset="0"/>
            <a:ea typeface="+mn-ea"/>
            <a:cs typeface="Arial" charset="0"/>
          </a:endParaRPr>
        </a:p>
        <a:p>
          <a:pPr algn="l">
            <a:spcAft>
              <a:spcPct val="35000"/>
            </a:spcAft>
          </a:pPr>
          <a:r>
            <a:rPr lang="ru-RU" altLang="ru-RU" sz="14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Присутствие эксперта в аудитории проведения итогового собеседования не допускается. </a:t>
          </a:r>
        </a:p>
        <a:p>
          <a:pPr algn="l">
            <a:spcAft>
              <a:spcPct val="35000"/>
            </a:spcAft>
          </a:pPr>
          <a:r>
            <a:rPr lang="ru-RU" altLang="ru-RU" sz="14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Рекомендуется при выборе                                 2 варианта записывать и сохранять </a:t>
          </a:r>
          <a:r>
            <a:rPr lang="ru-RU" altLang="ru-RU" sz="1400" b="1" i="1" u="sng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отдельные</a:t>
          </a:r>
          <a:r>
            <a:rPr lang="ru-RU" altLang="ru-RU" sz="1400" b="1" u="sng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 </a:t>
          </a:r>
          <a:r>
            <a:rPr lang="ru-RU" altLang="ru-RU" sz="1400" b="1" kern="1200" dirty="0" err="1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аудиофайлы</a:t>
          </a:r>
          <a:r>
            <a:rPr lang="ru-RU" altLang="ru-RU" sz="14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 с ответами каждого участника.</a:t>
          </a:r>
          <a:endParaRPr lang="ru-RU" altLang="ru-RU" sz="1400" b="1" kern="1200" dirty="0">
            <a:solidFill>
              <a:srgbClr val="002060"/>
            </a:solidFill>
            <a:latin typeface="Georgia" pitchFamily="18" charset="0"/>
            <a:ea typeface="+mn-ea"/>
            <a:cs typeface="Arial" charset="0"/>
          </a:endParaRPr>
        </a:p>
      </dgm:t>
    </dgm:pt>
    <dgm:pt modelId="{61ECD5AC-7406-48BF-BCB8-CCC04A347B31}" type="parTrans" cxnId="{D7BECF2E-A019-475B-9A88-50A09E096C1C}">
      <dgm:prSet/>
      <dgm:spPr/>
      <dgm:t>
        <a:bodyPr/>
        <a:lstStyle/>
        <a:p>
          <a:endParaRPr lang="ru-RU"/>
        </a:p>
      </dgm:t>
    </dgm:pt>
    <dgm:pt modelId="{60C37837-808B-467D-BA45-011D7561C870}" type="sibTrans" cxnId="{D7BECF2E-A019-475B-9A88-50A09E096C1C}">
      <dgm:prSet/>
      <dgm:spPr/>
      <dgm:t>
        <a:bodyPr/>
        <a:lstStyle/>
        <a:p>
          <a:endParaRPr lang="ru-RU"/>
        </a:p>
      </dgm:t>
    </dgm:pt>
    <dgm:pt modelId="{B41003E3-97CB-4ED8-9CCA-A332D4D3FF51}" type="pres">
      <dgm:prSet presAssocID="{B7573096-E729-45DA-812E-C9E68E10E5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C6C260-4C89-4BA8-AC60-C39EA17741CC}" type="pres">
      <dgm:prSet presAssocID="{25F3EC78-E2F3-46A8-A5BB-3DE5367CE886}" presName="hierRoot1" presStyleCnt="0"/>
      <dgm:spPr/>
    </dgm:pt>
    <dgm:pt modelId="{ACFDC5FF-C31C-41E1-AE43-49BEF1A2C03C}" type="pres">
      <dgm:prSet presAssocID="{25F3EC78-E2F3-46A8-A5BB-3DE5367CE886}" presName="composite" presStyleCnt="0"/>
      <dgm:spPr/>
    </dgm:pt>
    <dgm:pt modelId="{2C7D39EE-168A-4031-8802-B96E08391A3D}" type="pres">
      <dgm:prSet presAssocID="{25F3EC78-E2F3-46A8-A5BB-3DE5367CE886}" presName="background" presStyleLbl="node0" presStyleIdx="0" presStyleCnt="1"/>
      <dgm:spPr/>
    </dgm:pt>
    <dgm:pt modelId="{29C38E32-CFC4-4751-B2A1-C7739C300F59}" type="pres">
      <dgm:prSet presAssocID="{25F3EC78-E2F3-46A8-A5BB-3DE5367CE886}" presName="text" presStyleLbl="fgAcc0" presStyleIdx="0" presStyleCnt="1" custScaleX="164097" custScaleY="49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271344-F344-4F8C-B00D-810C40BB974D}" type="pres">
      <dgm:prSet presAssocID="{25F3EC78-E2F3-46A8-A5BB-3DE5367CE886}" presName="hierChild2" presStyleCnt="0"/>
      <dgm:spPr/>
    </dgm:pt>
    <dgm:pt modelId="{F019EF20-0BAF-4F9C-953F-7B671D946AB3}" type="pres">
      <dgm:prSet presAssocID="{751D81AC-AE0D-428F-A3D7-A244A8F0499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F8A4019-2CB7-44DE-A544-4A3515A4BF89}" type="pres">
      <dgm:prSet presAssocID="{B4537088-DA84-4D7E-9BBF-F338FCA0A95E}" presName="hierRoot2" presStyleCnt="0"/>
      <dgm:spPr/>
    </dgm:pt>
    <dgm:pt modelId="{C2751039-BAF4-4CF1-9239-E2AD1155F9F4}" type="pres">
      <dgm:prSet presAssocID="{B4537088-DA84-4D7E-9BBF-F338FCA0A95E}" presName="composite2" presStyleCnt="0"/>
      <dgm:spPr/>
    </dgm:pt>
    <dgm:pt modelId="{2FBA1754-391E-4596-B80C-B03A7DD042E2}" type="pres">
      <dgm:prSet presAssocID="{B4537088-DA84-4D7E-9BBF-F338FCA0A95E}" presName="background2" presStyleLbl="node2" presStyleIdx="0" presStyleCnt="2"/>
      <dgm:spPr/>
    </dgm:pt>
    <dgm:pt modelId="{21F388BC-9E48-4707-B808-9BD30DCC00F3}" type="pres">
      <dgm:prSet presAssocID="{B4537088-DA84-4D7E-9BBF-F338FCA0A95E}" presName="text2" presStyleLbl="fgAcc2" presStyleIdx="0" presStyleCnt="2" custScaleX="124295" custScaleY="135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DE461E-9AA9-46D9-8E19-EDEB26E797A3}" type="pres">
      <dgm:prSet presAssocID="{B4537088-DA84-4D7E-9BBF-F338FCA0A95E}" presName="hierChild3" presStyleCnt="0"/>
      <dgm:spPr/>
    </dgm:pt>
    <dgm:pt modelId="{BF7A8B7D-E75C-461B-B6C2-619C2967252B}" type="pres">
      <dgm:prSet presAssocID="{61ECD5AC-7406-48BF-BCB8-CCC04A347B3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23B644A-0BD5-4A69-96A7-5F94BE330E30}" type="pres">
      <dgm:prSet presAssocID="{02690D40-F5B0-47AC-A415-FC72086DD8D4}" presName="hierRoot2" presStyleCnt="0"/>
      <dgm:spPr/>
    </dgm:pt>
    <dgm:pt modelId="{C1C6561A-8BC2-4F8D-B1EF-A0E5185F0FD7}" type="pres">
      <dgm:prSet presAssocID="{02690D40-F5B0-47AC-A415-FC72086DD8D4}" presName="composite2" presStyleCnt="0"/>
      <dgm:spPr/>
    </dgm:pt>
    <dgm:pt modelId="{9B78C3C5-5624-450D-AA06-5C51CA1673A5}" type="pres">
      <dgm:prSet presAssocID="{02690D40-F5B0-47AC-A415-FC72086DD8D4}" presName="background2" presStyleLbl="node2" presStyleIdx="1" presStyleCnt="2"/>
      <dgm:spPr/>
    </dgm:pt>
    <dgm:pt modelId="{F45E4B0B-668E-4CC5-904D-BEC9D8BEF2FD}" type="pres">
      <dgm:prSet presAssocID="{02690D40-F5B0-47AC-A415-FC72086DD8D4}" presName="text2" presStyleLbl="fgAcc2" presStyleIdx="1" presStyleCnt="2" custScaleX="122130" custScaleY="133131" custLinFactNeighborX="4403" custLinFactNeighborY="-1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CED6A-1BF7-469F-9AAF-6A83865589BE}" type="pres">
      <dgm:prSet presAssocID="{02690D40-F5B0-47AC-A415-FC72086DD8D4}" presName="hierChild3" presStyleCnt="0"/>
      <dgm:spPr/>
    </dgm:pt>
  </dgm:ptLst>
  <dgm:cxnLst>
    <dgm:cxn modelId="{6FD33D80-5BF4-478C-8F67-7D768E592E50}" type="presOf" srcId="{751D81AC-AE0D-428F-A3D7-A244A8F04995}" destId="{F019EF20-0BAF-4F9C-953F-7B671D946AB3}" srcOrd="0" destOrd="0" presId="urn:microsoft.com/office/officeart/2005/8/layout/hierarchy1"/>
    <dgm:cxn modelId="{D7BECF2E-A019-475B-9A88-50A09E096C1C}" srcId="{25F3EC78-E2F3-46A8-A5BB-3DE5367CE886}" destId="{02690D40-F5B0-47AC-A415-FC72086DD8D4}" srcOrd="1" destOrd="0" parTransId="{61ECD5AC-7406-48BF-BCB8-CCC04A347B31}" sibTransId="{60C37837-808B-467D-BA45-011D7561C870}"/>
    <dgm:cxn modelId="{CE03AE36-046F-4A2D-A748-4E84FFF724AB}" type="presOf" srcId="{B4537088-DA84-4D7E-9BBF-F338FCA0A95E}" destId="{21F388BC-9E48-4707-B808-9BD30DCC00F3}" srcOrd="0" destOrd="0" presId="urn:microsoft.com/office/officeart/2005/8/layout/hierarchy1"/>
    <dgm:cxn modelId="{FF918669-BD0D-449E-B6C4-BADB35B78D16}" srcId="{25F3EC78-E2F3-46A8-A5BB-3DE5367CE886}" destId="{B4537088-DA84-4D7E-9BBF-F338FCA0A95E}" srcOrd="0" destOrd="0" parTransId="{751D81AC-AE0D-428F-A3D7-A244A8F04995}" sibTransId="{188226CC-F2BA-4945-B5E1-93D6B0B0E96F}"/>
    <dgm:cxn modelId="{7D3CEE8D-9889-4A2D-B7DF-B7382451AB95}" type="presOf" srcId="{B7573096-E729-45DA-812E-C9E68E10E50E}" destId="{B41003E3-97CB-4ED8-9CCA-A332D4D3FF51}" srcOrd="0" destOrd="0" presId="urn:microsoft.com/office/officeart/2005/8/layout/hierarchy1"/>
    <dgm:cxn modelId="{8E7C0BAE-C91D-4B92-944C-F6232B7EF4D3}" type="presOf" srcId="{25F3EC78-E2F3-46A8-A5BB-3DE5367CE886}" destId="{29C38E32-CFC4-4751-B2A1-C7739C300F59}" srcOrd="0" destOrd="0" presId="urn:microsoft.com/office/officeart/2005/8/layout/hierarchy1"/>
    <dgm:cxn modelId="{EB6E0C74-6504-4727-85AB-28C25C713F94}" type="presOf" srcId="{02690D40-F5B0-47AC-A415-FC72086DD8D4}" destId="{F45E4B0B-668E-4CC5-904D-BEC9D8BEF2FD}" srcOrd="0" destOrd="0" presId="urn:microsoft.com/office/officeart/2005/8/layout/hierarchy1"/>
    <dgm:cxn modelId="{93B9F4E0-6394-44E4-B254-4FB891CBDC7D}" srcId="{B7573096-E729-45DA-812E-C9E68E10E50E}" destId="{25F3EC78-E2F3-46A8-A5BB-3DE5367CE886}" srcOrd="0" destOrd="0" parTransId="{39B90C94-1A79-493C-8E2F-DAA598499E81}" sibTransId="{DB8066AF-53E6-4A37-8E57-C16D14B741A0}"/>
    <dgm:cxn modelId="{B150E322-4612-43A4-B55D-0C446CCCC8D9}" type="presOf" srcId="{61ECD5AC-7406-48BF-BCB8-CCC04A347B31}" destId="{BF7A8B7D-E75C-461B-B6C2-619C2967252B}" srcOrd="0" destOrd="0" presId="urn:microsoft.com/office/officeart/2005/8/layout/hierarchy1"/>
    <dgm:cxn modelId="{8E432899-4326-47FD-9161-FF6B4D80C6E3}" type="presParOf" srcId="{B41003E3-97CB-4ED8-9CCA-A332D4D3FF51}" destId="{ABC6C260-4C89-4BA8-AC60-C39EA17741CC}" srcOrd="0" destOrd="0" presId="urn:microsoft.com/office/officeart/2005/8/layout/hierarchy1"/>
    <dgm:cxn modelId="{8B3548D5-0788-488D-B38E-9FE1715F9863}" type="presParOf" srcId="{ABC6C260-4C89-4BA8-AC60-C39EA17741CC}" destId="{ACFDC5FF-C31C-41E1-AE43-49BEF1A2C03C}" srcOrd="0" destOrd="0" presId="urn:microsoft.com/office/officeart/2005/8/layout/hierarchy1"/>
    <dgm:cxn modelId="{87E0ED29-2EB3-4836-A91E-B0CFD74C333C}" type="presParOf" srcId="{ACFDC5FF-C31C-41E1-AE43-49BEF1A2C03C}" destId="{2C7D39EE-168A-4031-8802-B96E08391A3D}" srcOrd="0" destOrd="0" presId="urn:microsoft.com/office/officeart/2005/8/layout/hierarchy1"/>
    <dgm:cxn modelId="{47376D39-1A92-49AC-AD17-69DF89D735D2}" type="presParOf" srcId="{ACFDC5FF-C31C-41E1-AE43-49BEF1A2C03C}" destId="{29C38E32-CFC4-4751-B2A1-C7739C300F59}" srcOrd="1" destOrd="0" presId="urn:microsoft.com/office/officeart/2005/8/layout/hierarchy1"/>
    <dgm:cxn modelId="{397EBF7B-B1D5-4716-94B5-52A05FB04A61}" type="presParOf" srcId="{ABC6C260-4C89-4BA8-AC60-C39EA17741CC}" destId="{49271344-F344-4F8C-B00D-810C40BB974D}" srcOrd="1" destOrd="0" presId="urn:microsoft.com/office/officeart/2005/8/layout/hierarchy1"/>
    <dgm:cxn modelId="{22BCDA11-8048-4711-BC73-5F0619170D71}" type="presParOf" srcId="{49271344-F344-4F8C-B00D-810C40BB974D}" destId="{F019EF20-0BAF-4F9C-953F-7B671D946AB3}" srcOrd="0" destOrd="0" presId="urn:microsoft.com/office/officeart/2005/8/layout/hierarchy1"/>
    <dgm:cxn modelId="{B25FE661-945C-4984-A385-E05ECCE7BAF6}" type="presParOf" srcId="{49271344-F344-4F8C-B00D-810C40BB974D}" destId="{8F8A4019-2CB7-44DE-A544-4A3515A4BF89}" srcOrd="1" destOrd="0" presId="urn:microsoft.com/office/officeart/2005/8/layout/hierarchy1"/>
    <dgm:cxn modelId="{25385774-3128-4E01-ACDC-36D2BDFAE37A}" type="presParOf" srcId="{8F8A4019-2CB7-44DE-A544-4A3515A4BF89}" destId="{C2751039-BAF4-4CF1-9239-E2AD1155F9F4}" srcOrd="0" destOrd="0" presId="urn:microsoft.com/office/officeart/2005/8/layout/hierarchy1"/>
    <dgm:cxn modelId="{E56A115A-30F6-4B0D-8911-EC6AC56AEBFA}" type="presParOf" srcId="{C2751039-BAF4-4CF1-9239-E2AD1155F9F4}" destId="{2FBA1754-391E-4596-B80C-B03A7DD042E2}" srcOrd="0" destOrd="0" presId="urn:microsoft.com/office/officeart/2005/8/layout/hierarchy1"/>
    <dgm:cxn modelId="{9BB0EC4A-C589-4479-8171-A89044F30ADE}" type="presParOf" srcId="{C2751039-BAF4-4CF1-9239-E2AD1155F9F4}" destId="{21F388BC-9E48-4707-B808-9BD30DCC00F3}" srcOrd="1" destOrd="0" presId="urn:microsoft.com/office/officeart/2005/8/layout/hierarchy1"/>
    <dgm:cxn modelId="{AE949197-D9F2-468B-9D7E-2FB67545C24C}" type="presParOf" srcId="{8F8A4019-2CB7-44DE-A544-4A3515A4BF89}" destId="{67DE461E-9AA9-46D9-8E19-EDEB26E797A3}" srcOrd="1" destOrd="0" presId="urn:microsoft.com/office/officeart/2005/8/layout/hierarchy1"/>
    <dgm:cxn modelId="{88A2B8CD-F624-48D5-AB57-E3DD8CF6A1D9}" type="presParOf" srcId="{49271344-F344-4F8C-B00D-810C40BB974D}" destId="{BF7A8B7D-E75C-461B-B6C2-619C2967252B}" srcOrd="2" destOrd="0" presId="urn:microsoft.com/office/officeart/2005/8/layout/hierarchy1"/>
    <dgm:cxn modelId="{86A542D5-312B-4408-8D55-EE9E3EE93354}" type="presParOf" srcId="{49271344-F344-4F8C-B00D-810C40BB974D}" destId="{823B644A-0BD5-4A69-96A7-5F94BE330E30}" srcOrd="3" destOrd="0" presId="urn:microsoft.com/office/officeart/2005/8/layout/hierarchy1"/>
    <dgm:cxn modelId="{2BB0ADDA-0A2A-41C1-A8B4-DC612CA6C4F2}" type="presParOf" srcId="{823B644A-0BD5-4A69-96A7-5F94BE330E30}" destId="{C1C6561A-8BC2-4F8D-B1EF-A0E5185F0FD7}" srcOrd="0" destOrd="0" presId="urn:microsoft.com/office/officeart/2005/8/layout/hierarchy1"/>
    <dgm:cxn modelId="{2988B18E-A2E1-46ED-8CC1-2A15A004413D}" type="presParOf" srcId="{C1C6561A-8BC2-4F8D-B1EF-A0E5185F0FD7}" destId="{9B78C3C5-5624-450D-AA06-5C51CA1673A5}" srcOrd="0" destOrd="0" presId="urn:microsoft.com/office/officeart/2005/8/layout/hierarchy1"/>
    <dgm:cxn modelId="{3CDE3BFC-0151-4B8E-A0C4-3CD9FA473940}" type="presParOf" srcId="{C1C6561A-8BC2-4F8D-B1EF-A0E5185F0FD7}" destId="{F45E4B0B-668E-4CC5-904D-BEC9D8BEF2FD}" srcOrd="1" destOrd="0" presId="urn:microsoft.com/office/officeart/2005/8/layout/hierarchy1"/>
    <dgm:cxn modelId="{DF0C686F-40ED-49A3-A81A-E38385A796FA}" type="presParOf" srcId="{823B644A-0BD5-4A69-96A7-5F94BE330E30}" destId="{5CBCED6A-1BF7-469F-9AAF-6A83865589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55F91F-BC09-473F-B567-B52EFD1DAF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9B6EC-A729-4B6A-AFF1-B48906463F4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itchFamily="18" charset="0"/>
            </a:rPr>
            <a:t>1. Неумение создать атмосферу «живой» беседы.</a:t>
          </a:r>
          <a:endParaRPr lang="ru-RU" sz="1600" b="1" dirty="0">
            <a:solidFill>
              <a:srgbClr val="002060"/>
            </a:solidFill>
            <a:latin typeface="Georgia" pitchFamily="18" charset="0"/>
          </a:endParaRPr>
        </a:p>
      </dgm:t>
    </dgm:pt>
    <dgm:pt modelId="{6C898494-A78E-4BA3-9891-F1FB1C532BC1}" type="parTrans" cxnId="{B2DDA588-07BA-4C4B-AD18-7F7B99CF6E2D}">
      <dgm:prSet/>
      <dgm:spPr/>
      <dgm:t>
        <a:bodyPr/>
        <a:lstStyle/>
        <a:p>
          <a:endParaRPr lang="ru-RU"/>
        </a:p>
      </dgm:t>
    </dgm:pt>
    <dgm:pt modelId="{ED798365-BE56-427A-AA9B-4A431FBBD4AB}" type="sibTrans" cxnId="{B2DDA588-07BA-4C4B-AD18-7F7B99CF6E2D}">
      <dgm:prSet/>
      <dgm:spPr/>
      <dgm:t>
        <a:bodyPr/>
        <a:lstStyle/>
        <a:p>
          <a:endParaRPr lang="ru-RU"/>
        </a:p>
      </dgm:t>
    </dgm:pt>
    <dgm:pt modelId="{E7FDF1C5-F76E-416D-B318-C7E31C95635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itchFamily="18" charset="0"/>
            </a:rPr>
            <a:t>2. Отсутствие непосредственной реакции слушающего на  высказывание ученика.</a:t>
          </a:r>
        </a:p>
      </dgm:t>
    </dgm:pt>
    <dgm:pt modelId="{85786B82-732A-40B3-8247-538DF3613D4C}" type="parTrans" cxnId="{D57547A9-1AF5-4B8B-AF3A-186C32264922}">
      <dgm:prSet/>
      <dgm:spPr/>
      <dgm:t>
        <a:bodyPr/>
        <a:lstStyle/>
        <a:p>
          <a:endParaRPr lang="ru-RU"/>
        </a:p>
      </dgm:t>
    </dgm:pt>
    <dgm:pt modelId="{1590DF61-F11F-4FA2-B3CC-A914232C5BA0}" type="sibTrans" cxnId="{D57547A9-1AF5-4B8B-AF3A-186C32264922}">
      <dgm:prSet/>
      <dgm:spPr/>
      <dgm:t>
        <a:bodyPr/>
        <a:lstStyle/>
        <a:p>
          <a:endParaRPr lang="ru-RU"/>
        </a:p>
      </dgm:t>
    </dgm:pt>
    <dgm:pt modelId="{097F9A14-9F27-4EC4-BA09-C3E2035B341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  <a:latin typeface="Georgia" pitchFamily="18" charset="0"/>
            </a:rPr>
            <a:t>3. Вопросы задаются формально, читаются по бумажке.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solidFill>
              <a:srgbClr val="002060"/>
            </a:solidFill>
            <a:latin typeface="Georgia" pitchFamily="18" charset="0"/>
          </a:endParaRPr>
        </a:p>
      </dgm:t>
    </dgm:pt>
    <dgm:pt modelId="{98E6B758-1452-4242-A940-5C978B69D436}" type="parTrans" cxnId="{F066A0B9-1E34-4CB3-8AA2-936CA179E2FA}">
      <dgm:prSet/>
      <dgm:spPr/>
      <dgm:t>
        <a:bodyPr/>
        <a:lstStyle/>
        <a:p>
          <a:endParaRPr lang="ru-RU"/>
        </a:p>
      </dgm:t>
    </dgm:pt>
    <dgm:pt modelId="{E728C75D-5DB8-4D46-88A8-5FF978EEF432}" type="sibTrans" cxnId="{F066A0B9-1E34-4CB3-8AA2-936CA179E2FA}">
      <dgm:prSet/>
      <dgm:spPr/>
      <dgm:t>
        <a:bodyPr/>
        <a:lstStyle/>
        <a:p>
          <a:endParaRPr lang="ru-RU"/>
        </a:p>
      </dgm:t>
    </dgm:pt>
    <dgm:pt modelId="{8C7674B7-EF83-4E28-BB8B-292FA3A09E5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  <a:latin typeface="Georgia" pitchFamily="18" charset="0"/>
            </a:rPr>
            <a:t>5. Неумение стимулировать речь учащегося </a:t>
          </a:r>
          <a:r>
            <a:rPr lang="ru-RU" sz="1600" b="1" dirty="0" smtClean="0">
              <a:solidFill>
                <a:srgbClr val="FF0066"/>
              </a:solidFill>
              <a:latin typeface="Georgia" pitchFamily="18" charset="0"/>
            </a:rPr>
            <a:t>***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solidFill>
              <a:srgbClr val="002060"/>
            </a:solidFill>
            <a:latin typeface="Georgia" pitchFamily="18" charset="0"/>
          </a:endParaRPr>
        </a:p>
      </dgm:t>
    </dgm:pt>
    <dgm:pt modelId="{E4347E3F-5CF7-42D8-B7F0-46194D05B6DD}" type="parTrans" cxnId="{49CFB2B0-398B-4B52-ADE5-88DE6AB01E63}">
      <dgm:prSet/>
      <dgm:spPr/>
      <dgm:t>
        <a:bodyPr/>
        <a:lstStyle/>
        <a:p>
          <a:endParaRPr lang="ru-RU"/>
        </a:p>
      </dgm:t>
    </dgm:pt>
    <dgm:pt modelId="{C078CCD0-AE9C-40EF-BA15-0DE0FDF0BF40}" type="sibTrans" cxnId="{49CFB2B0-398B-4B52-ADE5-88DE6AB01E63}">
      <dgm:prSet/>
      <dgm:spPr/>
      <dgm:t>
        <a:bodyPr/>
        <a:lstStyle/>
        <a:p>
          <a:endParaRPr lang="ru-RU"/>
        </a:p>
      </dgm:t>
    </dgm:pt>
    <dgm:pt modelId="{825C86C0-222B-4760-B6A4-E06BF7E8D908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itchFamily="18" charset="0"/>
            </a:rPr>
            <a:t>4. Неумение создать комфортную психологическую обстановку для учащегося, в которой он не боится устного ответа.</a:t>
          </a:r>
          <a:endParaRPr lang="ru-RU" sz="1600" b="1" dirty="0" smtClean="0">
            <a:solidFill>
              <a:srgbClr val="FF0066"/>
            </a:solidFill>
            <a:latin typeface="Georgia" pitchFamily="18" charset="0"/>
          </a:endParaRPr>
        </a:p>
      </dgm:t>
    </dgm:pt>
    <dgm:pt modelId="{D9E703FD-6DA8-4512-9784-9B7D921E1C32}" type="parTrans" cxnId="{A732CE90-04FF-46EB-889F-D946DFF8F0A8}">
      <dgm:prSet/>
      <dgm:spPr/>
      <dgm:t>
        <a:bodyPr/>
        <a:lstStyle/>
        <a:p>
          <a:endParaRPr lang="ru-RU"/>
        </a:p>
      </dgm:t>
    </dgm:pt>
    <dgm:pt modelId="{FFF6AC8F-FBD5-49A4-9057-A35CEEAA7826}" type="sibTrans" cxnId="{A732CE90-04FF-46EB-889F-D946DFF8F0A8}">
      <dgm:prSet/>
      <dgm:spPr/>
      <dgm:t>
        <a:bodyPr/>
        <a:lstStyle/>
        <a:p>
          <a:endParaRPr lang="ru-RU"/>
        </a:p>
      </dgm:t>
    </dgm:pt>
    <dgm:pt modelId="{659CE8CE-C0B7-4DA8-8985-F99A1A545022}" type="pres">
      <dgm:prSet presAssocID="{2C55F91F-BC09-473F-B567-B52EFD1DAF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2FCFA9-D9B2-4E16-827F-6673804294BA}" type="pres">
      <dgm:prSet presAssocID="{9E39B6EC-A729-4B6A-AFF1-B48906463F4A}" presName="parentLin" presStyleCnt="0"/>
      <dgm:spPr/>
    </dgm:pt>
    <dgm:pt modelId="{970261AC-2BA2-4055-94C5-477097EBA4E8}" type="pres">
      <dgm:prSet presAssocID="{9E39B6EC-A729-4B6A-AFF1-B48906463F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D5B51DF-26E8-41CB-881D-0603B4E72299}" type="pres">
      <dgm:prSet presAssocID="{9E39B6EC-A729-4B6A-AFF1-B48906463F4A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335BF-10F2-42E4-9D5F-CBAF04F0CC66}" type="pres">
      <dgm:prSet presAssocID="{9E39B6EC-A729-4B6A-AFF1-B48906463F4A}" presName="negativeSpace" presStyleCnt="0"/>
      <dgm:spPr/>
    </dgm:pt>
    <dgm:pt modelId="{1743AE99-898D-4995-8FF2-C1C42E5FC8D7}" type="pres">
      <dgm:prSet presAssocID="{9E39B6EC-A729-4B6A-AFF1-B48906463F4A}" presName="childText" presStyleLbl="conFgAcc1" presStyleIdx="0" presStyleCnt="5">
        <dgm:presLayoutVars>
          <dgm:bulletEnabled val="1"/>
        </dgm:presLayoutVars>
      </dgm:prSet>
      <dgm:spPr/>
    </dgm:pt>
    <dgm:pt modelId="{E42CB050-36B5-4A95-84E4-08AAC0E486D1}" type="pres">
      <dgm:prSet presAssocID="{ED798365-BE56-427A-AA9B-4A431FBBD4AB}" presName="spaceBetweenRectangles" presStyleCnt="0"/>
      <dgm:spPr/>
    </dgm:pt>
    <dgm:pt modelId="{1437C08C-201C-4478-9F3F-C923A6C1D411}" type="pres">
      <dgm:prSet presAssocID="{E7FDF1C5-F76E-416D-B318-C7E31C956351}" presName="parentLin" presStyleCnt="0"/>
      <dgm:spPr/>
    </dgm:pt>
    <dgm:pt modelId="{ABD5CDB3-AAB2-4556-AF24-C37A519D0CE0}" type="pres">
      <dgm:prSet presAssocID="{E7FDF1C5-F76E-416D-B318-C7E31C95635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F5D1535-1AC4-4FE1-8BB0-B84A03E39DA9}" type="pres">
      <dgm:prSet presAssocID="{E7FDF1C5-F76E-416D-B318-C7E31C956351}" presName="parentText" presStyleLbl="node1" presStyleIdx="1" presStyleCnt="5" custScaleX="142857" custScaleY="161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82AC5-1DF8-4716-90BE-9629731A7051}" type="pres">
      <dgm:prSet presAssocID="{E7FDF1C5-F76E-416D-B318-C7E31C956351}" presName="negativeSpace" presStyleCnt="0"/>
      <dgm:spPr/>
    </dgm:pt>
    <dgm:pt modelId="{1AC09268-8989-46A1-9217-77B279D65EED}" type="pres">
      <dgm:prSet presAssocID="{E7FDF1C5-F76E-416D-B318-C7E31C956351}" presName="childText" presStyleLbl="conFgAcc1" presStyleIdx="1" presStyleCnt="5" custLinFactNeighborX="833" custLinFactNeighborY="-2802">
        <dgm:presLayoutVars>
          <dgm:bulletEnabled val="1"/>
        </dgm:presLayoutVars>
      </dgm:prSet>
      <dgm:spPr/>
    </dgm:pt>
    <dgm:pt modelId="{CB95A4C4-716F-4406-8F13-0FCB66BACBF1}" type="pres">
      <dgm:prSet presAssocID="{1590DF61-F11F-4FA2-B3CC-A914232C5BA0}" presName="spaceBetweenRectangles" presStyleCnt="0"/>
      <dgm:spPr/>
    </dgm:pt>
    <dgm:pt modelId="{82CADF3B-DF8E-4F1D-92CF-8F0B8ADFCCB5}" type="pres">
      <dgm:prSet presAssocID="{097F9A14-9F27-4EC4-BA09-C3E2035B3416}" presName="parentLin" presStyleCnt="0"/>
      <dgm:spPr/>
    </dgm:pt>
    <dgm:pt modelId="{1116EF1B-FABA-4E69-A62D-BF1230EAD2AE}" type="pres">
      <dgm:prSet presAssocID="{097F9A14-9F27-4EC4-BA09-C3E2035B341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72D4291-1046-4B5A-B215-31AC78A3FF64}" type="pres">
      <dgm:prSet presAssocID="{097F9A14-9F27-4EC4-BA09-C3E2035B3416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5B8D1-0E76-44EC-A0DF-8ACDB2F45756}" type="pres">
      <dgm:prSet presAssocID="{097F9A14-9F27-4EC4-BA09-C3E2035B3416}" presName="negativeSpace" presStyleCnt="0"/>
      <dgm:spPr/>
    </dgm:pt>
    <dgm:pt modelId="{2DF8B415-B53C-4BC7-80D6-DAD278A35EB3}" type="pres">
      <dgm:prSet presAssocID="{097F9A14-9F27-4EC4-BA09-C3E2035B3416}" presName="childText" presStyleLbl="conFgAcc1" presStyleIdx="2" presStyleCnt="5">
        <dgm:presLayoutVars>
          <dgm:bulletEnabled val="1"/>
        </dgm:presLayoutVars>
      </dgm:prSet>
      <dgm:spPr/>
    </dgm:pt>
    <dgm:pt modelId="{19B99417-8BF1-44D8-9D9E-2FF0105ABAB1}" type="pres">
      <dgm:prSet presAssocID="{E728C75D-5DB8-4D46-88A8-5FF978EEF432}" presName="spaceBetweenRectangles" presStyleCnt="0"/>
      <dgm:spPr/>
    </dgm:pt>
    <dgm:pt modelId="{0F663EE3-332C-4BC4-AAAB-8D12E8D8BA2B}" type="pres">
      <dgm:prSet presAssocID="{825C86C0-222B-4760-B6A4-E06BF7E8D908}" presName="parentLin" presStyleCnt="0"/>
      <dgm:spPr/>
    </dgm:pt>
    <dgm:pt modelId="{E4C87CED-B7A4-49C4-BF10-8684748E60C5}" type="pres">
      <dgm:prSet presAssocID="{825C86C0-222B-4760-B6A4-E06BF7E8D90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3C40D91-F6EF-4889-8B63-C7D7D0A2D8F9}" type="pres">
      <dgm:prSet presAssocID="{825C86C0-222B-4760-B6A4-E06BF7E8D908}" presName="parentText" presStyleLbl="node1" presStyleIdx="3" presStyleCnt="5" custScaleX="142857" custScaleY="195364" custLinFactNeighborX="-6" custLinFactNeighborY="2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D876A-592B-432C-9A87-CD07DE015B75}" type="pres">
      <dgm:prSet presAssocID="{825C86C0-222B-4760-B6A4-E06BF7E8D908}" presName="negativeSpace" presStyleCnt="0"/>
      <dgm:spPr/>
    </dgm:pt>
    <dgm:pt modelId="{90469610-C860-4BBC-B4A2-B4B5E03A139F}" type="pres">
      <dgm:prSet presAssocID="{825C86C0-222B-4760-B6A4-E06BF7E8D908}" presName="childText" presStyleLbl="conFgAcc1" presStyleIdx="3" presStyleCnt="5">
        <dgm:presLayoutVars>
          <dgm:bulletEnabled val="1"/>
        </dgm:presLayoutVars>
      </dgm:prSet>
      <dgm:spPr/>
    </dgm:pt>
    <dgm:pt modelId="{3EAB5378-3B36-4930-8E63-3B0BBC89690D}" type="pres">
      <dgm:prSet presAssocID="{FFF6AC8F-FBD5-49A4-9057-A35CEEAA7826}" presName="spaceBetweenRectangles" presStyleCnt="0"/>
      <dgm:spPr/>
    </dgm:pt>
    <dgm:pt modelId="{30718406-1AA4-4A07-B76B-16F7A71867B6}" type="pres">
      <dgm:prSet presAssocID="{8C7674B7-EF83-4E28-BB8B-292FA3A09E5B}" presName="parentLin" presStyleCnt="0"/>
      <dgm:spPr/>
    </dgm:pt>
    <dgm:pt modelId="{DF77C626-562F-4ABE-97B6-A98FF35DF582}" type="pres">
      <dgm:prSet presAssocID="{8C7674B7-EF83-4E28-BB8B-292FA3A09E5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071B72E-6DD9-445B-9596-E1986C46256D}" type="pres">
      <dgm:prSet presAssocID="{8C7674B7-EF83-4E28-BB8B-292FA3A09E5B}" presName="parentText" presStyleLbl="node1" presStyleIdx="4" presStyleCnt="5" custScaleX="142857" custScaleY="179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37C2A-90C7-420C-B9F4-6F5360102EDC}" type="pres">
      <dgm:prSet presAssocID="{8C7674B7-EF83-4E28-BB8B-292FA3A09E5B}" presName="negativeSpace" presStyleCnt="0"/>
      <dgm:spPr/>
    </dgm:pt>
    <dgm:pt modelId="{03040D1E-929A-442A-B2B7-706BB44985E5}" type="pres">
      <dgm:prSet presAssocID="{8C7674B7-EF83-4E28-BB8B-292FA3A09E5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9D76E49-502F-466B-8788-6A1FB3128C38}" type="presOf" srcId="{825C86C0-222B-4760-B6A4-E06BF7E8D908}" destId="{A3C40D91-F6EF-4889-8B63-C7D7D0A2D8F9}" srcOrd="1" destOrd="0" presId="urn:microsoft.com/office/officeart/2005/8/layout/list1"/>
    <dgm:cxn modelId="{F4CC3813-1034-495E-BAA6-B6B6DB022C12}" type="presOf" srcId="{8C7674B7-EF83-4E28-BB8B-292FA3A09E5B}" destId="{E071B72E-6DD9-445B-9596-E1986C46256D}" srcOrd="1" destOrd="0" presId="urn:microsoft.com/office/officeart/2005/8/layout/list1"/>
    <dgm:cxn modelId="{1E002CDA-6855-4C4E-BF0E-63355BE40CFD}" type="presOf" srcId="{9E39B6EC-A729-4B6A-AFF1-B48906463F4A}" destId="{ED5B51DF-26E8-41CB-881D-0603B4E72299}" srcOrd="1" destOrd="0" presId="urn:microsoft.com/office/officeart/2005/8/layout/list1"/>
    <dgm:cxn modelId="{B23C25CD-59BB-4442-8DF9-49A9502440BB}" type="presOf" srcId="{8C7674B7-EF83-4E28-BB8B-292FA3A09E5B}" destId="{DF77C626-562F-4ABE-97B6-A98FF35DF582}" srcOrd="0" destOrd="0" presId="urn:microsoft.com/office/officeart/2005/8/layout/list1"/>
    <dgm:cxn modelId="{D57547A9-1AF5-4B8B-AF3A-186C32264922}" srcId="{2C55F91F-BC09-473F-B567-B52EFD1DAF62}" destId="{E7FDF1C5-F76E-416D-B318-C7E31C956351}" srcOrd="1" destOrd="0" parTransId="{85786B82-732A-40B3-8247-538DF3613D4C}" sibTransId="{1590DF61-F11F-4FA2-B3CC-A914232C5BA0}"/>
    <dgm:cxn modelId="{A732CE90-04FF-46EB-889F-D946DFF8F0A8}" srcId="{2C55F91F-BC09-473F-B567-B52EFD1DAF62}" destId="{825C86C0-222B-4760-B6A4-E06BF7E8D908}" srcOrd="3" destOrd="0" parTransId="{D9E703FD-6DA8-4512-9784-9B7D921E1C32}" sibTransId="{FFF6AC8F-FBD5-49A4-9057-A35CEEAA7826}"/>
    <dgm:cxn modelId="{DDAF4105-7FD4-4582-8EF3-80D173A5AD90}" type="presOf" srcId="{9E39B6EC-A729-4B6A-AFF1-B48906463F4A}" destId="{970261AC-2BA2-4055-94C5-477097EBA4E8}" srcOrd="0" destOrd="0" presId="urn:microsoft.com/office/officeart/2005/8/layout/list1"/>
    <dgm:cxn modelId="{D321CDF5-F63F-4B57-871B-EAB165A1D316}" type="presOf" srcId="{E7FDF1C5-F76E-416D-B318-C7E31C956351}" destId="{7F5D1535-1AC4-4FE1-8BB0-B84A03E39DA9}" srcOrd="1" destOrd="0" presId="urn:microsoft.com/office/officeart/2005/8/layout/list1"/>
    <dgm:cxn modelId="{E2CE2F73-0039-4944-8DF0-946E6A5865CE}" type="presOf" srcId="{2C55F91F-BC09-473F-B567-B52EFD1DAF62}" destId="{659CE8CE-C0B7-4DA8-8985-F99A1A545022}" srcOrd="0" destOrd="0" presId="urn:microsoft.com/office/officeart/2005/8/layout/list1"/>
    <dgm:cxn modelId="{B2DDA588-07BA-4C4B-AD18-7F7B99CF6E2D}" srcId="{2C55F91F-BC09-473F-B567-B52EFD1DAF62}" destId="{9E39B6EC-A729-4B6A-AFF1-B48906463F4A}" srcOrd="0" destOrd="0" parTransId="{6C898494-A78E-4BA3-9891-F1FB1C532BC1}" sibTransId="{ED798365-BE56-427A-AA9B-4A431FBBD4AB}"/>
    <dgm:cxn modelId="{49CFB2B0-398B-4B52-ADE5-88DE6AB01E63}" srcId="{2C55F91F-BC09-473F-B567-B52EFD1DAF62}" destId="{8C7674B7-EF83-4E28-BB8B-292FA3A09E5B}" srcOrd="4" destOrd="0" parTransId="{E4347E3F-5CF7-42D8-B7F0-46194D05B6DD}" sibTransId="{C078CCD0-AE9C-40EF-BA15-0DE0FDF0BF40}"/>
    <dgm:cxn modelId="{B4C9B338-E66D-485B-B7C4-9302BB8A9964}" type="presOf" srcId="{097F9A14-9F27-4EC4-BA09-C3E2035B3416}" destId="{672D4291-1046-4B5A-B215-31AC78A3FF64}" srcOrd="1" destOrd="0" presId="urn:microsoft.com/office/officeart/2005/8/layout/list1"/>
    <dgm:cxn modelId="{5E0ECA51-CE63-4648-B611-01633FBF3B9B}" type="presOf" srcId="{825C86C0-222B-4760-B6A4-E06BF7E8D908}" destId="{E4C87CED-B7A4-49C4-BF10-8684748E60C5}" srcOrd="0" destOrd="0" presId="urn:microsoft.com/office/officeart/2005/8/layout/list1"/>
    <dgm:cxn modelId="{F066A0B9-1E34-4CB3-8AA2-936CA179E2FA}" srcId="{2C55F91F-BC09-473F-B567-B52EFD1DAF62}" destId="{097F9A14-9F27-4EC4-BA09-C3E2035B3416}" srcOrd="2" destOrd="0" parTransId="{98E6B758-1452-4242-A940-5C978B69D436}" sibTransId="{E728C75D-5DB8-4D46-88A8-5FF978EEF432}"/>
    <dgm:cxn modelId="{66F20FE8-E768-4EAF-9A1A-6D5670072271}" type="presOf" srcId="{097F9A14-9F27-4EC4-BA09-C3E2035B3416}" destId="{1116EF1B-FABA-4E69-A62D-BF1230EAD2AE}" srcOrd="0" destOrd="0" presId="urn:microsoft.com/office/officeart/2005/8/layout/list1"/>
    <dgm:cxn modelId="{4016B9BD-F90D-446C-9AC1-B8E55FBBFA90}" type="presOf" srcId="{E7FDF1C5-F76E-416D-B318-C7E31C956351}" destId="{ABD5CDB3-AAB2-4556-AF24-C37A519D0CE0}" srcOrd="0" destOrd="0" presId="urn:microsoft.com/office/officeart/2005/8/layout/list1"/>
    <dgm:cxn modelId="{43BBE47C-9DA8-4DDC-8452-34C4FC8DBE7C}" type="presParOf" srcId="{659CE8CE-C0B7-4DA8-8985-F99A1A545022}" destId="{A62FCFA9-D9B2-4E16-827F-6673804294BA}" srcOrd="0" destOrd="0" presId="urn:microsoft.com/office/officeart/2005/8/layout/list1"/>
    <dgm:cxn modelId="{342C4D41-2512-445C-99E6-F1820712F7D4}" type="presParOf" srcId="{A62FCFA9-D9B2-4E16-827F-6673804294BA}" destId="{970261AC-2BA2-4055-94C5-477097EBA4E8}" srcOrd="0" destOrd="0" presId="urn:microsoft.com/office/officeart/2005/8/layout/list1"/>
    <dgm:cxn modelId="{F8A55E5E-00FB-4B57-A33D-2E195032B8A0}" type="presParOf" srcId="{A62FCFA9-D9B2-4E16-827F-6673804294BA}" destId="{ED5B51DF-26E8-41CB-881D-0603B4E72299}" srcOrd="1" destOrd="0" presId="urn:microsoft.com/office/officeart/2005/8/layout/list1"/>
    <dgm:cxn modelId="{51E983F8-7CA3-4274-91ED-3BCF4643915A}" type="presParOf" srcId="{659CE8CE-C0B7-4DA8-8985-F99A1A545022}" destId="{491335BF-10F2-42E4-9D5F-CBAF04F0CC66}" srcOrd="1" destOrd="0" presId="urn:microsoft.com/office/officeart/2005/8/layout/list1"/>
    <dgm:cxn modelId="{A115303C-22F1-4BED-8E14-EB0DC07442E8}" type="presParOf" srcId="{659CE8CE-C0B7-4DA8-8985-F99A1A545022}" destId="{1743AE99-898D-4995-8FF2-C1C42E5FC8D7}" srcOrd="2" destOrd="0" presId="urn:microsoft.com/office/officeart/2005/8/layout/list1"/>
    <dgm:cxn modelId="{36E03E06-4969-40B6-9FB2-5BAEB58DA45C}" type="presParOf" srcId="{659CE8CE-C0B7-4DA8-8985-F99A1A545022}" destId="{E42CB050-36B5-4A95-84E4-08AAC0E486D1}" srcOrd="3" destOrd="0" presId="urn:microsoft.com/office/officeart/2005/8/layout/list1"/>
    <dgm:cxn modelId="{B2EFF03E-F2F1-4B76-AC71-03D3813B682D}" type="presParOf" srcId="{659CE8CE-C0B7-4DA8-8985-F99A1A545022}" destId="{1437C08C-201C-4478-9F3F-C923A6C1D411}" srcOrd="4" destOrd="0" presId="urn:microsoft.com/office/officeart/2005/8/layout/list1"/>
    <dgm:cxn modelId="{F1133FE3-E20A-41CB-8166-FC3CD40F2695}" type="presParOf" srcId="{1437C08C-201C-4478-9F3F-C923A6C1D411}" destId="{ABD5CDB3-AAB2-4556-AF24-C37A519D0CE0}" srcOrd="0" destOrd="0" presId="urn:microsoft.com/office/officeart/2005/8/layout/list1"/>
    <dgm:cxn modelId="{369696D4-4372-4A3F-9560-D3ADBAA08E83}" type="presParOf" srcId="{1437C08C-201C-4478-9F3F-C923A6C1D411}" destId="{7F5D1535-1AC4-4FE1-8BB0-B84A03E39DA9}" srcOrd="1" destOrd="0" presId="urn:microsoft.com/office/officeart/2005/8/layout/list1"/>
    <dgm:cxn modelId="{EC843BC4-AEA2-43FE-9C9F-90F36C3B7D25}" type="presParOf" srcId="{659CE8CE-C0B7-4DA8-8985-F99A1A545022}" destId="{4A182AC5-1DF8-4716-90BE-9629731A7051}" srcOrd="5" destOrd="0" presId="urn:microsoft.com/office/officeart/2005/8/layout/list1"/>
    <dgm:cxn modelId="{B77AABF0-6404-46D1-AC99-D78ABC0F6EA1}" type="presParOf" srcId="{659CE8CE-C0B7-4DA8-8985-F99A1A545022}" destId="{1AC09268-8989-46A1-9217-77B279D65EED}" srcOrd="6" destOrd="0" presId="urn:microsoft.com/office/officeart/2005/8/layout/list1"/>
    <dgm:cxn modelId="{C941EA78-1368-46FB-A7F7-C5B742B56B2C}" type="presParOf" srcId="{659CE8CE-C0B7-4DA8-8985-F99A1A545022}" destId="{CB95A4C4-716F-4406-8F13-0FCB66BACBF1}" srcOrd="7" destOrd="0" presId="urn:microsoft.com/office/officeart/2005/8/layout/list1"/>
    <dgm:cxn modelId="{1591EB4A-625A-4009-B357-B70A50CF1334}" type="presParOf" srcId="{659CE8CE-C0B7-4DA8-8985-F99A1A545022}" destId="{82CADF3B-DF8E-4F1D-92CF-8F0B8ADFCCB5}" srcOrd="8" destOrd="0" presId="urn:microsoft.com/office/officeart/2005/8/layout/list1"/>
    <dgm:cxn modelId="{95A26E28-5494-4965-B4C6-F333FA972EFC}" type="presParOf" srcId="{82CADF3B-DF8E-4F1D-92CF-8F0B8ADFCCB5}" destId="{1116EF1B-FABA-4E69-A62D-BF1230EAD2AE}" srcOrd="0" destOrd="0" presId="urn:microsoft.com/office/officeart/2005/8/layout/list1"/>
    <dgm:cxn modelId="{6119A8A9-24EB-4C16-AD99-9E826B14403B}" type="presParOf" srcId="{82CADF3B-DF8E-4F1D-92CF-8F0B8ADFCCB5}" destId="{672D4291-1046-4B5A-B215-31AC78A3FF64}" srcOrd="1" destOrd="0" presId="urn:microsoft.com/office/officeart/2005/8/layout/list1"/>
    <dgm:cxn modelId="{F42E8EC4-91E5-422D-AE24-47406732A5C3}" type="presParOf" srcId="{659CE8CE-C0B7-4DA8-8985-F99A1A545022}" destId="{1AE5B8D1-0E76-44EC-A0DF-8ACDB2F45756}" srcOrd="9" destOrd="0" presId="urn:microsoft.com/office/officeart/2005/8/layout/list1"/>
    <dgm:cxn modelId="{03A5588D-F6D4-45C4-BF2E-014B545377A1}" type="presParOf" srcId="{659CE8CE-C0B7-4DA8-8985-F99A1A545022}" destId="{2DF8B415-B53C-4BC7-80D6-DAD278A35EB3}" srcOrd="10" destOrd="0" presId="urn:microsoft.com/office/officeart/2005/8/layout/list1"/>
    <dgm:cxn modelId="{5422212F-EEA8-4200-81C9-3B0A3CF61E21}" type="presParOf" srcId="{659CE8CE-C0B7-4DA8-8985-F99A1A545022}" destId="{19B99417-8BF1-44D8-9D9E-2FF0105ABAB1}" srcOrd="11" destOrd="0" presId="urn:microsoft.com/office/officeart/2005/8/layout/list1"/>
    <dgm:cxn modelId="{490C64A9-4284-4804-AFC2-B6AC536E99F5}" type="presParOf" srcId="{659CE8CE-C0B7-4DA8-8985-F99A1A545022}" destId="{0F663EE3-332C-4BC4-AAAB-8D12E8D8BA2B}" srcOrd="12" destOrd="0" presId="urn:microsoft.com/office/officeart/2005/8/layout/list1"/>
    <dgm:cxn modelId="{2E8ACAE7-42E9-4521-A0BC-B2F6176277B5}" type="presParOf" srcId="{0F663EE3-332C-4BC4-AAAB-8D12E8D8BA2B}" destId="{E4C87CED-B7A4-49C4-BF10-8684748E60C5}" srcOrd="0" destOrd="0" presId="urn:microsoft.com/office/officeart/2005/8/layout/list1"/>
    <dgm:cxn modelId="{A1A59C29-76CD-455A-A59A-2337F803487A}" type="presParOf" srcId="{0F663EE3-332C-4BC4-AAAB-8D12E8D8BA2B}" destId="{A3C40D91-F6EF-4889-8B63-C7D7D0A2D8F9}" srcOrd="1" destOrd="0" presId="urn:microsoft.com/office/officeart/2005/8/layout/list1"/>
    <dgm:cxn modelId="{5B2F44C8-3FFC-4E3F-91A8-45481FD19B57}" type="presParOf" srcId="{659CE8CE-C0B7-4DA8-8985-F99A1A545022}" destId="{C5ED876A-592B-432C-9A87-CD07DE015B75}" srcOrd="13" destOrd="0" presId="urn:microsoft.com/office/officeart/2005/8/layout/list1"/>
    <dgm:cxn modelId="{ACBB1406-43B1-4F4F-B62C-94DC49B1F3A7}" type="presParOf" srcId="{659CE8CE-C0B7-4DA8-8985-F99A1A545022}" destId="{90469610-C860-4BBC-B4A2-B4B5E03A139F}" srcOrd="14" destOrd="0" presId="urn:microsoft.com/office/officeart/2005/8/layout/list1"/>
    <dgm:cxn modelId="{EFE5B05D-1889-4AB9-BEDA-E3BA4F7BAD54}" type="presParOf" srcId="{659CE8CE-C0B7-4DA8-8985-F99A1A545022}" destId="{3EAB5378-3B36-4930-8E63-3B0BBC89690D}" srcOrd="15" destOrd="0" presId="urn:microsoft.com/office/officeart/2005/8/layout/list1"/>
    <dgm:cxn modelId="{83C720C2-0F88-4237-AE5F-CE25D5C40924}" type="presParOf" srcId="{659CE8CE-C0B7-4DA8-8985-F99A1A545022}" destId="{30718406-1AA4-4A07-B76B-16F7A71867B6}" srcOrd="16" destOrd="0" presId="urn:microsoft.com/office/officeart/2005/8/layout/list1"/>
    <dgm:cxn modelId="{32377B17-7E65-4305-9E5E-553A5D395BB9}" type="presParOf" srcId="{30718406-1AA4-4A07-B76B-16F7A71867B6}" destId="{DF77C626-562F-4ABE-97B6-A98FF35DF582}" srcOrd="0" destOrd="0" presId="urn:microsoft.com/office/officeart/2005/8/layout/list1"/>
    <dgm:cxn modelId="{F964DF9D-EAAC-422B-8363-0C89A365861A}" type="presParOf" srcId="{30718406-1AA4-4A07-B76B-16F7A71867B6}" destId="{E071B72E-6DD9-445B-9596-E1986C46256D}" srcOrd="1" destOrd="0" presId="urn:microsoft.com/office/officeart/2005/8/layout/list1"/>
    <dgm:cxn modelId="{F8AA5F7F-5FD6-4FC2-B023-D8558773CDA5}" type="presParOf" srcId="{659CE8CE-C0B7-4DA8-8985-F99A1A545022}" destId="{10F37C2A-90C7-420C-B9F4-6F5360102EDC}" srcOrd="17" destOrd="0" presId="urn:microsoft.com/office/officeart/2005/8/layout/list1"/>
    <dgm:cxn modelId="{88662909-3DDC-48F6-810F-65061A3E988E}" type="presParOf" srcId="{659CE8CE-C0B7-4DA8-8985-F99A1A545022}" destId="{03040D1E-929A-442A-B2B7-706BB44985E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021185-10EC-495E-9122-4A42B9EEBCB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D0E46C-0998-476F-A284-DB7D77581264}">
      <dgm:prSet phldrT="[Текст]"/>
      <dgm:spPr/>
      <dgm:t>
        <a:bodyPr/>
        <a:lstStyle/>
        <a:p>
          <a:r>
            <a:rPr lang="ru-RU" b="1" cap="all" baseline="0" dirty="0" smtClean="0">
              <a:solidFill>
                <a:srgbClr val="002060"/>
              </a:solidFill>
              <a:latin typeface="Georgia" pitchFamily="18" charset="0"/>
            </a:rPr>
            <a:t>Характеристики речи</a:t>
          </a:r>
          <a:endParaRPr lang="ru-RU" b="1" cap="all" baseline="0" dirty="0">
            <a:solidFill>
              <a:srgbClr val="002060"/>
            </a:solidFill>
            <a:latin typeface="Georgia" pitchFamily="18" charset="0"/>
          </a:endParaRPr>
        </a:p>
      </dgm:t>
    </dgm:pt>
    <dgm:pt modelId="{AB17CAFC-4846-4FA8-8E2B-1AC14D27DB51}" type="parTrans" cxnId="{33310F04-932B-4050-BB33-A3B73ECF82A9}">
      <dgm:prSet/>
      <dgm:spPr/>
      <dgm:t>
        <a:bodyPr/>
        <a:lstStyle/>
        <a:p>
          <a:endParaRPr lang="ru-RU"/>
        </a:p>
      </dgm:t>
    </dgm:pt>
    <dgm:pt modelId="{01332FE3-7F42-443E-AD3B-AFC582C4DFA3}" type="sibTrans" cxnId="{33310F04-932B-4050-BB33-A3B73ECF82A9}">
      <dgm:prSet/>
      <dgm:spPr/>
      <dgm:t>
        <a:bodyPr/>
        <a:lstStyle/>
        <a:p>
          <a:endParaRPr lang="ru-RU"/>
        </a:p>
      </dgm:t>
    </dgm:pt>
    <dgm:pt modelId="{C5E80124-A990-4532-8ADE-92047031477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Georgia" pitchFamily="18" charset="0"/>
            </a:rPr>
            <a:t>четкая дикция</a:t>
          </a:r>
          <a:endParaRPr lang="ru-RU" sz="2400" b="1" dirty="0">
            <a:solidFill>
              <a:srgbClr val="002060"/>
            </a:solidFill>
            <a:latin typeface="Georgia" pitchFamily="18" charset="0"/>
          </a:endParaRPr>
        </a:p>
      </dgm:t>
    </dgm:pt>
    <dgm:pt modelId="{469DE67C-EE39-406B-85BD-1481C50B0C67}" type="parTrans" cxnId="{88E85F6D-7729-4B1D-B8F6-2FCD9C31EBE0}">
      <dgm:prSet/>
      <dgm:spPr/>
      <dgm:t>
        <a:bodyPr/>
        <a:lstStyle/>
        <a:p>
          <a:endParaRPr lang="ru-RU"/>
        </a:p>
      </dgm:t>
    </dgm:pt>
    <dgm:pt modelId="{7AAEA23E-D92E-48DA-8AE2-1942B91581BB}" type="sibTrans" cxnId="{88E85F6D-7729-4B1D-B8F6-2FCD9C31EBE0}">
      <dgm:prSet/>
      <dgm:spPr/>
      <dgm:t>
        <a:bodyPr/>
        <a:lstStyle/>
        <a:p>
          <a:endParaRPr lang="ru-RU"/>
        </a:p>
      </dgm:t>
    </dgm:pt>
    <dgm:pt modelId="{374F88B3-7A02-4BDC-8163-DFACD778351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Georgia" pitchFamily="18" charset="0"/>
            </a:rPr>
            <a:t>выразительность</a:t>
          </a:r>
          <a:endParaRPr lang="ru-RU" sz="2400" b="1" dirty="0">
            <a:solidFill>
              <a:srgbClr val="002060"/>
            </a:solidFill>
            <a:latin typeface="Georgia" pitchFamily="18" charset="0"/>
          </a:endParaRPr>
        </a:p>
      </dgm:t>
    </dgm:pt>
    <dgm:pt modelId="{FFBE8BAA-1F94-464D-B148-78F1DFDB9A5D}" type="parTrans" cxnId="{BC30B793-0A80-48CE-992D-F269EF794470}">
      <dgm:prSet/>
      <dgm:spPr/>
      <dgm:t>
        <a:bodyPr/>
        <a:lstStyle/>
        <a:p>
          <a:endParaRPr lang="ru-RU"/>
        </a:p>
      </dgm:t>
    </dgm:pt>
    <dgm:pt modelId="{93303A12-1D54-4B50-AFDF-9A7CD48F7D9C}" type="sibTrans" cxnId="{BC30B793-0A80-48CE-992D-F269EF794470}">
      <dgm:prSet/>
      <dgm:spPr/>
      <dgm:t>
        <a:bodyPr/>
        <a:lstStyle/>
        <a:p>
          <a:endParaRPr lang="ru-RU"/>
        </a:p>
      </dgm:t>
    </dgm:pt>
    <dgm:pt modelId="{F44E4468-4CFC-4043-BE8F-08276DE8B951}">
      <dgm:prSet phldrT="[Текст]"/>
      <dgm:spPr/>
      <dgm:t>
        <a:bodyPr/>
        <a:lstStyle/>
        <a:p>
          <a:r>
            <a:rPr lang="ru-RU" b="1" cap="all" baseline="0" dirty="0" smtClean="0">
              <a:solidFill>
                <a:srgbClr val="002060"/>
              </a:solidFill>
              <a:latin typeface="Georgia" pitchFamily="18" charset="0"/>
            </a:rPr>
            <a:t>Личностные особенности</a:t>
          </a:r>
        </a:p>
      </dgm:t>
    </dgm:pt>
    <dgm:pt modelId="{975DE1D0-6618-40F3-9CF7-44399C3BEFEA}" type="parTrans" cxnId="{4CCFF074-E8AC-4632-9CF8-F28330462D6D}">
      <dgm:prSet/>
      <dgm:spPr/>
      <dgm:t>
        <a:bodyPr/>
        <a:lstStyle/>
        <a:p>
          <a:endParaRPr lang="ru-RU"/>
        </a:p>
      </dgm:t>
    </dgm:pt>
    <dgm:pt modelId="{B150F8AB-17B1-4FCA-B75B-363EA3037AD5}" type="sibTrans" cxnId="{4CCFF074-E8AC-4632-9CF8-F28330462D6D}">
      <dgm:prSet/>
      <dgm:spPr/>
      <dgm:t>
        <a:bodyPr/>
        <a:lstStyle/>
        <a:p>
          <a:endParaRPr lang="ru-RU"/>
        </a:p>
      </dgm:t>
    </dgm:pt>
    <dgm:pt modelId="{A04BF141-C84F-4469-BAA4-2584791CF38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Georgia" pitchFamily="18" charset="0"/>
            </a:rPr>
            <a:t>общительность</a:t>
          </a:r>
        </a:p>
      </dgm:t>
    </dgm:pt>
    <dgm:pt modelId="{66D82494-1963-4137-8621-FF126F4C9C15}" type="parTrans" cxnId="{A631071C-9820-4B97-A0F5-8C3512B6C737}">
      <dgm:prSet/>
      <dgm:spPr/>
      <dgm:t>
        <a:bodyPr/>
        <a:lstStyle/>
        <a:p>
          <a:endParaRPr lang="ru-RU"/>
        </a:p>
      </dgm:t>
    </dgm:pt>
    <dgm:pt modelId="{9FC54269-CCC5-417F-801F-77A798BCA571}" type="sibTrans" cxnId="{A631071C-9820-4B97-A0F5-8C3512B6C737}">
      <dgm:prSet/>
      <dgm:spPr/>
      <dgm:t>
        <a:bodyPr/>
        <a:lstStyle/>
        <a:p>
          <a:endParaRPr lang="ru-RU"/>
        </a:p>
      </dgm:t>
    </dgm:pt>
    <dgm:pt modelId="{2BCA950F-A23C-4E9A-B8D6-EC4DB5454BE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Georgia" pitchFamily="18" charset="0"/>
            </a:rPr>
            <a:t>открытость</a:t>
          </a:r>
        </a:p>
      </dgm:t>
    </dgm:pt>
    <dgm:pt modelId="{18080A6E-F96B-4C52-BA79-7FA7570454B0}" type="parTrans" cxnId="{160236A6-22A1-436F-A691-A43BCE4CEB52}">
      <dgm:prSet/>
      <dgm:spPr/>
      <dgm:t>
        <a:bodyPr/>
        <a:lstStyle/>
        <a:p>
          <a:endParaRPr lang="ru-RU"/>
        </a:p>
      </dgm:t>
    </dgm:pt>
    <dgm:pt modelId="{DF6ABE53-1F4D-4F19-9E0D-9B850A7A2C73}" type="sibTrans" cxnId="{160236A6-22A1-436F-A691-A43BCE4CEB52}">
      <dgm:prSet/>
      <dgm:spPr/>
      <dgm:t>
        <a:bodyPr/>
        <a:lstStyle/>
        <a:p>
          <a:endParaRPr lang="ru-RU"/>
        </a:p>
      </dgm:t>
    </dgm:pt>
    <dgm:pt modelId="{4C0015BE-AD0F-4239-A179-47B38FE1BC9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Georgia" pitchFamily="18" charset="0"/>
            </a:rPr>
            <a:t>громкость</a:t>
          </a:r>
          <a:endParaRPr lang="ru-RU" sz="2400" b="1" dirty="0">
            <a:solidFill>
              <a:srgbClr val="002060"/>
            </a:solidFill>
            <a:latin typeface="Georgia" pitchFamily="18" charset="0"/>
          </a:endParaRPr>
        </a:p>
      </dgm:t>
    </dgm:pt>
    <dgm:pt modelId="{0A2F8028-2D0A-4E12-AFB9-50EED5EF3ED0}" type="parTrans" cxnId="{6D5940F7-BED6-46FD-AC2F-338890E4FE76}">
      <dgm:prSet/>
      <dgm:spPr/>
      <dgm:t>
        <a:bodyPr/>
        <a:lstStyle/>
        <a:p>
          <a:endParaRPr lang="ru-RU"/>
        </a:p>
      </dgm:t>
    </dgm:pt>
    <dgm:pt modelId="{E1930E8C-E51F-47C2-8FF9-B1C3D02B7302}" type="sibTrans" cxnId="{6D5940F7-BED6-46FD-AC2F-338890E4FE76}">
      <dgm:prSet/>
      <dgm:spPr/>
      <dgm:t>
        <a:bodyPr/>
        <a:lstStyle/>
        <a:p>
          <a:endParaRPr lang="ru-RU"/>
        </a:p>
      </dgm:t>
    </dgm:pt>
    <dgm:pt modelId="{DFAC1FC7-D54B-4FAB-B4EC-6A572765CC8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Georgia" pitchFamily="18" charset="0"/>
            </a:rPr>
            <a:t>доброжелательность</a:t>
          </a:r>
        </a:p>
      </dgm:t>
    </dgm:pt>
    <dgm:pt modelId="{999C9825-FA4A-4F31-8D35-44C666425126}" type="parTrans" cxnId="{600360D8-62B4-4EFA-87C1-FC1E5419D606}">
      <dgm:prSet/>
      <dgm:spPr/>
      <dgm:t>
        <a:bodyPr/>
        <a:lstStyle/>
        <a:p>
          <a:endParaRPr lang="ru-RU"/>
        </a:p>
      </dgm:t>
    </dgm:pt>
    <dgm:pt modelId="{F9D551AA-50B6-4D65-B327-39FF103B1E24}" type="sibTrans" cxnId="{600360D8-62B4-4EFA-87C1-FC1E5419D606}">
      <dgm:prSet/>
      <dgm:spPr/>
      <dgm:t>
        <a:bodyPr/>
        <a:lstStyle/>
        <a:p>
          <a:endParaRPr lang="ru-RU"/>
        </a:p>
      </dgm:t>
    </dgm:pt>
    <dgm:pt modelId="{8F462E18-A4BF-4C36-B33B-E236128561A1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2060"/>
              </a:solidFill>
              <a:latin typeface="Georgia" pitchFamily="18" charset="0"/>
            </a:rPr>
            <a:t>эмпатия</a:t>
          </a:r>
          <a:endParaRPr lang="ru-RU" sz="2400" b="1" dirty="0" smtClean="0">
            <a:solidFill>
              <a:srgbClr val="002060"/>
            </a:solidFill>
            <a:latin typeface="Georgia" pitchFamily="18" charset="0"/>
          </a:endParaRPr>
        </a:p>
      </dgm:t>
    </dgm:pt>
    <dgm:pt modelId="{1BB3FB31-A3C4-41B8-BDE2-62447B0BA950}" type="parTrans" cxnId="{BBEB2A1C-A350-482B-9EB6-E8C11FC1AC93}">
      <dgm:prSet/>
      <dgm:spPr/>
      <dgm:t>
        <a:bodyPr/>
        <a:lstStyle/>
        <a:p>
          <a:endParaRPr lang="ru-RU"/>
        </a:p>
      </dgm:t>
    </dgm:pt>
    <dgm:pt modelId="{73EC9298-9321-44A3-92CE-72CA142DD5A2}" type="sibTrans" cxnId="{BBEB2A1C-A350-482B-9EB6-E8C11FC1AC93}">
      <dgm:prSet/>
      <dgm:spPr/>
      <dgm:t>
        <a:bodyPr/>
        <a:lstStyle/>
        <a:p>
          <a:endParaRPr lang="ru-RU"/>
        </a:p>
      </dgm:t>
    </dgm:pt>
    <dgm:pt modelId="{77CB8BBB-B776-4852-A900-5613BDB3A7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Georgia" pitchFamily="18" charset="0"/>
            </a:rPr>
            <a:t>тактичность</a:t>
          </a:r>
        </a:p>
      </dgm:t>
    </dgm:pt>
    <dgm:pt modelId="{8A49301B-30F0-4427-86FC-2950E983F731}" type="parTrans" cxnId="{D67B73BD-5849-4C17-BD78-B1E043E218D7}">
      <dgm:prSet/>
      <dgm:spPr/>
      <dgm:t>
        <a:bodyPr/>
        <a:lstStyle/>
        <a:p>
          <a:endParaRPr lang="ru-RU"/>
        </a:p>
      </dgm:t>
    </dgm:pt>
    <dgm:pt modelId="{71E05151-F0D6-4A78-B755-E358F11119DB}" type="sibTrans" cxnId="{D67B73BD-5849-4C17-BD78-B1E043E218D7}">
      <dgm:prSet/>
      <dgm:spPr/>
      <dgm:t>
        <a:bodyPr/>
        <a:lstStyle/>
        <a:p>
          <a:endParaRPr lang="ru-RU"/>
        </a:p>
      </dgm:t>
    </dgm:pt>
    <dgm:pt modelId="{4D8AF575-9D0B-462A-8B76-F519FA7BAEE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Georgia" pitchFamily="18" charset="0"/>
            </a:rPr>
            <a:t>гибкость</a:t>
          </a:r>
        </a:p>
      </dgm:t>
    </dgm:pt>
    <dgm:pt modelId="{CB25B30D-F2DA-4CA6-9E09-1B9674BF59C8}" type="parTrans" cxnId="{04E29075-B553-4EF4-89B3-3363933116F8}">
      <dgm:prSet/>
      <dgm:spPr/>
      <dgm:t>
        <a:bodyPr/>
        <a:lstStyle/>
        <a:p>
          <a:endParaRPr lang="ru-RU"/>
        </a:p>
      </dgm:t>
    </dgm:pt>
    <dgm:pt modelId="{B939C989-0AD9-44E1-8595-845DA2AE8420}" type="sibTrans" cxnId="{04E29075-B553-4EF4-89B3-3363933116F8}">
      <dgm:prSet/>
      <dgm:spPr/>
      <dgm:t>
        <a:bodyPr/>
        <a:lstStyle/>
        <a:p>
          <a:endParaRPr lang="ru-RU"/>
        </a:p>
      </dgm:t>
    </dgm:pt>
    <dgm:pt modelId="{59B344F9-6876-4BA7-89FD-7E8D82ADD9F8}" type="pres">
      <dgm:prSet presAssocID="{13021185-10EC-495E-9122-4A42B9EEBC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4B52A-63D1-48EB-8363-CDE4AED3C44F}" type="pres">
      <dgm:prSet presAssocID="{45D0E46C-0998-476F-A284-DB7D77581264}" presName="linNode" presStyleCnt="0"/>
      <dgm:spPr/>
    </dgm:pt>
    <dgm:pt modelId="{7B9733EA-7BE5-4495-AEB8-17A8DBDD7E2A}" type="pres">
      <dgm:prSet presAssocID="{45D0E46C-0998-476F-A284-DB7D77581264}" presName="parentText" presStyleLbl="node1" presStyleIdx="0" presStyleCnt="2" custScaleX="135077" custScaleY="79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DFDBA-F9EB-45D3-AA79-70CC966B43D4}" type="pres">
      <dgm:prSet presAssocID="{45D0E46C-0998-476F-A284-DB7D7758126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8CDE6-56A6-4C6B-9C0E-5AB0CFD3EA30}" type="pres">
      <dgm:prSet presAssocID="{01332FE3-7F42-443E-AD3B-AFC582C4DFA3}" presName="sp" presStyleCnt="0"/>
      <dgm:spPr/>
    </dgm:pt>
    <dgm:pt modelId="{4FBDE7F9-92FB-4D79-83B7-1BD74CEC887C}" type="pres">
      <dgm:prSet presAssocID="{F44E4468-4CFC-4043-BE8F-08276DE8B951}" presName="linNode" presStyleCnt="0"/>
      <dgm:spPr/>
    </dgm:pt>
    <dgm:pt modelId="{A38E530F-C2BE-49E7-AF2B-B0F3B2838977}" type="pres">
      <dgm:prSet presAssocID="{F44E4468-4CFC-4043-BE8F-08276DE8B951}" presName="parentText" presStyleLbl="node1" presStyleIdx="1" presStyleCnt="2" custScaleX="133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DB077-6133-45C2-9D87-D235D2304464}" type="pres">
      <dgm:prSet presAssocID="{F44E4468-4CFC-4043-BE8F-08276DE8B95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29075-B553-4EF4-89B3-3363933116F8}" srcId="{F44E4468-4CFC-4043-BE8F-08276DE8B951}" destId="{4D8AF575-9D0B-462A-8B76-F519FA7BAEE1}" srcOrd="5" destOrd="0" parTransId="{CB25B30D-F2DA-4CA6-9E09-1B9674BF59C8}" sibTransId="{B939C989-0AD9-44E1-8595-845DA2AE8420}"/>
    <dgm:cxn modelId="{BC30B793-0A80-48CE-992D-F269EF794470}" srcId="{45D0E46C-0998-476F-A284-DB7D77581264}" destId="{374F88B3-7A02-4BDC-8163-DFACD7783514}" srcOrd="1" destOrd="0" parTransId="{FFBE8BAA-1F94-464D-B148-78F1DFDB9A5D}" sibTransId="{93303A12-1D54-4B50-AFDF-9A7CD48F7D9C}"/>
    <dgm:cxn modelId="{9E699967-833A-4BA4-B31C-A76126609BDF}" type="presOf" srcId="{77CB8BBB-B776-4852-A900-5613BDB3A7B6}" destId="{714DB077-6133-45C2-9D87-D235D2304464}" srcOrd="0" destOrd="4" presId="urn:microsoft.com/office/officeart/2005/8/layout/vList5"/>
    <dgm:cxn modelId="{729BDAB6-3ACF-467F-B597-BAC58314302C}" type="presOf" srcId="{F44E4468-4CFC-4043-BE8F-08276DE8B951}" destId="{A38E530F-C2BE-49E7-AF2B-B0F3B2838977}" srcOrd="0" destOrd="0" presId="urn:microsoft.com/office/officeart/2005/8/layout/vList5"/>
    <dgm:cxn modelId="{E7887557-FD25-4527-88E4-A06EC197FBA2}" type="presOf" srcId="{C5E80124-A990-4532-8ADE-92047031477D}" destId="{E7DDFDBA-F9EB-45D3-AA79-70CC966B43D4}" srcOrd="0" destOrd="0" presId="urn:microsoft.com/office/officeart/2005/8/layout/vList5"/>
    <dgm:cxn modelId="{BBEB2A1C-A350-482B-9EB6-E8C11FC1AC93}" srcId="{F44E4468-4CFC-4043-BE8F-08276DE8B951}" destId="{8F462E18-A4BF-4C36-B33B-E236128561A1}" srcOrd="3" destOrd="0" parTransId="{1BB3FB31-A3C4-41B8-BDE2-62447B0BA950}" sibTransId="{73EC9298-9321-44A3-92CE-72CA142DD5A2}"/>
    <dgm:cxn modelId="{160236A6-22A1-436F-A691-A43BCE4CEB52}" srcId="{F44E4468-4CFC-4043-BE8F-08276DE8B951}" destId="{2BCA950F-A23C-4E9A-B8D6-EC4DB5454BEB}" srcOrd="1" destOrd="0" parTransId="{18080A6E-F96B-4C52-BA79-7FA7570454B0}" sibTransId="{DF6ABE53-1F4D-4F19-9E0D-9B850A7A2C73}"/>
    <dgm:cxn modelId="{4CCFF074-E8AC-4632-9CF8-F28330462D6D}" srcId="{13021185-10EC-495E-9122-4A42B9EEBCB8}" destId="{F44E4468-4CFC-4043-BE8F-08276DE8B951}" srcOrd="1" destOrd="0" parTransId="{975DE1D0-6618-40F3-9CF7-44399C3BEFEA}" sibTransId="{B150F8AB-17B1-4FCA-B75B-363EA3037AD5}"/>
    <dgm:cxn modelId="{9DB8956E-8EED-42B2-9D50-B1F0B54DFDAD}" type="presOf" srcId="{2BCA950F-A23C-4E9A-B8D6-EC4DB5454BEB}" destId="{714DB077-6133-45C2-9D87-D235D2304464}" srcOrd="0" destOrd="1" presId="urn:microsoft.com/office/officeart/2005/8/layout/vList5"/>
    <dgm:cxn modelId="{6D01CB5A-7559-46A8-A657-3C8BAEA7EE8C}" type="presOf" srcId="{4D8AF575-9D0B-462A-8B76-F519FA7BAEE1}" destId="{714DB077-6133-45C2-9D87-D235D2304464}" srcOrd="0" destOrd="5" presId="urn:microsoft.com/office/officeart/2005/8/layout/vList5"/>
    <dgm:cxn modelId="{D67B73BD-5849-4C17-BD78-B1E043E218D7}" srcId="{F44E4468-4CFC-4043-BE8F-08276DE8B951}" destId="{77CB8BBB-B776-4852-A900-5613BDB3A7B6}" srcOrd="4" destOrd="0" parTransId="{8A49301B-30F0-4427-86FC-2950E983F731}" sibTransId="{71E05151-F0D6-4A78-B755-E358F11119DB}"/>
    <dgm:cxn modelId="{7884FCA6-EDFA-4BE4-98AC-4001DC48C579}" type="presOf" srcId="{DFAC1FC7-D54B-4FAB-B4EC-6A572765CC86}" destId="{714DB077-6133-45C2-9D87-D235D2304464}" srcOrd="0" destOrd="2" presId="urn:microsoft.com/office/officeart/2005/8/layout/vList5"/>
    <dgm:cxn modelId="{6D5940F7-BED6-46FD-AC2F-338890E4FE76}" srcId="{45D0E46C-0998-476F-A284-DB7D77581264}" destId="{4C0015BE-AD0F-4239-A179-47B38FE1BC99}" srcOrd="2" destOrd="0" parTransId="{0A2F8028-2D0A-4E12-AFB9-50EED5EF3ED0}" sibTransId="{E1930E8C-E51F-47C2-8FF9-B1C3D02B7302}"/>
    <dgm:cxn modelId="{D18CAAE0-47BE-446A-B798-5FA767A71F63}" type="presOf" srcId="{8F462E18-A4BF-4C36-B33B-E236128561A1}" destId="{714DB077-6133-45C2-9D87-D235D2304464}" srcOrd="0" destOrd="3" presId="urn:microsoft.com/office/officeart/2005/8/layout/vList5"/>
    <dgm:cxn modelId="{6EE4E9FF-2D12-4818-975E-E9D9B6C48D0B}" type="presOf" srcId="{45D0E46C-0998-476F-A284-DB7D77581264}" destId="{7B9733EA-7BE5-4495-AEB8-17A8DBDD7E2A}" srcOrd="0" destOrd="0" presId="urn:microsoft.com/office/officeart/2005/8/layout/vList5"/>
    <dgm:cxn modelId="{01F5F73A-C28B-4FD0-B4FE-FB953762AFC7}" type="presOf" srcId="{4C0015BE-AD0F-4239-A179-47B38FE1BC99}" destId="{E7DDFDBA-F9EB-45D3-AA79-70CC966B43D4}" srcOrd="0" destOrd="2" presId="urn:microsoft.com/office/officeart/2005/8/layout/vList5"/>
    <dgm:cxn modelId="{88E85F6D-7729-4B1D-B8F6-2FCD9C31EBE0}" srcId="{45D0E46C-0998-476F-A284-DB7D77581264}" destId="{C5E80124-A990-4532-8ADE-92047031477D}" srcOrd="0" destOrd="0" parTransId="{469DE67C-EE39-406B-85BD-1481C50B0C67}" sibTransId="{7AAEA23E-D92E-48DA-8AE2-1942B91581BB}"/>
    <dgm:cxn modelId="{8D50FB56-13E3-42EC-86AF-6A873952EF93}" type="presOf" srcId="{13021185-10EC-495E-9122-4A42B9EEBCB8}" destId="{59B344F9-6876-4BA7-89FD-7E8D82ADD9F8}" srcOrd="0" destOrd="0" presId="urn:microsoft.com/office/officeart/2005/8/layout/vList5"/>
    <dgm:cxn modelId="{89D0B505-0678-4F9A-ADA2-635CEDF344E5}" type="presOf" srcId="{A04BF141-C84F-4469-BAA4-2584791CF388}" destId="{714DB077-6133-45C2-9D87-D235D2304464}" srcOrd="0" destOrd="0" presId="urn:microsoft.com/office/officeart/2005/8/layout/vList5"/>
    <dgm:cxn modelId="{600360D8-62B4-4EFA-87C1-FC1E5419D606}" srcId="{F44E4468-4CFC-4043-BE8F-08276DE8B951}" destId="{DFAC1FC7-D54B-4FAB-B4EC-6A572765CC86}" srcOrd="2" destOrd="0" parTransId="{999C9825-FA4A-4F31-8D35-44C666425126}" sibTransId="{F9D551AA-50B6-4D65-B327-39FF103B1E24}"/>
    <dgm:cxn modelId="{ACE75BDC-4B83-4626-A54B-CF2B1E5066A8}" type="presOf" srcId="{374F88B3-7A02-4BDC-8163-DFACD7783514}" destId="{E7DDFDBA-F9EB-45D3-AA79-70CC966B43D4}" srcOrd="0" destOrd="1" presId="urn:microsoft.com/office/officeart/2005/8/layout/vList5"/>
    <dgm:cxn modelId="{33310F04-932B-4050-BB33-A3B73ECF82A9}" srcId="{13021185-10EC-495E-9122-4A42B9EEBCB8}" destId="{45D0E46C-0998-476F-A284-DB7D77581264}" srcOrd="0" destOrd="0" parTransId="{AB17CAFC-4846-4FA8-8E2B-1AC14D27DB51}" sibTransId="{01332FE3-7F42-443E-AD3B-AFC582C4DFA3}"/>
    <dgm:cxn modelId="{A631071C-9820-4B97-A0F5-8C3512B6C737}" srcId="{F44E4468-4CFC-4043-BE8F-08276DE8B951}" destId="{A04BF141-C84F-4469-BAA4-2584791CF388}" srcOrd="0" destOrd="0" parTransId="{66D82494-1963-4137-8621-FF126F4C9C15}" sibTransId="{9FC54269-CCC5-417F-801F-77A798BCA571}"/>
    <dgm:cxn modelId="{3E2CDB17-6278-4530-A48A-D1DCCFF4F7BB}" type="presParOf" srcId="{59B344F9-6876-4BA7-89FD-7E8D82ADD9F8}" destId="{14A4B52A-63D1-48EB-8363-CDE4AED3C44F}" srcOrd="0" destOrd="0" presId="urn:microsoft.com/office/officeart/2005/8/layout/vList5"/>
    <dgm:cxn modelId="{9D29C010-2944-4E87-B246-60F9B74B194D}" type="presParOf" srcId="{14A4B52A-63D1-48EB-8363-CDE4AED3C44F}" destId="{7B9733EA-7BE5-4495-AEB8-17A8DBDD7E2A}" srcOrd="0" destOrd="0" presId="urn:microsoft.com/office/officeart/2005/8/layout/vList5"/>
    <dgm:cxn modelId="{FBF06843-5213-49C2-B681-7B647ADC138D}" type="presParOf" srcId="{14A4B52A-63D1-48EB-8363-CDE4AED3C44F}" destId="{E7DDFDBA-F9EB-45D3-AA79-70CC966B43D4}" srcOrd="1" destOrd="0" presId="urn:microsoft.com/office/officeart/2005/8/layout/vList5"/>
    <dgm:cxn modelId="{79FDF514-448D-4C58-A020-89F8A818CCA8}" type="presParOf" srcId="{59B344F9-6876-4BA7-89FD-7E8D82ADD9F8}" destId="{75F8CDE6-56A6-4C6B-9C0E-5AB0CFD3EA30}" srcOrd="1" destOrd="0" presId="urn:microsoft.com/office/officeart/2005/8/layout/vList5"/>
    <dgm:cxn modelId="{7EB802F5-BA8D-4EFC-AFFB-671AAB55D385}" type="presParOf" srcId="{59B344F9-6876-4BA7-89FD-7E8D82ADD9F8}" destId="{4FBDE7F9-92FB-4D79-83B7-1BD74CEC887C}" srcOrd="2" destOrd="0" presId="urn:microsoft.com/office/officeart/2005/8/layout/vList5"/>
    <dgm:cxn modelId="{58C490E3-2D7D-4EE0-AE2E-391FD8F29003}" type="presParOf" srcId="{4FBDE7F9-92FB-4D79-83B7-1BD74CEC887C}" destId="{A38E530F-C2BE-49E7-AF2B-B0F3B2838977}" srcOrd="0" destOrd="0" presId="urn:microsoft.com/office/officeart/2005/8/layout/vList5"/>
    <dgm:cxn modelId="{E29C5222-006B-45FA-A429-64477B3A9823}" type="presParOf" srcId="{4FBDE7F9-92FB-4D79-83B7-1BD74CEC887C}" destId="{714DB077-6133-45C2-9D87-D235D23044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0117D-CBAD-4C5E-8492-E1EC93574F19}">
      <dsp:nvSpPr>
        <dsp:cNvPr id="0" name=""/>
        <dsp:cNvSpPr/>
      </dsp:nvSpPr>
      <dsp:spPr>
        <a:xfrm>
          <a:off x="2256" y="461627"/>
          <a:ext cx="1209334" cy="102587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193" y="461627"/>
        <a:ext cx="183460" cy="1025874"/>
      </dsp:txXfrm>
    </dsp:sp>
    <dsp:sp modelId="{CE57F006-5D33-4712-BE80-93EAD7A316BE}">
      <dsp:nvSpPr>
        <dsp:cNvPr id="0" name=""/>
        <dsp:cNvSpPr/>
      </dsp:nvSpPr>
      <dsp:spPr>
        <a:xfrm>
          <a:off x="982807" y="420495"/>
          <a:ext cx="8139560" cy="1108137"/>
        </a:xfrm>
        <a:prstGeom prst="chevron">
          <a:avLst/>
        </a:prstGeom>
        <a:solidFill>
          <a:srgbClr val="DDE9F7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КИМ состоит из </a:t>
          </a:r>
          <a:r>
            <a:rPr lang="ru-RU" sz="1800" b="1" kern="12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заданий</a:t>
          </a:r>
          <a:r>
            <a:rPr lang="ru-RU" sz="18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включающих в себя: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чтение 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текста вслух; 2) </a:t>
          </a: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пересказ 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прочитанного текста; 3) </a:t>
          </a: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устного монологического высказывания по одной из выбранной тем  беседы;</a:t>
          </a: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4) 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участие в диалоге  с экзаменатором-собеседником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6876" y="420495"/>
        <a:ext cx="7031423" cy="1108137"/>
      </dsp:txXfrm>
    </dsp:sp>
    <dsp:sp modelId="{F6DEFA07-B1AA-42AF-A38E-139C69651D34}">
      <dsp:nvSpPr>
        <dsp:cNvPr id="0" name=""/>
        <dsp:cNvSpPr/>
      </dsp:nvSpPr>
      <dsp:spPr>
        <a:xfrm>
          <a:off x="2256" y="1627186"/>
          <a:ext cx="1759876" cy="703950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231" y="1627186"/>
        <a:ext cx="1055926" cy="703950"/>
      </dsp:txXfrm>
    </dsp:sp>
    <dsp:sp modelId="{76148E07-AE07-4403-96DE-401F6A626BB8}">
      <dsp:nvSpPr>
        <dsp:cNvPr id="0" name=""/>
        <dsp:cNvSpPr/>
      </dsp:nvSpPr>
      <dsp:spPr>
        <a:xfrm>
          <a:off x="1533349" y="1687022"/>
          <a:ext cx="7224783" cy="584278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Оценивают задания эксперты в соответствии с критериями             по системе </a:t>
          </a:r>
          <a:r>
            <a:rPr lang="ru-RU" sz="1800" b="1" kern="120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зачет / </a:t>
          </a:r>
          <a:r>
            <a:rPr lang="ru-RU" sz="1800" b="1" kern="12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незачет. 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 варианта оценивания: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5488" y="1687022"/>
        <a:ext cx="6640505" cy="584278"/>
      </dsp:txXfrm>
    </dsp:sp>
    <dsp:sp modelId="{C1684EC5-0C65-4B48-BC1A-335F5349A0B8}">
      <dsp:nvSpPr>
        <dsp:cNvPr id="0" name=""/>
        <dsp:cNvSpPr/>
      </dsp:nvSpPr>
      <dsp:spPr>
        <a:xfrm>
          <a:off x="2256" y="2429689"/>
          <a:ext cx="2515127" cy="323162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837" y="2429689"/>
        <a:ext cx="2191965" cy="323162"/>
      </dsp:txXfrm>
    </dsp:sp>
    <dsp:sp modelId="{9A492E9F-0703-49AE-9BE9-513BDE565276}">
      <dsp:nvSpPr>
        <dsp:cNvPr id="0" name=""/>
        <dsp:cNvSpPr/>
      </dsp:nvSpPr>
      <dsp:spPr>
        <a:xfrm>
          <a:off x="2424630" y="2429691"/>
          <a:ext cx="6067429" cy="323158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непосредственно 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процессе ответа (МОДЕЛЬ № 1);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6209" y="2429691"/>
        <a:ext cx="5744271" cy="323158"/>
      </dsp:txXfrm>
    </dsp:sp>
    <dsp:sp modelId="{C5167B6E-89BF-4768-9160-878F6ABF22F1}">
      <dsp:nvSpPr>
        <dsp:cNvPr id="0" name=""/>
        <dsp:cNvSpPr/>
      </dsp:nvSpPr>
      <dsp:spPr>
        <a:xfrm>
          <a:off x="2256" y="2859906"/>
          <a:ext cx="2508052" cy="308808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660" y="2859906"/>
        <a:ext cx="2199244" cy="308808"/>
      </dsp:txXfrm>
    </dsp:sp>
    <dsp:sp modelId="{68833CA7-80E2-4F2D-9B6A-73765828C154}">
      <dsp:nvSpPr>
        <dsp:cNvPr id="0" name=""/>
        <dsp:cNvSpPr/>
      </dsp:nvSpPr>
      <dsp:spPr>
        <a:xfrm>
          <a:off x="2434561" y="2851405"/>
          <a:ext cx="6469939" cy="325811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после 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окончания итогового собеседования (МОДЕЛЬ № 2)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7467" y="2851405"/>
        <a:ext cx="6144128" cy="325811"/>
      </dsp:txXfrm>
    </dsp:sp>
    <dsp:sp modelId="{76B971BC-31B3-4505-AC73-8F900EA37E5A}">
      <dsp:nvSpPr>
        <dsp:cNvPr id="0" name=""/>
        <dsp:cNvSpPr/>
      </dsp:nvSpPr>
      <dsp:spPr>
        <a:xfrm>
          <a:off x="2256" y="3301275"/>
          <a:ext cx="1122202" cy="830584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548" y="3301275"/>
        <a:ext cx="291618" cy="830584"/>
      </dsp:txXfrm>
    </dsp:sp>
    <dsp:sp modelId="{005A3B9D-4D0F-48A1-A202-D0BF38BB7BBB}">
      <dsp:nvSpPr>
        <dsp:cNvPr id="0" name=""/>
        <dsp:cNvSpPr/>
      </dsp:nvSpPr>
      <dsp:spPr>
        <a:xfrm>
          <a:off x="895675" y="3275770"/>
          <a:ext cx="7252288" cy="881595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Критерии для экспертов являются общими для всех вариантов и размещены на официальном сайте ФИПИ       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«ОГЭ и ГВЭ-9» (Демоверсии, спецификации, кодификаторы).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36473" y="3275770"/>
        <a:ext cx="6370693" cy="881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A8B7D-E75C-461B-B6C2-619C2967252B}">
      <dsp:nvSpPr>
        <dsp:cNvPr id="0" name=""/>
        <dsp:cNvSpPr/>
      </dsp:nvSpPr>
      <dsp:spPr>
        <a:xfrm>
          <a:off x="4184728" y="1250293"/>
          <a:ext cx="2283279" cy="881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076"/>
              </a:lnTo>
              <a:lnTo>
                <a:pt x="2283279" y="593076"/>
              </a:lnTo>
              <a:lnTo>
                <a:pt x="2283279" y="8815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9EF20-0BAF-4F9C-953F-7B671D946AB3}">
      <dsp:nvSpPr>
        <dsp:cNvPr id="0" name=""/>
        <dsp:cNvSpPr/>
      </dsp:nvSpPr>
      <dsp:spPr>
        <a:xfrm>
          <a:off x="1937300" y="1250293"/>
          <a:ext cx="2247427" cy="905599"/>
        </a:xfrm>
        <a:custGeom>
          <a:avLst/>
          <a:gdLst/>
          <a:ahLst/>
          <a:cxnLst/>
          <a:rect l="0" t="0" r="0" b="0"/>
          <a:pathLst>
            <a:path>
              <a:moveTo>
                <a:pt x="2247427" y="0"/>
              </a:moveTo>
              <a:lnTo>
                <a:pt x="2247427" y="617140"/>
              </a:lnTo>
              <a:lnTo>
                <a:pt x="0" y="617140"/>
              </a:lnTo>
              <a:lnTo>
                <a:pt x="0" y="9055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D39EE-168A-4031-8802-B96E08391A3D}">
      <dsp:nvSpPr>
        <dsp:cNvPr id="0" name=""/>
        <dsp:cNvSpPr/>
      </dsp:nvSpPr>
      <dsp:spPr>
        <a:xfrm>
          <a:off x="1629893" y="266028"/>
          <a:ext cx="5109670" cy="9842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38E32-CFC4-4751-B2A1-C7739C300F59}">
      <dsp:nvSpPr>
        <dsp:cNvPr id="0" name=""/>
        <dsp:cNvSpPr/>
      </dsp:nvSpPr>
      <dsp:spPr>
        <a:xfrm>
          <a:off x="1975872" y="594708"/>
          <a:ext cx="5109670" cy="9842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Одним экспертом проверяется одна работа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в соответствии с одним из вариантов:</a:t>
          </a:r>
        </a:p>
      </dsp:txBody>
      <dsp:txXfrm>
        <a:off x="2004700" y="623536"/>
        <a:ext cx="5052014" cy="926609"/>
      </dsp:txXfrm>
    </dsp:sp>
    <dsp:sp modelId="{2FBA1754-391E-4596-B80C-B03A7DD042E2}">
      <dsp:nvSpPr>
        <dsp:cNvPr id="0" name=""/>
        <dsp:cNvSpPr/>
      </dsp:nvSpPr>
      <dsp:spPr>
        <a:xfrm>
          <a:off x="2145" y="2155893"/>
          <a:ext cx="3870311" cy="26786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388BC-9E48-4707-B808-9BD30DCC00F3}">
      <dsp:nvSpPr>
        <dsp:cNvPr id="0" name=""/>
        <dsp:cNvSpPr/>
      </dsp:nvSpPr>
      <dsp:spPr>
        <a:xfrm>
          <a:off x="348124" y="2484573"/>
          <a:ext cx="3870311" cy="267868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400" b="1" kern="1200" dirty="0" smtClean="0">
            <a:latin typeface="Georgia" pitchFamily="18" charset="0"/>
            <a:ea typeface="+mn-ea"/>
            <a:cs typeface="Arial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ВАРИАНТ 1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400" b="1" kern="1200" dirty="0" smtClean="0">
            <a:solidFill>
              <a:srgbClr val="FF0066"/>
            </a:solidFill>
            <a:latin typeface="Georgia" pitchFamily="18" charset="0"/>
            <a:ea typeface="+mn-ea"/>
            <a:cs typeface="Arial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Оценивание экспертом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 по критериям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непосредственно в процессе ответа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400" b="1" kern="1200" dirty="0" smtClean="0">
            <a:solidFill>
              <a:srgbClr val="002060"/>
            </a:solidFill>
            <a:latin typeface="Georgia" pitchFamily="18" charset="0"/>
            <a:ea typeface="+mn-ea"/>
            <a:cs typeface="Arial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Экспертом после завершения ответа ученика могут повторно прослушиваться и оцениваться записи ответов отдельных участников (при необходимости, по решению самого эксперта во время собеседования). 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400" b="1" kern="1200" dirty="0" smtClean="0">
            <a:latin typeface="Georgia" pitchFamily="18" charset="0"/>
            <a:ea typeface="+mn-ea"/>
            <a:cs typeface="Arial" charset="0"/>
          </a:endParaRPr>
        </a:p>
      </dsp:txBody>
      <dsp:txXfrm>
        <a:off x="426580" y="2563029"/>
        <a:ext cx="3713399" cy="2521774"/>
      </dsp:txXfrm>
    </dsp:sp>
    <dsp:sp modelId="{9B78C3C5-5624-450D-AA06-5C51CA1673A5}">
      <dsp:nvSpPr>
        <dsp:cNvPr id="0" name=""/>
        <dsp:cNvSpPr/>
      </dsp:nvSpPr>
      <dsp:spPr>
        <a:xfrm>
          <a:off x="4566559" y="2131829"/>
          <a:ext cx="3802897" cy="26323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E4B0B-668E-4CC5-904D-BEC9D8BEF2FD}">
      <dsp:nvSpPr>
        <dsp:cNvPr id="0" name=""/>
        <dsp:cNvSpPr/>
      </dsp:nvSpPr>
      <dsp:spPr>
        <a:xfrm>
          <a:off x="4912538" y="2460509"/>
          <a:ext cx="3802897" cy="263235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ВАРИАНТ 2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Оценивание  экспертом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400" b="1" kern="1200" dirty="0" smtClean="0">
              <a:solidFill>
                <a:srgbClr val="FF0066"/>
              </a:solidFill>
              <a:latin typeface="Georgia" pitchFamily="18" charset="0"/>
              <a:ea typeface="+mn-ea"/>
              <a:cs typeface="Arial" charset="0"/>
            </a:rPr>
            <a:t>по критериям после окончания проведения итогового собеседования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altLang="ru-RU" sz="1400" b="1" kern="1200" dirty="0" smtClean="0">
            <a:solidFill>
              <a:srgbClr val="FF0066"/>
            </a:solidFill>
            <a:latin typeface="Georgia" pitchFamily="18" charset="0"/>
            <a:ea typeface="+mn-ea"/>
            <a:cs typeface="Arial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Присутствие эксперта в аудитории проведения итогового собеседования не допускается.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Рекомендуется при выборе                                 2 варианта записывать и сохранять </a:t>
          </a:r>
          <a:r>
            <a:rPr lang="ru-RU" altLang="ru-RU" sz="1400" b="1" i="1" u="sng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отдельные</a:t>
          </a:r>
          <a:r>
            <a:rPr lang="ru-RU" altLang="ru-RU" sz="1400" b="1" u="sng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 </a:t>
          </a:r>
          <a:r>
            <a:rPr lang="ru-RU" altLang="ru-RU" sz="1400" b="1" kern="1200" dirty="0" err="1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аудиофайлы</a:t>
          </a:r>
          <a:r>
            <a:rPr lang="ru-RU" altLang="ru-RU" sz="1400" b="1" kern="1200" dirty="0" smtClean="0">
              <a:solidFill>
                <a:srgbClr val="002060"/>
              </a:solidFill>
              <a:latin typeface="Georgia" pitchFamily="18" charset="0"/>
              <a:ea typeface="+mn-ea"/>
              <a:cs typeface="Arial" charset="0"/>
            </a:rPr>
            <a:t> с ответами каждого участника.</a:t>
          </a:r>
          <a:endParaRPr lang="ru-RU" altLang="ru-RU" sz="1400" b="1" kern="1200" dirty="0">
            <a:solidFill>
              <a:srgbClr val="002060"/>
            </a:solidFill>
            <a:latin typeface="Georgia" pitchFamily="18" charset="0"/>
            <a:ea typeface="+mn-ea"/>
            <a:cs typeface="Arial" charset="0"/>
          </a:endParaRPr>
        </a:p>
      </dsp:txBody>
      <dsp:txXfrm>
        <a:off x="4989637" y="2537608"/>
        <a:ext cx="3648699" cy="2478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2704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6" tIns="47489" rIns="94976" bIns="47489" numCol="1" anchor="t" anchorCtr="0" compatLnSpc="1">
            <a:prstTxWarp prst="textNoShape">
              <a:avLst/>
            </a:prstTxWarp>
          </a:bodyPr>
          <a:lstStyle>
            <a:lvl1pPr defTabSz="94944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7795" y="1"/>
            <a:ext cx="292704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6" tIns="47489" rIns="94976" bIns="47489" numCol="1" anchor="t" anchorCtr="0" compatLnSpc="1">
            <a:prstTxWarp prst="textNoShape">
              <a:avLst/>
            </a:prstTxWarp>
          </a:bodyPr>
          <a:lstStyle>
            <a:lvl1pPr algn="r" defTabSz="94944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CF966236-7C45-4C90-93CA-A7A85586CD13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1363"/>
            <a:ext cx="4929188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96" tIns="45048" rIns="90096" bIns="4504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5953" y="4688036"/>
            <a:ext cx="5404496" cy="44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6" tIns="47489" rIns="94976" bIns="474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372939"/>
            <a:ext cx="292704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6" tIns="47489" rIns="94976" bIns="47489" numCol="1" anchor="b" anchorCtr="0" compatLnSpc="1">
            <a:prstTxWarp prst="textNoShape">
              <a:avLst/>
            </a:prstTxWarp>
          </a:bodyPr>
          <a:lstStyle>
            <a:lvl1pPr defTabSz="94944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7795" y="9372939"/>
            <a:ext cx="292704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6" tIns="47489" rIns="94976" bIns="47489" numCol="1" anchor="b" anchorCtr="0" compatLnSpc="1">
            <a:prstTxWarp prst="textNoShape">
              <a:avLst/>
            </a:prstTxWarp>
          </a:bodyPr>
          <a:lstStyle>
            <a:lvl1pPr algn="r" defTabSz="94944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6E3C66F8-013B-480B-A738-037BEEF6C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1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9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5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0BA1-9F8E-4492-B1C5-17B03B131137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5C08-2290-4834-BC7D-999F92969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8FDE-10C1-4EAE-837A-0BCEAB5C5E8C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9FA39-68AB-4E0A-BB5D-5B965916F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FD9C7-CA6D-4E7A-A7E6-EACF5061D27B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FA6F-D1C0-4A08-A318-EF2B00132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3884-FFF0-463D-A601-683D292DD229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4F298-F4E1-439B-A4A7-C88D46844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722438"/>
            <a:ext cx="8229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4060825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F908-9D37-4FE1-AAFF-A056ED6EC3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D1EBD-5F56-490B-A434-323609784331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D9DED-BA87-4160-A2E7-A0F281A4F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F3097-34E7-4A31-A55B-1A2B0E4FE8CA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802B-DB83-47ED-BFF1-615FD01BC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9DF9E-1497-4F5D-9995-526F182BE89D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D4D0F-8403-4CF4-BCC6-B99CFAE8A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4950-0197-40C9-B2CA-A0DA5641DDA8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8D05-A6F0-474B-9487-E25BAA813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E39D-691D-46FC-B0D6-DF8B264BE528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DD80E-858C-4693-A400-FB3711B5F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D6CC3-C61F-4B70-8FF0-012517D99432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AFBCF-8EDD-490E-97AC-F6367A28C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F6B3-66E7-4A72-8AD0-E03A3C63B40D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51C81-161E-4230-88FE-0C2B4C691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32907-898D-417F-BF58-ADFF51907ABB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53EAE-C455-4A68-87A1-21324B575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87290-9349-48E6-976E-779EC6AC0BB9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81D7-ECDB-4B16-9389-53E25017C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fld id="{C351EB89-88D7-4347-A7CB-6B3F87D52DB6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D3252BBB-96B7-4E2B-9F9B-6F4F589DB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6" r:id="rId13"/>
    <p:sldLayoutId id="214748513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oge-i-gve-9/demoversii-specifikacii-kodifikato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sv.ru/" TargetMode="External"/><Relationship Id="rId3" Type="http://schemas.openxmlformats.org/officeDocument/2006/relationships/hyperlink" Target="http://www.fipi.ru/oge-i-gve-9/demoversii-specifikacii-kodifikatory" TargetMode="External"/><Relationship Id="rId7" Type="http://schemas.openxmlformats.org/officeDocument/2006/relationships/hyperlink" Target="http://www.schoolparallel.umi.ru/" TargetMode="External"/><Relationship Id="rId2" Type="http://schemas.openxmlformats.org/officeDocument/2006/relationships/hyperlink" Target="http://licey.net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nfourok.ru/" TargetMode="External"/><Relationship Id="rId5" Type="http://schemas.openxmlformats.org/officeDocument/2006/relationships/hyperlink" Target="http://www.rustest.ru/gia/trainings/itogovoe-ustnoe-sobesedovanie-po-russkomu-yazyku-v-9-klasse/" TargetMode="External"/><Relationship Id="rId4" Type="http://schemas.openxmlformats.org/officeDocument/2006/relationships/hyperlink" Target="http://4ege.ru/video-russkiy/55799-vebinar-dlya-specialistov-po-russkomu-yazyku-itogovoe-sobesedovanie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cap="all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        Краевое совещание В ФОРМЕ ВИДЕОКОНФЕРЕНЦИИ</a:t>
            </a:r>
          </a:p>
          <a:p>
            <a:pPr algn="ctr">
              <a:defRPr/>
            </a:pPr>
            <a:r>
              <a:rPr lang="ru-RU" altLang="ru-RU" cap="all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Г. </a:t>
            </a:r>
            <a:r>
              <a:rPr lang="ru-RU" altLang="ru-RU" cap="all" dirty="0" err="1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краснодар</a:t>
            </a:r>
            <a:r>
              <a:rPr lang="ru-RU" altLang="ru-RU" cap="all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   </a:t>
            </a:r>
            <a:r>
              <a:rPr lang="ru-RU" altLang="ru-RU" cap="all" dirty="0" smtClean="0">
                <a:solidFill>
                  <a:srgbClr val="002060"/>
                </a:solidFill>
                <a:ea typeface="+mj-ea"/>
                <a:cs typeface="+mj-cs"/>
              </a:rPr>
              <a:t>28 </a:t>
            </a:r>
            <a:r>
              <a:rPr lang="ru-RU" altLang="ru-RU" cap="all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марта </a:t>
            </a:r>
            <a:r>
              <a:rPr lang="ru-RU" altLang="ru-RU" cap="all" dirty="0" smtClean="0">
                <a:solidFill>
                  <a:srgbClr val="002060"/>
                </a:solidFill>
                <a:ea typeface="+mj-ea"/>
                <a:cs typeface="+mj-cs"/>
              </a:rPr>
              <a:t>2018</a:t>
            </a:r>
            <a:r>
              <a:rPr lang="ru-RU" altLang="ru-RU" cap="all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ru-RU" altLang="ru-RU" cap="all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г</a:t>
            </a:r>
            <a:r>
              <a:rPr lang="ru-RU" altLang="ru-RU" cap="all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.</a:t>
            </a:r>
            <a:endParaRPr lang="ru-RU" altLang="ru-RU" cap="all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3943340"/>
          </a:xfrm>
          <a:solidFill>
            <a:srgbClr val="003192"/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Georgia" pitchFamily="18" charset="0"/>
              </a:rPr>
              <a:t>Порядок действий экзаменатора-собеседника </a:t>
            </a:r>
            <a:br>
              <a:rPr lang="ru-RU" altLang="ru-RU" sz="2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Georgia" pitchFamily="18" charset="0"/>
              </a:rPr>
              <a:t>и эксперта при организации, проведении </a:t>
            </a:r>
            <a:br>
              <a:rPr lang="ru-RU" altLang="ru-RU" sz="2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Georgia" pitchFamily="18" charset="0"/>
              </a:rPr>
              <a:t>и оценивании результатов </a:t>
            </a:r>
            <a:br>
              <a:rPr lang="ru-RU" altLang="ru-RU" sz="2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Georgia" pitchFamily="18" charset="0"/>
              </a:rPr>
              <a:t>мониторинга итогового собеседования</a:t>
            </a:r>
            <a:br>
              <a:rPr lang="ru-RU" altLang="ru-RU" sz="2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Georgia" pitchFamily="18" charset="0"/>
              </a:rPr>
              <a:t> по русскому языку в 9 классе</a:t>
            </a:r>
            <a:br>
              <a:rPr lang="ru-RU" altLang="ru-RU" sz="2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Georgia" pitchFamily="18" charset="0"/>
              </a:rPr>
              <a:t>13 и 16 апреля 2018 года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altLang="ru-RU" sz="1400" b="1" dirty="0" err="1" smtClean="0">
                <a:solidFill>
                  <a:schemeClr val="bg1"/>
                </a:solidFill>
                <a:latin typeface="Georgia" pitchFamily="18" charset="0"/>
              </a:rPr>
              <a:t>Чеснокова</a:t>
            </a:r>
            <a:r>
              <a:rPr lang="ru-RU" altLang="ru-RU" sz="1400" b="1" dirty="0" smtClean="0">
                <a:solidFill>
                  <a:schemeClr val="bg1"/>
                </a:solidFill>
                <a:latin typeface="Georgia" pitchFamily="18" charset="0"/>
              </a:rPr>
              <a:t>  А. В., заместитель директора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Georgia" pitchFamily="18" charset="0"/>
              </a:rPr>
              <a:t>Армавирского</a:t>
            </a:r>
            <a:r>
              <a:rPr lang="ru-RU" altLang="ru-RU" sz="1400" b="1" dirty="0" smtClean="0">
                <a:solidFill>
                  <a:schemeClr val="bg1"/>
                </a:solidFill>
                <a:latin typeface="Georgia" pitchFamily="18" charset="0"/>
              </a:rPr>
              <a:t> филиала, </a:t>
            </a:r>
            <a:br>
              <a:rPr lang="ru-RU" altLang="ru-RU" sz="1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altLang="ru-RU" sz="1400" b="1" dirty="0" smtClean="0">
                <a:solidFill>
                  <a:schemeClr val="bg1"/>
                </a:solidFill>
                <a:latin typeface="Georgia" pitchFamily="18" charset="0"/>
              </a:rPr>
              <a:t>доцент кафедры филологического образования </a:t>
            </a:r>
            <a:br>
              <a:rPr lang="ru-RU" altLang="ru-RU" sz="1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altLang="ru-RU" sz="1400" b="1" dirty="0" smtClean="0">
                <a:solidFill>
                  <a:schemeClr val="bg1"/>
                </a:solidFill>
                <a:latin typeface="Georgia" pitchFamily="18" charset="0"/>
              </a:rPr>
              <a:t>ГБОУ ИРО Краснодарского края, кандидат филологических наук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46113" y="4500570"/>
            <a:ext cx="84978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0" y="5500688"/>
            <a:ext cx="9144000" cy="1200150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/>
            <a:r>
              <a:rPr lang="en-US" altLang="ru-RU" dirty="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en-US" altLang="ru-RU" dirty="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7450" y="1412776"/>
            <a:ext cx="7956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2" cstate="print">
            <a:lum contrast="20000"/>
            <a:extLst/>
          </a:blip>
          <a:stretch>
            <a:fillRect/>
          </a:stretch>
        </p:blipFill>
        <p:spPr bwMode="auto">
          <a:xfrm>
            <a:off x="3347864" y="5517232"/>
            <a:ext cx="6357950" cy="1837984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143932" cy="511156"/>
          </a:xfrm>
        </p:spPr>
        <p:txBody>
          <a:bodyPr/>
          <a:lstStyle/>
          <a:p>
            <a:pPr algn="r"/>
            <a:r>
              <a:rPr lang="ru-RU" altLang="ru-RU" sz="1800" b="1" kern="1200" cap="all" dirty="0" smtClean="0">
                <a:solidFill>
                  <a:srgbClr val="002060"/>
                </a:solidFill>
                <a:latin typeface="Georgia" pitchFamily="18" charset="0"/>
              </a:rPr>
              <a:t>Регламент проведения итогового собеседования Приложение 1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78687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143932" cy="511156"/>
          </a:xfrm>
        </p:spPr>
        <p:txBody>
          <a:bodyPr/>
          <a:lstStyle/>
          <a:p>
            <a:pPr algn="r"/>
            <a:r>
              <a:rPr lang="ru-RU" altLang="ru-RU" sz="1800" b="1" kern="1200" cap="all" dirty="0" smtClean="0">
                <a:solidFill>
                  <a:srgbClr val="002060"/>
                </a:solidFill>
                <a:latin typeface="Georgia" pitchFamily="18" charset="0"/>
              </a:rPr>
              <a:t>Регламент проведения итогового собеседования. Приложение 2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8143932" cy="642942"/>
          </a:xfrm>
        </p:spPr>
        <p:txBody>
          <a:bodyPr/>
          <a:lstStyle/>
          <a:p>
            <a:pPr algn="r"/>
            <a:r>
              <a:rPr lang="ru-RU" altLang="ru-RU" sz="1800" b="1" kern="1200" cap="all" dirty="0" smtClean="0">
                <a:solidFill>
                  <a:srgbClr val="002060"/>
                </a:solidFill>
                <a:latin typeface="Georgia" pitchFamily="18" charset="0"/>
              </a:rPr>
              <a:t>Регламент проведения итогового собеседования. Приложение 3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21510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214422"/>
            <a:ext cx="16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66"/>
                </a:solidFill>
              </a:rPr>
              <a:t>«</a:t>
            </a:r>
            <a:r>
              <a:rPr lang="ru-RU" sz="1400" dirty="0" err="1" smtClean="0">
                <a:solidFill>
                  <a:srgbClr val="FF0066"/>
                </a:solidFill>
              </a:rPr>
              <a:t>Пустографная</a:t>
            </a:r>
            <a:r>
              <a:rPr lang="ru-RU" sz="1400" dirty="0" smtClean="0">
                <a:solidFill>
                  <a:srgbClr val="FF0066"/>
                </a:solidFill>
              </a:rPr>
              <a:t>» ведомость</a:t>
            </a:r>
            <a:endParaRPr lang="ru-RU" sz="14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34" y="1214422"/>
            <a:ext cx="150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66"/>
                </a:solidFill>
              </a:rPr>
              <a:t>Заполняется</a:t>
            </a:r>
          </a:p>
          <a:p>
            <a:pPr algn="ctr"/>
            <a:r>
              <a:rPr lang="ru-RU" sz="1400" dirty="0" smtClean="0">
                <a:solidFill>
                  <a:srgbClr val="FF0066"/>
                </a:solidFill>
              </a:rPr>
              <a:t> в ОО</a:t>
            </a:r>
            <a:endParaRPr lang="ru-RU" sz="1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71546"/>
            <a:ext cx="9144000" cy="857256"/>
          </a:xfrm>
          <a:prstGeom prst="rect">
            <a:avLst/>
          </a:prstGeom>
          <a:solidFill>
            <a:srgbClr val="B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396"/>
            <a:ext cx="9144000" cy="285752"/>
          </a:xfrm>
          <a:prstGeom prst="rect">
            <a:avLst/>
          </a:prstGeom>
          <a:solidFill>
            <a:srgbClr val="B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2175">
              <a:buNone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Правильность речи заданий 1 и 2 оценивается совместно.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357850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В задании 1 (чтение текста вслух) важно читать текст с интонацией, соответствующей пунктуационному оформлению текста, выдерживая необходимый для успешной коммуникации темп. Максимальное количество баллов за задание – 2.</a:t>
            </a:r>
          </a:p>
          <a:p>
            <a:pPr marL="0" indent="533400" algn="just">
              <a:buNone/>
            </a:pPr>
            <a:endParaRPr lang="ru-RU" sz="1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533400" algn="just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На подготовку к заданию отводится 2 минуты. </a:t>
            </a:r>
            <a:r>
              <a:rPr lang="ru-RU" sz="1400" b="1" dirty="0" smtClean="0">
                <a:solidFill>
                  <a:srgbClr val="FF0066"/>
                </a:solidFill>
                <a:latin typeface="Georgia" pitchFamily="18" charset="0"/>
              </a:rPr>
              <a:t>При подготовке экзаменуемый имеет право делать графические пометы, вести краткие записи (подчёркивать трудные слова и выражения) в КИМ </a:t>
            </a:r>
            <a:r>
              <a:rPr lang="ru-RU" sz="1400" b="1" dirty="0" smtClean="0">
                <a:solidFill>
                  <a:srgbClr val="15AF8E"/>
                </a:solidFill>
                <a:latin typeface="Georgia" pitchFamily="18" charset="0"/>
              </a:rPr>
              <a:t>(ФИПИ, октябрь 2017 г. презентация Т.Н. Малышевой «Итоговое устное собеседование по русскому языку выпускников основной школы»)</a:t>
            </a:r>
          </a:p>
          <a:p>
            <a:pPr marL="533400" indent="0" algn="just">
              <a:buNone/>
            </a:pPr>
            <a:endParaRPr lang="ru-RU" sz="1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533400" indent="0" algn="just">
              <a:buNone/>
            </a:pPr>
            <a:endParaRPr lang="ru-RU" sz="14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14290"/>
            <a:ext cx="5597814" cy="571504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Georgia" pitchFamily="18" charset="0"/>
              </a:rPr>
              <a:t>ЗАДАНИЕ 1. </a:t>
            </a:r>
            <a:r>
              <a:rPr lang="ru-RU" sz="2000" b="1" cap="all" dirty="0" smtClean="0">
                <a:solidFill>
                  <a:srgbClr val="FF0066"/>
                </a:solidFill>
                <a:latin typeface="Georgia" pitchFamily="18" charset="0"/>
              </a:rPr>
              <a:t>Чтение текста вслух</a:t>
            </a:r>
            <a:endParaRPr lang="ru-RU" altLang="ru-RU" sz="2000" b="1" kern="1200" cap="all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928933"/>
          <a:ext cx="8715436" cy="3286149"/>
        </p:xfrm>
        <a:graphic>
          <a:graphicData uri="http://schemas.openxmlformats.org/drawingml/2006/table">
            <a:tbl>
              <a:tblPr/>
              <a:tblGrid>
                <a:gridCol w="3221653"/>
                <a:gridCol w="3967821"/>
                <a:gridCol w="1525962"/>
              </a:tblGrid>
              <a:tr h="234660">
                <a:tc gridSpan="2">
                  <a:txBody>
                    <a:bodyPr/>
                    <a:lstStyle/>
                    <a:p>
                      <a:pPr marL="17462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Критерии оценивания чтения вслух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192"/>
                    </a:solidFill>
                  </a:tcPr>
                </a:tc>
              </a:tr>
              <a:tr h="234660">
                <a:tc gridSpan="2"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Интонация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</a:tr>
              <a:tr h="4395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ИЧ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Интонация соответствует пунктуационному оформлению текста.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3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Интонация не соответствует пунктуационному оформлению текста.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660">
                <a:tc gridSpan="2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Темп чтения 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</a:tr>
              <a:tr h="5150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ТЧ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Темп чтения соответствует коммуникативной задаче.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4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Темп чтения не соответствует коммуникативной задаче.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321">
                <a:tc gridSpan="2">
                  <a:txBody>
                    <a:bodyPr/>
                    <a:lstStyle/>
                    <a:p>
                      <a:pPr marL="87313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Максимальное количество баллов за всё задание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571480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  <a:t>Задание   </a:t>
            </a:r>
            <a:r>
              <a:rPr lang="ru-RU" altLang="ru-RU" sz="2000" b="1" kern="1200" cap="all" dirty="0" smtClean="0">
                <a:solidFill>
                  <a:srgbClr val="FF0066"/>
                </a:solidFill>
                <a:latin typeface="+mj-lt"/>
                <a:ea typeface="+mn-ea"/>
                <a:cs typeface="+mn-cs"/>
              </a:rPr>
              <a:t>2</a:t>
            </a:r>
            <a: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  <a:t>. Пересказ   текста   с   включением приведённого   высказывания</a:t>
            </a:r>
            <a:b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endParaRPr lang="ru-RU" altLang="ru-RU" sz="2000" b="1" kern="1200" cap="all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357429"/>
          <a:ext cx="8784975" cy="4420924"/>
        </p:xfrm>
        <a:graphic>
          <a:graphicData uri="http://schemas.openxmlformats.org/drawingml/2006/table">
            <a:tbl>
              <a:tblPr/>
              <a:tblGrid>
                <a:gridCol w="504056"/>
                <a:gridCol w="6912768"/>
                <a:gridCol w="1368151"/>
              </a:tblGrid>
              <a:tr h="479252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9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cap="all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Критерии оценивания пересказа текста с включением приведённого высказывания</a:t>
                      </a:r>
                      <a:endParaRPr lang="ru-RU" sz="1600" cap="all" baseline="0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62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П1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Сохранение при пересказе микротем текста</a:t>
                      </a:r>
                      <a:endParaRPr lang="ru-RU" sz="1600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9626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Все основные микротемы исходного текста сохранены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Упущена или добавлена одна и более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микротем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П2</a:t>
                      </a:r>
                      <a:endParaRPr lang="ru-RU" sz="1600" kern="1200" dirty="0" smtClean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 фактологической точности  при пересказе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962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Фактических ошибок, связанных с пониманием текста, нет.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2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 фактические ошибки (одна и более)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2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П3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Работа с высказыванием</a:t>
                      </a:r>
                      <a:endParaRPr lang="ru-RU" sz="1600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479252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Приведенное высказывание включено в текст во время пересказа уместно, логично.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3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Приведенное высказывание включено в текст во время пересказа не уместно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и/или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не логично, </a:t>
                      </a:r>
                      <a:r>
                        <a:rPr lang="ru-RU" sz="1600" u="sng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или</a:t>
                      </a:r>
                      <a:endParaRPr lang="ru-RU" sz="1600" u="sng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приведенное высказывание не включено в текст во время пересказа.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2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Способы цитирования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962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Ошибок нет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2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 ошибки при цитировании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(одна и больше)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26">
                <a:tc gridSpan="2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Максимальное количество баллов за всё задание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78579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algn="just"/>
            <a:r>
              <a:rPr lang="ru-RU" sz="1200" dirty="0" smtClean="0">
                <a:solidFill>
                  <a:srgbClr val="FF0066"/>
                </a:solidFill>
                <a:latin typeface="Georgia" pitchFamily="18" charset="0"/>
              </a:rPr>
              <a:t>- </a:t>
            </a:r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Во время выполнения задания 2 </a:t>
            </a:r>
            <a:r>
              <a:rPr lang="ru-RU" sz="1200" u="sng" dirty="0" smtClean="0">
                <a:solidFill>
                  <a:srgbClr val="002060"/>
                </a:solidFill>
                <a:latin typeface="Georgia" pitchFamily="18" charset="0"/>
              </a:rPr>
              <a:t>можно пользоваться  записями</a:t>
            </a:r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, сделанными  во  время подготовки  к  пересказу, также  можно зачитать цитату, включенную в ответ </a:t>
            </a:r>
            <a:r>
              <a:rPr lang="ru-RU" sz="1200" u="sng" dirty="0" smtClean="0">
                <a:solidFill>
                  <a:srgbClr val="15AF8E"/>
                </a:solidFill>
                <a:latin typeface="Georgia" pitchFamily="18" charset="0"/>
              </a:rPr>
              <a:t>(Спецификация КИМ п.9 «Условия проведения итогового собеседования» таблица 3 п.5 стр.6).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- Пользоваться исходным текстом нельзя (сдается экзаменатору). Записи не учитываются при оценивании работы. 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- Высказывание может быть введено любым способом цитирования. Пересказ и включённое в него задание должны составлять цельный текст.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- Время на подготовку - 1 минута.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7168" cy="511175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  <a:t>Задание 3. Монологическое высказывание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1268760"/>
            <a:ext cx="9144000" cy="1039470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Задание 3 проверяет умение строить монологическое высказывание по теме.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Нужно </a:t>
            </a:r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раскрыть </a:t>
            </a:r>
            <a:r>
              <a:rPr lang="ru-RU" sz="1600" dirty="0">
                <a:solidFill>
                  <a:srgbClr val="FF0066"/>
                </a:solidFill>
                <a:latin typeface="Georgia" pitchFamily="18" charset="0"/>
              </a:rPr>
              <a:t>тему в соответствии с выбранными условиями речевой ситуации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соблюдая требования логичности речи. </a:t>
            </a:r>
            <a:r>
              <a:rPr lang="ru-RU" sz="1600" u="sng" dirty="0" smtClean="0">
                <a:solidFill>
                  <a:srgbClr val="FF0066"/>
                </a:solidFill>
                <a:latin typeface="Georgia" pitchFamily="18" charset="0"/>
              </a:rPr>
              <a:t>Важно создать цельный текст, а не просто ответить на вопросы.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Максимальный балл – 3.</a:t>
            </a:r>
            <a:endParaRPr lang="ru-RU" sz="1600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2420888"/>
            <a:ext cx="9144000" cy="720080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Три варианта монолога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(описание, повествование, рассуждение) имеют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примерно одинаковую сложность, но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отличаются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целями и набором специфических средств.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3212976"/>
            <a:ext cx="9144000" cy="720080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Монологическое и тематическое высказывание создаётся с опорой на вербальную и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визуальную (фото) информацию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4005064"/>
            <a:ext cx="9144000" cy="864096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На подготовку учащимся даётся 1 минута, в течение которой они могут продумать содержание своего монолога, </a:t>
            </a:r>
            <a:r>
              <a:rPr lang="ru-RU" sz="1600" dirty="0">
                <a:solidFill>
                  <a:srgbClr val="FF0066"/>
                </a:solidFill>
                <a:latin typeface="Georgia" pitchFamily="18" charset="0"/>
              </a:rPr>
              <a:t>сделать пометы или записи на листке для подготовки.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4941168"/>
            <a:ext cx="9144000" cy="648072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Объём монологического высказывания должен составлять 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538163"/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не </a:t>
            </a:r>
            <a:r>
              <a:rPr lang="ru-RU" sz="1600" dirty="0">
                <a:solidFill>
                  <a:srgbClr val="FF0066"/>
                </a:solidFill>
                <a:latin typeface="Georgia" pitchFamily="18" charset="0"/>
              </a:rPr>
              <a:t>менее 10 фраз.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5661248"/>
            <a:ext cx="9144000" cy="576064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Учащийся должен учитывать речевую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ситуацию.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0" y="6281936"/>
            <a:ext cx="9144000" cy="576064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Правильность речи заданий 3 и 4 оценивается совместно.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8000" y="1628800"/>
            <a:ext cx="360040" cy="360040"/>
          </a:xfrm>
          <a:prstGeom prst="ellipse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eaLnBrk="0" hangingPunct="0"/>
            <a:endParaRPr lang="ru-RU" altLang="ru-RU" sz="16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8000" y="2592000"/>
            <a:ext cx="360040" cy="360040"/>
          </a:xfrm>
          <a:prstGeom prst="ellipse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eaLnBrk="0" hangingPunct="0"/>
            <a:endParaRPr lang="ru-RU" altLang="ru-RU" sz="16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8000" y="3348000"/>
            <a:ext cx="360040" cy="360040"/>
          </a:xfrm>
          <a:prstGeom prst="ellipse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eaLnBrk="0" hangingPunct="0"/>
            <a:endParaRPr lang="ru-RU" altLang="ru-RU" sz="16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8000" y="4284000"/>
            <a:ext cx="360040" cy="360040"/>
          </a:xfrm>
          <a:prstGeom prst="ellipse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eaLnBrk="0" hangingPunct="0"/>
            <a:endParaRPr lang="ru-RU" altLang="ru-RU" sz="16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8000" y="5085184"/>
            <a:ext cx="360040" cy="360040"/>
          </a:xfrm>
          <a:prstGeom prst="ellipse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eaLnBrk="0" hangingPunct="0"/>
            <a:endParaRPr lang="ru-RU" altLang="ru-RU" sz="16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8000" y="5796000"/>
            <a:ext cx="360040" cy="360040"/>
          </a:xfrm>
          <a:prstGeom prst="ellipse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eaLnBrk="0" hangingPunct="0"/>
            <a:endParaRPr lang="ru-RU" altLang="ru-RU" sz="16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8000" y="6408000"/>
            <a:ext cx="360040" cy="360040"/>
          </a:xfrm>
          <a:prstGeom prst="ellipse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eaLnBrk="0" hangingPunct="0"/>
            <a:endParaRPr lang="ru-RU" altLang="ru-RU" sz="16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71876"/>
            <a:ext cx="9144000" cy="3143272"/>
          </a:xfrm>
          <a:prstGeom prst="rect">
            <a:avLst/>
          </a:prstGeom>
          <a:solidFill>
            <a:srgbClr val="B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0352" cy="764704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Задание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3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. Монологическое высказывание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                                   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  <a:t>(ДЕМОВЕРСИЯ)</a:t>
            </a:r>
            <a:endParaRPr lang="ru-RU" altLang="ru-RU" sz="2000" b="1" kern="1200" cap="all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2357454"/>
          </a:xfrm>
        </p:spPr>
        <p:txBody>
          <a:bodyPr/>
          <a:lstStyle/>
          <a:p>
            <a:pPr marL="6350" indent="-635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Выберите один из предложенных вариантов беседы:</a:t>
            </a:r>
          </a:p>
          <a:p>
            <a:pPr marL="6350" indent="-6350">
              <a:buNone/>
            </a:pPr>
            <a:endParaRPr lang="ru-RU" sz="1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6350" indent="-6350">
              <a:buFontTx/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Georgia" pitchFamily="18" charset="0"/>
              </a:rPr>
              <a:t>1.  Праздник (на основе описания </a:t>
            </a:r>
            <a:r>
              <a:rPr lang="ru-RU" sz="1400" i="1" u="sng" dirty="0" smtClean="0">
                <a:solidFill>
                  <a:srgbClr val="002060"/>
                </a:solidFill>
                <a:latin typeface="Georgia" pitchFamily="18" charset="0"/>
              </a:rPr>
              <a:t>фотографии</a:t>
            </a:r>
            <a:r>
              <a:rPr lang="ru-RU" sz="1400" i="1" dirty="0" smtClean="0">
                <a:solidFill>
                  <a:srgbClr val="002060"/>
                </a:solidFill>
                <a:latin typeface="Georgia" pitchFamily="18" charset="0"/>
              </a:rPr>
              <a:t>).</a:t>
            </a:r>
          </a:p>
          <a:p>
            <a:pPr marL="6350" indent="-6350">
              <a:buFontTx/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Georgia" pitchFamily="18" charset="0"/>
              </a:rPr>
              <a:t>2.  Мой поход (экскурсия), который запомнился мне больше всего (повествование на основе жизненного опыта).</a:t>
            </a:r>
          </a:p>
          <a:p>
            <a:pPr marL="6350" indent="-6350">
              <a:buFontTx/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Georgia" pitchFamily="18" charset="0"/>
              </a:rPr>
              <a:t>3.  Всегда ли нужно следовать моде? (рассуждение по поставленному вопросу)</a:t>
            </a:r>
          </a:p>
          <a:p>
            <a:pPr marL="6350" indent="-6350" algn="just">
              <a:buNone/>
            </a:pPr>
            <a:endParaRPr lang="ru-RU" sz="1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6350" indent="-6350" algn="just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У Вас есть 1 минута на подготовку. Ваше высказывание должно занимать не более 3 минут.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95536" y="3357562"/>
            <a:ext cx="84627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36703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6703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6703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670300" eaLnBrk="0" hangingPunct="0">
              <a:spcBef>
                <a:spcPct val="20000"/>
              </a:spcBef>
              <a:defRPr/>
            </a:pPr>
            <a:r>
              <a:rPr lang="ru-RU" sz="5600" dirty="0" smtClean="0">
                <a:solidFill>
                  <a:srgbClr val="FF0066"/>
                </a:solidFill>
                <a:latin typeface="Georgia" pitchFamily="18" charset="0"/>
              </a:rPr>
              <a:t>ОБРАЗЕЦ КАРТОЧКИ ИЗ ДЕМОВЕРСИИ</a:t>
            </a:r>
          </a:p>
          <a:p>
            <a:pPr marL="3670300" eaLnBrk="0" hangingPunct="0">
              <a:spcBef>
                <a:spcPct val="20000"/>
              </a:spcBef>
              <a:defRPr/>
            </a:pPr>
            <a:endParaRPr lang="ru-RU" sz="5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703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6703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Тема 1. Праздник</a:t>
            </a:r>
          </a:p>
          <a:p>
            <a:pPr marL="36703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6703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1. Опишите фотографию.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 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        Не забудьте описать: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5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место и время проведения праздника;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5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событие, которому, по Вашему мнению, посвящён праздник;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5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присутствующих на празднике;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5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общую атмосферу праздника и настроение участников.</a:t>
            </a:r>
            <a:endParaRPr kumimoji="0" lang="ru-RU" sz="56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7" name="Рисунок 3" descr="C:\Users\Сергей\Desktop\Таня фото для работы\DSC_0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78" y="3643314"/>
            <a:ext cx="226121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16824" cy="562074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Задание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ea typeface="+mn-ea"/>
                <a:cs typeface="+mn-cs"/>
              </a:rPr>
              <a:t>3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. Монологическое высказывание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endParaRPr lang="ru-RU" altLang="ru-RU" sz="2000" b="1" kern="1200" cap="all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000109"/>
          <a:ext cx="9143999" cy="5873008"/>
        </p:xfrm>
        <a:graphic>
          <a:graphicData uri="http://schemas.openxmlformats.org/drawingml/2006/table">
            <a:tbl>
              <a:tblPr/>
              <a:tblGrid>
                <a:gridCol w="571472"/>
                <a:gridCol w="8001055"/>
                <a:gridCol w="571472"/>
              </a:tblGrid>
              <a:tr h="481188">
                <a:tc gridSpan="3"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       Критерии </a:t>
                      </a:r>
                      <a:r>
                        <a:rPr lang="ru-RU" sz="1600" b="1" cap="all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оценивания монологического высказывания (М).</a:t>
                      </a:r>
                      <a:endParaRPr lang="ru-RU" sz="1600" cap="all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0559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М1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600" b="1" cap="none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Выполнение коммуникативной задачи      </a:t>
                      </a:r>
                      <a:r>
                        <a:rPr lang="ru-RU" sz="1600" b="1" u="none" strike="sngStrike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***</a:t>
                      </a: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600" cap="none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Экзаменуемый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справился с коммуникативной задачей</a:t>
                      </a:r>
                      <a:r>
                        <a:rPr lang="ru-RU" sz="1600" b="1" u="none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. </a:t>
                      </a:r>
                      <a:endParaRPr lang="ru-RU" sz="1600" b="1" u="none" dirty="0" smtClean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Приведено не менее 10 фраз по теме высказывания.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Фактические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ошибки отсутствуют.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8803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Экзаменуемый  предпринял попытку справиться с коммуникативной задачей,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но </a:t>
                      </a:r>
                      <a:r>
                        <a:rPr lang="ru-RU" sz="1600" b="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 фактические ошибки, </a:t>
                      </a: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и/или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приведено </a:t>
                      </a:r>
                      <a:r>
                        <a:rPr lang="ru-RU" sz="1600" b="0" i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менее 10 фраз по теме высказывания.</a:t>
                      </a:r>
                      <a:endParaRPr lang="ru-RU" sz="1600" b="0" i="1" kern="1200" dirty="0" smtClean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5426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М2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Учёт условий речевой ситуации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54266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Учтены условия речевой ситуации.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54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Условия речевой ситуации не учтены.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5426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М3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Georgia" pitchFamily="18" charset="0"/>
                        </a:rPr>
                        <a:t>Речевое</a:t>
                      </a:r>
                      <a:r>
                        <a:rPr lang="ru-RU" sz="16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</a:rPr>
                        <a:t> оформление монологического высказывания (МР)</a:t>
                      </a:r>
                      <a:endParaRPr lang="ru-RU" sz="1600" b="1" dirty="0" smtClean="0">
                        <a:solidFill>
                          <a:srgbClr val="FF0066"/>
                        </a:solidFill>
                        <a:latin typeface="Georg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762798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Высказывание характеризуется  смысловой цельностью, речевой связностью и последовательностью изложения: логические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ошибки отсутствуют, последовательность изложения не нарушена.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508531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Высказывание нелогично, изложение непоследовательно. Присутствуют логические ошибки (1 или более).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334124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Максимальное количество баллов 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753277">
                <a:tc gridSpan="3">
                  <a:txBody>
                    <a:bodyPr/>
                    <a:lstStyle/>
                    <a:p>
                      <a:pPr marL="92075" indent="36512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*** </a:t>
                      </a: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При ответе </a:t>
                      </a:r>
                      <a:r>
                        <a:rPr lang="ru-RU" sz="1200" b="1" u="sng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рекомендовано</a:t>
                      </a: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ответить на 4 вопроса,</a:t>
                      </a:r>
                      <a:r>
                        <a:rPr lang="ru-RU" sz="12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сформулированные в задании. Однако учащийся </a:t>
                      </a:r>
                      <a:r>
                        <a:rPr lang="ru-RU" sz="1200" b="1" u="sng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имеет право дополнить или изменить свой план ответа </a:t>
                      </a:r>
                      <a:r>
                        <a:rPr lang="ru-RU" sz="12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 зависимости от коммуникативного замысла, то есть не отвечать на предложенные вопросы или ответить лишь на некоторые </a:t>
                      </a:r>
                      <a:r>
                        <a:rPr lang="ru-RU" sz="1200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(МР ФИПИ, ПРОЕКТ, с.27)</a:t>
                      </a:r>
                      <a:endParaRPr lang="ru-RU" sz="1200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71546"/>
            <a:ext cx="9144000" cy="857256"/>
          </a:xfrm>
          <a:prstGeom prst="rect">
            <a:avLst/>
          </a:prstGeom>
          <a:solidFill>
            <a:srgbClr val="B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719138"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Задание 4 (диалог) оценивает способность понимать поставленные экзаменатором-собеседником вопросы (</a:t>
            </a:r>
            <a:r>
              <a:rPr lang="ru-RU" sz="1600" u="sng" dirty="0" smtClean="0">
                <a:solidFill>
                  <a:srgbClr val="002060"/>
                </a:solidFill>
                <a:latin typeface="Georgia" pitchFamily="18" charset="0"/>
              </a:rPr>
              <a:t>не менее двух вопросов*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по теме задания 3) и давать на них точные развернутые ответы, соответствующие речевой ситуации. </a:t>
            </a:r>
            <a:endParaRPr lang="ru-RU" sz="1600" dirty="0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4176464" cy="576064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  <a:t>Задание </a:t>
            </a:r>
            <a:r>
              <a:rPr lang="ru-RU" altLang="ru-RU" sz="2000" b="1" kern="1200" cap="all" dirty="0" smtClean="0">
                <a:solidFill>
                  <a:srgbClr val="FF0066"/>
                </a:solidFill>
                <a:latin typeface="+mj-lt"/>
                <a:ea typeface="+mn-ea"/>
                <a:cs typeface="+mn-cs"/>
              </a:rPr>
              <a:t>4.</a:t>
            </a:r>
            <a: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  <a:t> Диалог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5357826"/>
          </a:xfrm>
        </p:spPr>
        <p:txBody>
          <a:bodyPr/>
          <a:lstStyle/>
          <a:p>
            <a:pPr marL="268288" indent="-174625"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</a:p>
          <a:p>
            <a:pPr marL="87313" indent="0" algn="just">
              <a:defRPr/>
            </a:pPr>
            <a:endParaRPr lang="ru-RU" sz="1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87313" indent="0" algn="just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FF0066"/>
                </a:solidFill>
                <a:latin typeface="Georgia" pitchFamily="18" charset="0"/>
              </a:rPr>
              <a:t>Необходимо ответить на все вопросы, избегая односложных ответов. </a:t>
            </a:r>
          </a:p>
          <a:p>
            <a:pPr marL="87313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rgbClr val="FF0066"/>
                </a:solidFill>
                <a:latin typeface="Georgia" pitchFamily="18" charset="0"/>
              </a:rPr>
              <a:t>НО о</a:t>
            </a:r>
            <a:r>
              <a:rPr lang="ru-RU" sz="1600" b="1" kern="1200" dirty="0" smtClean="0">
                <a:solidFill>
                  <a:srgbClr val="FF0066"/>
                </a:solidFill>
                <a:latin typeface="Georgia" pitchFamily="18" charset="0"/>
              </a:rPr>
              <a:t>цениваются ответы ученика на все вопросы, заданные собеседником, в целом. </a:t>
            </a:r>
            <a:r>
              <a:rPr lang="ru-RU" sz="1600" b="1" kern="1200" dirty="0" smtClean="0">
                <a:solidFill>
                  <a:srgbClr val="002060"/>
                </a:solidFill>
                <a:latin typeface="Georgia" pitchFamily="18" charset="0"/>
              </a:rPr>
              <a:t>Для диалогической речи естественно, что на один вопрос может быть дан исчерпывающий ответ, состоящий из одной фразы. Чтобы ответить на другой вопрос, ученику может понадобиться несколько фраз. Главный критерий Д1 - </a:t>
            </a:r>
            <a:r>
              <a:rPr lang="ru-RU" sz="1600" b="1" kern="1200" dirty="0" smtClean="0">
                <a:solidFill>
                  <a:srgbClr val="FF0066"/>
                </a:solidFill>
                <a:latin typeface="Georgia" pitchFamily="18" charset="0"/>
              </a:rPr>
              <a:t>успешность речевой коммуникации</a:t>
            </a:r>
            <a:r>
              <a:rPr lang="ru-RU" sz="1600" b="1" kern="12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i="1" kern="1200" dirty="0" smtClean="0">
                <a:solidFill>
                  <a:srgbClr val="002060"/>
                </a:solidFill>
                <a:latin typeface="Georgia" pitchFamily="18" charset="0"/>
              </a:rPr>
              <a:t>(Проект МР ФИПИ, стр.31)</a:t>
            </a:r>
          </a:p>
          <a:p>
            <a:pPr marL="87313" indent="0" algn="just">
              <a:defRPr/>
            </a:pPr>
            <a:endParaRPr lang="ru-RU" sz="16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87313" indent="0"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В зависимости от содержания монологического высказывания  учащихся  </a:t>
            </a:r>
            <a:r>
              <a:rPr lang="ru-RU" sz="1600" b="1" dirty="0" smtClean="0">
                <a:solidFill>
                  <a:srgbClr val="FF0066"/>
                </a:solidFill>
                <a:latin typeface="Georgia" pitchFamily="18" charset="0"/>
              </a:rPr>
              <a:t>экзаменатор-собеседник вправе менять последовательность и содержание вопросов,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уточнять и дополнять информацию.</a:t>
            </a:r>
          </a:p>
          <a:p>
            <a:pPr marL="87313" indent="0" algn="just">
              <a:defRPr/>
            </a:pPr>
            <a:endParaRPr lang="ru-RU" sz="16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92075" indent="-92075" algn="just"/>
            <a:r>
              <a:rPr lang="ru-RU" sz="1600" b="1" kern="1200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При ответе учащегося «Я не знаю» или односложном ответе </a:t>
            </a:r>
            <a:r>
              <a:rPr lang="ru-RU" sz="1600" b="1" dirty="0" smtClean="0">
                <a:solidFill>
                  <a:srgbClr val="FF0066"/>
                </a:solidFill>
                <a:latin typeface="Georgia" pitchFamily="18" charset="0"/>
              </a:rPr>
              <a:t>задача экзаменатора - «разговорить» школьника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, задав  ряд стимулирующих вопросов:</a:t>
            </a:r>
          </a:p>
          <a:p>
            <a:pPr marL="1254125" indent="0" algn="just">
              <a:spcBef>
                <a:spcPts val="0"/>
              </a:spcBef>
              <a:buNone/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Garamond" pitchFamily="18" charset="0"/>
                <a:cs typeface="Estrangelo Edessa" pitchFamily="66" charset="0"/>
              </a:rPr>
              <a:t>Экзаменатор: - Чьё мнение для Вас важно?</a:t>
            </a:r>
          </a:p>
          <a:p>
            <a:pPr marL="1254125" indent="0" algn="just">
              <a:spcBef>
                <a:spcPts val="0"/>
              </a:spcBef>
              <a:buNone/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Garamond" pitchFamily="18" charset="0"/>
                <a:cs typeface="Estrangelo Edessa" pitchFamily="66" charset="0"/>
              </a:rPr>
              <a:t>Учащийся: - Папы. </a:t>
            </a:r>
            <a:r>
              <a:rPr lang="ru-RU" sz="1600" b="1" i="1" u="sng" dirty="0" smtClean="0">
                <a:solidFill>
                  <a:srgbClr val="002060"/>
                </a:solidFill>
                <a:latin typeface="Garamond" pitchFamily="18" charset="0"/>
                <a:cs typeface="Estrangelo Edessa" pitchFamily="66" charset="0"/>
              </a:rPr>
              <a:t>(Односложный ответ будет оценен 0 баллов)</a:t>
            </a:r>
          </a:p>
          <a:p>
            <a:pPr marL="1254125" indent="0" algn="just">
              <a:spcBef>
                <a:spcPts val="0"/>
              </a:spcBef>
              <a:buNone/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Garamond" pitchFamily="18" charset="0"/>
                <a:cs typeface="Estrangelo Edessa" pitchFamily="66" charset="0"/>
              </a:rPr>
              <a:t>Экзаменатор: Папы? А почему? Какие важные советы Вы получили от него?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6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None/>
              <a:defRPr/>
            </a:pPr>
            <a:r>
              <a:rPr lang="ru-RU" sz="1400" b="1" dirty="0" smtClean="0">
                <a:solidFill>
                  <a:srgbClr val="FF0066"/>
                </a:solidFill>
                <a:latin typeface="Georgia" pitchFamily="18" charset="0"/>
              </a:rPr>
              <a:t>   </a:t>
            </a:r>
          </a:p>
          <a:p>
            <a:pPr algn="r">
              <a:buNone/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* Регламент проведения ИУС, с.15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214421"/>
          <a:ext cx="8712968" cy="5286412"/>
        </p:xfrm>
        <a:graphic>
          <a:graphicData uri="http://schemas.openxmlformats.org/drawingml/2006/table">
            <a:tbl>
              <a:tblPr/>
              <a:tblGrid>
                <a:gridCol w="594963"/>
                <a:gridCol w="7325495"/>
                <a:gridCol w="792510"/>
              </a:tblGrid>
              <a:tr h="64362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all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Критерии оценивания задания</a:t>
                      </a:r>
                      <a:r>
                        <a:rPr lang="ru-RU" sz="20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2000" b="1" cap="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r>
                        <a:rPr lang="ru-RU" sz="20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(диалог)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 smtClean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15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Д1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Учащийся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справился с </a:t>
                      </a:r>
                      <a:r>
                        <a:rPr lang="ru-RU" sz="2000" b="1" dirty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коммуникативной задачей.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Даны ответы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все вопросы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 диалоге.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1443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Ответы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вопросы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даны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0" i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или</a:t>
                      </a: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даны односложные ответы.</a:t>
                      </a:r>
                      <a:endParaRPr lang="ru-RU" sz="20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51229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Д2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66"/>
                          </a:solidFill>
                          <a:latin typeface="Georgia" pitchFamily="18" charset="0"/>
                        </a:rPr>
                        <a:t>Учёт условий речевой ситуации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481076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Учтены условия речевой ситуации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481076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Условия речевой ситуации не учтены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762960">
                <a:tc gridSpan="2"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Максимальное количество баллов </a:t>
                      </a:r>
                      <a:endParaRPr lang="ru-RU" sz="20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704856" cy="562074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Задание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ea typeface="+mn-ea"/>
                <a:cs typeface="+mn-cs"/>
              </a:rPr>
              <a:t>4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. Диалог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79293" y="5082941"/>
            <a:ext cx="8916259" cy="1082363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оцениванию результатов итогового собеседования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07.03.2018 № 10-140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которым можно познакомиться с материалом)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79035" y="1375166"/>
            <a:ext cx="4911339" cy="702707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привлекаются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учителя русского языка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293" y="3611502"/>
            <a:ext cx="8916259" cy="1157131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вариант КИМ 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(были внесены 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изменения)</a:t>
            </a:r>
            <a:endParaRPr 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итоговому собеседованию размещен на сайте ФИПИ по ссылке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www.fipi.ru/oge-i-gve-9/demoversii-specifikacii-kodifikatory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17" y="3305940"/>
            <a:ext cx="928265" cy="3099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640" y="4685083"/>
            <a:ext cx="928265" cy="34190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73178" y="2255867"/>
            <a:ext cx="8131270" cy="951445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необходимости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привлекаться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русского языка и литературы из других ОО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и дополнительного профессионального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293" y="1214422"/>
            <a:ext cx="3390574" cy="8634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информационно-методическую поддержку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4455" y="221004"/>
            <a:ext cx="7835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cap="all" dirty="0" smtClean="0">
                <a:solidFill>
                  <a:srgbClr val="002060"/>
                </a:solidFill>
                <a:latin typeface="Georgia" pitchFamily="18" charset="0"/>
                <a:cs typeface="+mn-cs"/>
              </a:rPr>
              <a:t>Общие сведения о проведении устного итогового </a:t>
            </a:r>
            <a:br>
              <a:rPr lang="ru-RU" altLang="ru-RU" cap="all" dirty="0" smtClean="0">
                <a:solidFill>
                  <a:srgbClr val="002060"/>
                </a:solidFill>
                <a:latin typeface="Georgia" pitchFamily="18" charset="0"/>
                <a:cs typeface="+mn-cs"/>
              </a:rPr>
            </a:br>
            <a:r>
              <a:rPr lang="ru-RU" altLang="ru-RU" cap="all" dirty="0" smtClean="0">
                <a:solidFill>
                  <a:srgbClr val="002060"/>
                </a:solidFill>
                <a:latin typeface="Georgia" pitchFamily="18" charset="0"/>
                <a:cs typeface="+mn-cs"/>
              </a:rPr>
              <a:t>собеседования </a:t>
            </a:r>
            <a:r>
              <a:rPr lang="ru-RU" altLang="ru-RU" cap="all" dirty="0">
                <a:solidFill>
                  <a:srgbClr val="002060"/>
                </a:solidFill>
                <a:latin typeface="Georgia" pitchFamily="18" charset="0"/>
                <a:cs typeface="+mn-cs"/>
              </a:rPr>
              <a:t>по русскому языку в 2018 году </a:t>
            </a:r>
          </a:p>
        </p:txBody>
      </p:sp>
    </p:spTree>
    <p:extLst>
      <p:ext uri="{BB962C8B-B14F-4D97-AF65-F5344CB8AC3E}">
        <p14:creationId xmlns:p14="http://schemas.microsoft.com/office/powerpoint/2010/main" val="24602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571504"/>
          </a:xfrm>
        </p:spPr>
        <p:txBody>
          <a:bodyPr/>
          <a:lstStyle/>
          <a:p>
            <a:r>
              <a:rPr lang="ru-RU" altLang="ru-RU" sz="1600" b="1" kern="1200" cap="all" dirty="0" smtClean="0">
                <a:solidFill>
                  <a:srgbClr val="002060"/>
                </a:solidFill>
                <a:latin typeface="Georgia" pitchFamily="18" charset="0"/>
              </a:rPr>
              <a:t>типичные   ошибки   экзаменаторов-собеседников   </a:t>
            </a:r>
            <a:br>
              <a:rPr lang="ru-RU" altLang="ru-RU" sz="1600" b="1" kern="1200" cap="all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1600" b="1" kern="1200" cap="all" dirty="0" smtClean="0">
                <a:solidFill>
                  <a:srgbClr val="002060"/>
                </a:solidFill>
                <a:latin typeface="Georgia" pitchFamily="18" charset="0"/>
              </a:rPr>
              <a:t>при   проведении  диалога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572500" cy="278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3786190"/>
            <a:ext cx="87154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Варианты развития диалога:</a:t>
            </a:r>
          </a:p>
          <a:p>
            <a:pPr algn="ctr"/>
            <a:endParaRPr lang="ru-RU" sz="1600" dirty="0" smtClean="0">
              <a:solidFill>
                <a:srgbClr val="FF0066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задать вопрос о мнении учащегося по теме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спросить, какие еще позиции возможны по данной проблеме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попросить привести пример из жизни или литературы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поинтересоваться знаниями учащегося об истории вопроса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остановиться на значении/характеристике частного аспекта /детали темы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использовать вопросы  индивидуального (личностного) характера</a:t>
            </a:r>
            <a:endParaRPr lang="ru-RU" sz="1600" b="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57297"/>
          <a:ext cx="8715436" cy="484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60328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66"/>
                          </a:solidFill>
                          <a:latin typeface="Georgia" pitchFamily="18" charset="0"/>
                        </a:rPr>
                        <a:t>Вопросы общего типа</a:t>
                      </a:r>
                      <a:endParaRPr lang="ru-RU" dirty="0">
                        <a:solidFill>
                          <a:srgbClr val="FF0066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66"/>
                          </a:solidFill>
                          <a:latin typeface="Georgia" pitchFamily="18" charset="0"/>
                        </a:rPr>
                        <a:t>Вопросы индивидуального (личностного) характера</a:t>
                      </a:r>
                      <a:endParaRPr lang="ru-RU" dirty="0">
                        <a:solidFill>
                          <a:srgbClr val="FF0066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9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Почему…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Что Вы думаете о…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3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Как объяснить…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Как Вы относитесь к тому, что…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3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Чем отличаются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/ чем похожи…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Разделяете ли вы идею о том, что…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1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Верно ли, что…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Согласны ли вы с тем, что…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3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Что означают слова…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Что Вам непонятно в теме…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82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 чем актуальность вопроса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Испытывали ли Вы когда-нибудь то же, что…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2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 чем суть противоречия между…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Вы верите в то, что…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Сравните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/ опишите / докажите, что…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  <a:p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Что бы Вы сделали на месте (в случае)…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82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 чем сложность (банальность) вопроса…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Какие чувства вызывает у Вас данная проблема?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643866" cy="928694"/>
          </a:xfrm>
        </p:spPr>
        <p:txBody>
          <a:bodyPr/>
          <a:lstStyle/>
          <a:p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  <a:t>ТИПЫ   ДОПОЛНИТЕЛЬНЫХ 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2000" b="1" kern="1200" cap="all" dirty="0" err="1" smtClean="0">
                <a:solidFill>
                  <a:srgbClr val="002060"/>
                </a:solidFill>
                <a:latin typeface="Georgia" pitchFamily="18" charset="0"/>
              </a:rPr>
              <a:t>СТИМУлирующих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  <a:t>    вопросов 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  <a:t>для диалогического общения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643866" cy="642942"/>
          </a:xfrm>
        </p:spPr>
        <p:txBody>
          <a:bodyPr/>
          <a:lstStyle/>
          <a:p>
            <a: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</a:rPr>
              <a:t>Коммуникативные    качества   успешного экзаменатора-собеседника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457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5929330"/>
          <a:ext cx="88583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312"/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Незачёт за задание 4 (диалог) – в значительной степени следствие недостаточной коммуникативной компетентности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экзаменатора-собеседника</a:t>
                      </a:r>
                      <a:endParaRPr lang="ru-RU" cap="all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706438"/>
          </a:xfrm>
        </p:spPr>
        <p:txBody>
          <a:bodyPr/>
          <a:lstStyle/>
          <a:p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smtClean="0">
                <a:solidFill>
                  <a:srgbClr val="FF0000"/>
                </a:solidFill>
              </a:rPr>
              <a:t/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1" y="1268759"/>
          <a:ext cx="8496944" cy="5516895"/>
        </p:xfrm>
        <a:graphic>
          <a:graphicData uri="http://schemas.openxmlformats.org/drawingml/2006/table">
            <a:tbl>
              <a:tblPr/>
              <a:tblGrid>
                <a:gridCol w="421342"/>
                <a:gridCol w="7162816"/>
                <a:gridCol w="912786"/>
              </a:tblGrid>
              <a:tr h="46048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cap="all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Критерии оценивания</a:t>
                      </a:r>
                      <a:r>
                        <a:rPr lang="ru-RU" sz="16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правильности речи за выполнение заданий 1 и 2 (Р1)</a:t>
                      </a:r>
                      <a:endParaRPr lang="ru-RU" sz="1600" b="1" cap="all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4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6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грамматических норм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0243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Грамматических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0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грамматическая ошибка (одна и более)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0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6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орфоэпических норм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70563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Орфоэпических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нет, </a:t>
                      </a:r>
                      <a:r>
                        <a:rPr lang="ru-RU" sz="1600" b="0" cap="all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или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допущено  не более одной орфоэпической ошибки (исключая слово в тексте с поставленным ударением)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471279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орфоэпические ошибки (две и более)</a:t>
                      </a:r>
                      <a:endParaRPr lang="ru-RU" sz="1600" b="0" strike="sngStrike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6025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6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речевых норм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690729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Речевых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нет,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или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допущено не более </a:t>
                      </a:r>
                      <a:r>
                        <a:rPr lang="ru-RU" sz="1600" b="1" u="sng" strike="noStrike" cap="all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трех</a:t>
                      </a:r>
                      <a:r>
                        <a:rPr lang="ru-RU" sz="1600" b="0" strike="noStrike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речевых ошибок.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0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речевые ошибки (</a:t>
                      </a:r>
                      <a:r>
                        <a:rPr lang="ru-RU" sz="1600" b="1" u="sng" cap="all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четыре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 и более)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024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Искажения</a:t>
                      </a:r>
                      <a:r>
                        <a:rPr lang="ru-RU" sz="16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слов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024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Искажений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слов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нет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024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 искажения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слов (одно и более)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0243">
                <a:tc gridSpan="2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Максимальное количество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0243">
                <a:tc gridSpan="2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i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!!! Если</a:t>
                      </a:r>
                      <a:r>
                        <a:rPr lang="ru-RU" sz="1400" b="1" i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учащийся самостоятельно исправил ошибку, экзаменатор                         не должен ее фиксировать</a:t>
                      </a:r>
                      <a:r>
                        <a:rPr lang="ru-RU" sz="1400" b="1" i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(Методические рекомендации ФИПИ, проект, стр.24)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42976" y="404664"/>
            <a:ext cx="8001024" cy="56207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Оценивание правильности речи ЗАДАНИЙ </a:t>
            </a:r>
            <a:r>
              <a:rPr kumimoji="0" lang="ru-RU" alt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1</a:t>
            </a:r>
            <a:r>
              <a:rPr kumimoji="0" lang="ru-RU" alt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и </a:t>
            </a:r>
            <a:r>
              <a:rPr kumimoji="0" lang="ru-RU" alt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706438"/>
          </a:xfrm>
        </p:spPr>
        <p:txBody>
          <a:bodyPr/>
          <a:lstStyle/>
          <a:p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smtClean="0">
                <a:solidFill>
                  <a:srgbClr val="FF0000"/>
                </a:solidFill>
              </a:rPr>
              <a:t/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071547"/>
          <a:ext cx="8784975" cy="5572160"/>
        </p:xfrm>
        <a:graphic>
          <a:graphicData uri="http://schemas.openxmlformats.org/drawingml/2006/table">
            <a:tbl>
              <a:tblPr/>
              <a:tblGrid>
                <a:gridCol w="432048"/>
                <a:gridCol w="7272808"/>
                <a:gridCol w="1080119"/>
              </a:tblGrid>
              <a:tr h="55129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cap="all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cap="all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Критерии оценивания</a:t>
                      </a:r>
                      <a:r>
                        <a:rPr lang="ru-RU" sz="16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правильности речи</a:t>
                      </a:r>
                      <a:br>
                        <a:rPr lang="ru-RU" sz="16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</a:br>
                      <a:r>
                        <a:rPr lang="ru-RU" sz="16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за выполнение заданий 3 и 4 (Р2)</a:t>
                      </a:r>
                      <a:endParaRPr lang="ru-RU" sz="1600" b="1" cap="all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645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5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грамматических норм</a:t>
                      </a:r>
                      <a:endParaRPr lang="ru-RU" sz="15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58417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Грамматических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5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Допущена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грамматическая ошибка (одна и более)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75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5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орфоэпических норм</a:t>
                      </a:r>
                      <a:endParaRPr lang="ru-RU" sz="15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560995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Орфоэпических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нет,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ИЛИ  допущено  не более  </a:t>
                      </a:r>
                      <a:r>
                        <a:rPr lang="ru-RU" sz="1500" b="1" u="sng" cap="all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двух</a:t>
                      </a:r>
                      <a:r>
                        <a:rPr lang="ru-RU" sz="1500" b="0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орфоэпических ошибок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58417">
                <a:tc vMerge="1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орфоэпические ошибки (</a:t>
                      </a:r>
                      <a:r>
                        <a:rPr lang="ru-RU" sz="1500" b="1" u="sng" strike="noStrike" cap="all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три</a:t>
                      </a:r>
                      <a:r>
                        <a:rPr lang="ru-RU" sz="1500" b="0" strike="noStrike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более орфоэпических ошибок)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75645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5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речевых норм</a:t>
                      </a:r>
                      <a:endParaRPr lang="ru-RU" sz="15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543776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Речевых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нет,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ИЛИ </a:t>
                      </a: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допущено не более </a:t>
                      </a:r>
                      <a:r>
                        <a:rPr lang="ru-RU" sz="1500" b="1" u="sng" cap="all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трех</a:t>
                      </a: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 речевых ошибок.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5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речевые ошибки (</a:t>
                      </a:r>
                      <a:r>
                        <a:rPr lang="ru-RU" sz="1500" b="1" u="sng" cap="all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четыре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и более)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75645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Речевое</a:t>
                      </a:r>
                      <a:r>
                        <a:rPr lang="ru-RU" sz="15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оформление</a:t>
                      </a:r>
                      <a:endParaRPr lang="ru-RU" sz="15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516835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Речь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в целом отличается богатством и точностью словаря, используются разнообразные синтаксические конструкции.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516835">
                <a:tc vMerge="1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Речь отличается бедностью и/или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 неточностью словаря, и/ или  используются однотипные синтаксические конструкции.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381204">
                <a:tc gridSpan="2">
                  <a:txBody>
                    <a:bodyPr/>
                    <a:lstStyle/>
                    <a:p>
                      <a:pPr marL="3587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Максимальное количество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364977">
                <a:tc gridSpan="3">
                  <a:txBody>
                    <a:bodyPr/>
                    <a:lstStyle/>
                    <a:p>
                      <a:pPr marL="3587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 целом грамотная речь на собеседовании может принести 8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баллов. 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42976" y="404664"/>
            <a:ext cx="8001024" cy="56207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kumimoji="0" lang="ru-RU" alt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Оценивание правильности </a:t>
            </a:r>
            <a:r>
              <a:rPr lang="ru-RU" altLang="ru-RU" sz="2000" cap="all" dirty="0" smtClean="0">
                <a:solidFill>
                  <a:srgbClr val="002060"/>
                </a:solidFill>
                <a:latin typeface="Georgia" pitchFamily="18" charset="0"/>
              </a:rPr>
              <a:t>речи ЗАДАНИЙ </a:t>
            </a:r>
            <a:r>
              <a:rPr lang="ru-RU" altLang="ru-RU" sz="2400" cap="all" dirty="0" smtClean="0">
                <a:solidFill>
                  <a:srgbClr val="002060"/>
                </a:solidFill>
                <a:latin typeface="Georgia" pitchFamily="18" charset="0"/>
              </a:rPr>
              <a:t>3</a:t>
            </a:r>
            <a:r>
              <a:rPr lang="ru-RU" altLang="ru-RU" sz="2000" cap="all" dirty="0" smtClean="0">
                <a:solidFill>
                  <a:srgbClr val="002060"/>
                </a:solidFill>
                <a:latin typeface="Georgia" pitchFamily="18" charset="0"/>
              </a:rPr>
              <a:t> и </a:t>
            </a:r>
            <a:r>
              <a:rPr lang="ru-RU" altLang="ru-RU" sz="2400" cap="all" dirty="0" smtClean="0">
                <a:solidFill>
                  <a:srgbClr val="002060"/>
                </a:solidFill>
                <a:latin typeface="Georgia" pitchFamily="18" charset="0"/>
              </a:rPr>
              <a:t>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/>
          <a:lstStyle/>
          <a:p>
            <a:r>
              <a:rPr lang="ru-RU" altLang="ru-RU" sz="1400" b="1" kern="1200" cap="all" dirty="0" smtClean="0">
                <a:solidFill>
                  <a:srgbClr val="002060"/>
                </a:solidFill>
                <a:latin typeface="Georgia" pitchFamily="18" charset="0"/>
              </a:rPr>
              <a:t>ПРОЕКТ        РУССКИЙ ЯЗЫК. МЕТОДИЧЕСКИЕ РЕКОМЕНДАЦИИ </a:t>
            </a:r>
            <a:br>
              <a:rPr lang="ru-RU" altLang="ru-RU" sz="1400" b="1" kern="1200" cap="all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1400" b="1" kern="1200" cap="all" dirty="0" smtClean="0">
                <a:solidFill>
                  <a:srgbClr val="002060"/>
                </a:solidFill>
                <a:latin typeface="Georgia" pitchFamily="18" charset="0"/>
              </a:rPr>
              <a:t>ПО ОЦЕНИВАНИЮ ВЫПОЛНЕНИЯ ЗАДАНИЙ </a:t>
            </a:r>
            <a:br>
              <a:rPr lang="ru-RU" altLang="ru-RU" sz="1400" b="1" kern="1200" cap="all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1400" b="1" kern="1200" cap="all" dirty="0" smtClean="0">
                <a:solidFill>
                  <a:srgbClr val="002060"/>
                </a:solidFill>
                <a:latin typeface="Georgia" pitchFamily="18" charset="0"/>
              </a:rPr>
              <a:t>ИТОГОВОГО СОБЕСЕДОВАНИЯ ПО РУССКОМУ ЯЗЫКУ </a:t>
            </a:r>
            <a:br>
              <a:rPr lang="ru-RU" altLang="ru-RU" sz="1400" b="1" kern="1200" cap="all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1400" b="1" kern="1200" cap="all" dirty="0" smtClean="0">
                <a:solidFill>
                  <a:srgbClr val="002060"/>
                </a:solidFill>
                <a:latin typeface="Georgia" pitchFamily="18" charset="0"/>
              </a:rPr>
              <a:t>Приложение 2. Основные виды речевых ошибок (с.55)</a:t>
            </a:r>
            <a:r>
              <a:rPr lang="ru-RU" altLang="ru-RU" sz="1600" b="1" kern="1200" cap="all" dirty="0" smtClean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altLang="ru-RU" sz="1400" b="1" kern="1200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altLang="ru-RU" sz="1400" b="1" kern="1200" dirty="0" smtClean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altLang="ru-RU" sz="1400" b="1" kern="1200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altLang="ru-RU" sz="1400" b="1" kern="1200" dirty="0" smtClean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altLang="ru-RU" sz="1300" b="1" kern="1200" dirty="0" smtClean="0">
                <a:solidFill>
                  <a:srgbClr val="FF0066"/>
                </a:solidFill>
                <a:latin typeface="Georgia" pitchFamily="18" charset="0"/>
              </a:rPr>
              <a:t>Эксперт должен уметь дифференцировать </a:t>
            </a:r>
            <a:r>
              <a:rPr lang="ru-RU" altLang="ru-RU" sz="1300" b="1" u="sng" kern="1200" dirty="0" smtClean="0">
                <a:solidFill>
                  <a:srgbClr val="FF0066"/>
                </a:solidFill>
                <a:latin typeface="Georgia" pitchFamily="18" charset="0"/>
              </a:rPr>
              <a:t>речевые , грамматические и орфоэпические </a:t>
            </a:r>
            <a:r>
              <a:rPr lang="ru-RU" altLang="ru-RU" sz="1300" b="1" kern="1200" dirty="0" smtClean="0">
                <a:solidFill>
                  <a:srgbClr val="FF0066"/>
                </a:solidFill>
                <a:latin typeface="Georgia" pitchFamily="18" charset="0"/>
              </a:rPr>
              <a:t>ошибки</a:t>
            </a:r>
            <a:endParaRPr lang="ru-RU" sz="1300" dirty="0">
              <a:solidFill>
                <a:srgbClr val="FF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571615"/>
          <a:ext cx="8786844" cy="526322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8920"/>
                <a:gridCol w="3864467"/>
                <a:gridCol w="4643457"/>
              </a:tblGrid>
              <a:tr h="328715">
                <a:tc>
                  <a:txBody>
                    <a:bodyPr/>
                    <a:lstStyle/>
                    <a:p>
                      <a:r>
                        <a:rPr lang="ru-RU" sz="900" cap="all" baseline="0" dirty="0" smtClean="0">
                          <a:solidFill>
                            <a:srgbClr val="003192"/>
                          </a:solidFill>
                        </a:rPr>
                        <a:t>№</a:t>
                      </a:r>
                      <a:endParaRPr lang="ru-RU" sz="900" b="1" cap="all" baseline="0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cap="all" baseline="0" dirty="0">
                          <a:solidFill>
                            <a:srgbClr val="003192"/>
                          </a:solidFill>
                        </a:rPr>
                        <a:t>Вид ошибки</a:t>
                      </a:r>
                      <a:endParaRPr lang="ru-RU" sz="1400" cap="all" baseline="0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cap="all" baseline="0" dirty="0">
                          <a:solidFill>
                            <a:srgbClr val="003192"/>
                          </a:solidFill>
                        </a:rPr>
                        <a:t>Примеры</a:t>
                      </a:r>
                      <a:endParaRPr lang="ru-RU" sz="1400" cap="all" baseline="0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9694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Употребление слова в несвойственном ему значении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Мы были шокированы прекрасной игрой актеров</a:t>
                      </a:r>
                      <a:r>
                        <a:rPr lang="ru-RU" sz="1100" i="1" dirty="0" smtClean="0">
                          <a:solidFill>
                            <a:srgbClr val="003192"/>
                          </a:solidFill>
                        </a:rPr>
                        <a:t>. Мысль </a:t>
                      </a:r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развивается на продолжении всего текста.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03158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2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err="1">
                          <a:solidFill>
                            <a:srgbClr val="003192"/>
                          </a:solidFill>
                        </a:rPr>
                        <a:t>Неразличение</a:t>
                      </a:r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 оттенков значения, вносимых в слово </a:t>
                      </a:r>
                      <a:r>
                        <a:rPr lang="ru-RU" sz="1100" dirty="0" smtClean="0">
                          <a:solidFill>
                            <a:srgbClr val="003192"/>
                          </a:solidFill>
                        </a:rPr>
                        <a:t>приставкой  </a:t>
                      </a:r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и суффиксом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Мое отношение к этой проблеме не поменялось</a:t>
                      </a:r>
                      <a:r>
                        <a:rPr lang="ru-RU" sz="1100" i="1" dirty="0" smtClean="0">
                          <a:solidFill>
                            <a:srgbClr val="003192"/>
                          </a:solidFill>
                        </a:rPr>
                        <a:t>. Были </a:t>
                      </a:r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приняты эффектные меры.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28715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3192"/>
                          </a:solidFill>
                        </a:rPr>
                        <a:t>3</a:t>
                      </a:r>
                      <a:endParaRPr lang="ru-RU" sz="1100" b="1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err="1">
                          <a:solidFill>
                            <a:srgbClr val="003192"/>
                          </a:solidFill>
                        </a:rPr>
                        <a:t>Неразличение</a:t>
                      </a:r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 синонимичных слов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В конечном предложении автор применяет градацию.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9694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3192"/>
                          </a:solidFill>
                        </a:rPr>
                        <a:t>4</a:t>
                      </a:r>
                      <a:endParaRPr lang="ru-RU" sz="1100" b="1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Употребление слов иной стилевой окраски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Автор, обращаясь к этой проблеме, пытается направить людей немного в другую колею. 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09541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3192"/>
                          </a:solidFill>
                        </a:rPr>
                        <a:t>5</a:t>
                      </a:r>
                      <a:endParaRPr lang="ru-RU" sz="1100" b="1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Неуместное употребление эмоционально-окрашенных </a:t>
                      </a:r>
                      <a:r>
                        <a:rPr lang="ru-RU" sz="1100" dirty="0" smtClean="0">
                          <a:solidFill>
                            <a:srgbClr val="003192"/>
                          </a:solidFill>
                        </a:rPr>
                        <a:t>слов</a:t>
                      </a:r>
                    </a:p>
                    <a:p>
                      <a:pPr algn="just"/>
                      <a:r>
                        <a:rPr lang="ru-RU" sz="1100" dirty="0" smtClean="0">
                          <a:solidFill>
                            <a:srgbClr val="003192"/>
                          </a:solidFill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и фразеологизмов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Астафьев то и дело прибегает к употреблению метафор и олицетворений.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28715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3192"/>
                          </a:solidFill>
                        </a:rPr>
                        <a:t>6</a:t>
                      </a:r>
                      <a:endParaRPr lang="ru-RU" sz="1100" b="1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Неоправданное употребление просторечных слов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Таким людям всегда удается объегорить других.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87216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3192"/>
                          </a:solidFill>
                        </a:rPr>
                        <a:t>7</a:t>
                      </a:r>
                      <a:endParaRPr lang="ru-RU" sz="1100" b="1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Нарушение лексической сочетаемости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Автор увеличивает впечатление</a:t>
                      </a:r>
                      <a:r>
                        <a:rPr lang="ru-RU" sz="1100" i="1" dirty="0" smtClean="0">
                          <a:solidFill>
                            <a:srgbClr val="003192"/>
                          </a:solidFill>
                        </a:rPr>
                        <a:t>.  Автор </a:t>
                      </a:r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использует художественные особенности (вместо средства).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09541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3192"/>
                          </a:solidFill>
                        </a:rPr>
                        <a:t>8</a:t>
                      </a:r>
                      <a:endParaRPr lang="ru-RU" sz="1100" b="1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Употребление лишних слов, в том числе плеоназм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Красоту пейзажа автор передает нам с помощью художественных приемов.</a:t>
                      </a:r>
                    </a:p>
                    <a:p>
                      <a:pPr algn="just"/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Молодой юноша, очень прекрасный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39694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3192"/>
                          </a:solidFill>
                        </a:rPr>
                        <a:t>9</a:t>
                      </a:r>
                      <a:endParaRPr lang="ru-RU" sz="1100" b="1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Употребление однокоренных слов в близком контексте (тавтология)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В этом рассказе рассказывается о реальных событиях.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05265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319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900" b="1" dirty="0"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Неоправданное повторение слова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i="1" spc="-30" dirty="0">
                          <a:solidFill>
                            <a:srgbClr val="003192"/>
                          </a:solidFill>
                        </a:rPr>
                        <a:t>Герой рассказа не задумывается над своим поступком. Герой даже не понимает всей глубины содеянного.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23519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319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900" b="1" dirty="0"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Бедность и однообразие синтаксических конструкций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Когда писатель пришел в редакцию, его принял главный редактор. Когда они поговорили, писатель отправился в гостиницу.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40355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319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900" b="1" dirty="0"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3192"/>
                          </a:solidFill>
                        </a:rPr>
                        <a:t>Неудачное употребление местоимений</a:t>
                      </a:r>
                      <a:endParaRPr lang="ru-RU" sz="1100" b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Данный текст написал В. Белов. Он относится к художественному </a:t>
                      </a:r>
                      <a:r>
                        <a:rPr lang="ru-RU" sz="1100" i="1" dirty="0" smtClean="0">
                          <a:solidFill>
                            <a:srgbClr val="003192"/>
                          </a:solidFill>
                        </a:rPr>
                        <a:t>стилю.         У </a:t>
                      </a:r>
                      <a:r>
                        <a:rPr lang="ru-RU" sz="1100" i="1" dirty="0">
                          <a:solidFill>
                            <a:srgbClr val="003192"/>
                          </a:solidFill>
                        </a:rPr>
                        <a:t>меня сразу же возникла картина в своем </a:t>
                      </a:r>
                      <a:r>
                        <a:rPr lang="ru-RU" sz="1100" i="1" dirty="0" smtClean="0">
                          <a:solidFill>
                            <a:srgbClr val="003192"/>
                          </a:solidFill>
                        </a:rPr>
                        <a:t>воображении.</a:t>
                      </a:r>
                      <a:endParaRPr lang="ru-RU" sz="1100" b="1" i="1" dirty="0">
                        <a:solidFill>
                          <a:srgbClr val="003192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1259632" y="476672"/>
            <a:ext cx="5616624" cy="439737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endParaRPr lang="ru-RU" altLang="ru-RU" sz="2000" b="1" kern="1200" cap="all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>
          <a:xfrm>
            <a:off x="214282" y="1000108"/>
            <a:ext cx="8715437" cy="585789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ФИПИ. Образцы контрольных измерительных материалов для раздела «Говорение» в Государственной итоговой аттестации по русскому языку. М., 2017.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Архарова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Д.И.,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Долинина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Т.А,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Чудинов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А.П. Речь и культура общения. – Екатеринбург, «Сократ», 2012.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Егораева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Г.Т. ОГЭ. Тренажёр. Русский язык. Устное собеседование для выпускников основной школы.– М.: «Экзамен», 2018.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Михальская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А.К. Русский язык. Риторика. 10-11 классы. Учебник. – М.: «Дрофа».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Нарушевич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А.Г., Смеречинская Н.М. Готовимся к устному собеседованию. Русский язык: практикум для 9 класса. М.: Бином. Лаборатория знаний, 2018.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Рыбченкова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Л.М,, Александрова О.М., Загоровская О.Ф.Русский язык. 8 класс. М.: Просвещение, 201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</a:rPr>
              <a:t>7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Цыбулько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И.П., Малышева Т.Н.  ОГЭ-2018. Русский язык. Устное собеседование. 20 вариантов. Типовые экзаменационные варианты. М.: Национальное образование, 2018.</a:t>
            </a:r>
          </a:p>
          <a:p>
            <a:pPr marL="363538" indent="-363538">
              <a:lnSpc>
                <a:spcPct val="80000"/>
              </a:lnSpc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lnSpc>
                <a:spcPct val="80000"/>
              </a:lnSpc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52"/>
            <a:ext cx="8072462" cy="785818"/>
          </a:xfrm>
          <a:prstGeom prst="rect">
            <a:avLst/>
          </a:prstGeom>
          <a:solidFill>
            <a:srgbClr val="B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cap="all" dirty="0" smtClean="0">
                <a:solidFill>
                  <a:srgbClr val="002060"/>
                </a:solidFill>
                <a:latin typeface="Georgia" pitchFamily="18" charset="0"/>
              </a:rPr>
              <a:t>Литература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42852"/>
            <a:ext cx="8072462" cy="357190"/>
          </a:xfrm>
          <a:prstGeom prst="rect">
            <a:avLst/>
          </a:prstGeom>
          <a:solidFill>
            <a:srgbClr val="B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ИНТЕРНЕТ-РЕСУРСЫ</a:t>
            </a:r>
          </a:p>
          <a:p>
            <a:pPr algn="ctr"/>
            <a:endParaRPr lang="ru-RU" dirty="0"/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>
          <a:xfrm>
            <a:off x="142844" y="428604"/>
            <a:ext cx="9001156" cy="6429396"/>
          </a:xfrm>
        </p:spPr>
        <p:txBody>
          <a:bodyPr/>
          <a:lstStyle/>
          <a:p>
            <a:pPr marL="363538" indent="-363538">
              <a:lnSpc>
                <a:spcPct val="80000"/>
              </a:lnSpc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  <a:hlinkClick r:id="rId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             Методические рекомендации  ФИПИ  по оцениванию выполнения заданий     итогового собеседования по русскому языку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(ПРОЕКТ)</a:t>
            </a:r>
            <a:r>
              <a:rPr lang="en-US" sz="1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http://www.fipi.ru/oge-i-gve-9/dlya-predmetnyh-komissiy-subektov-rf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 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  <a:hlinkClick r:id="rId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Демоверсия, спецификация, кодификатор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(не использовать  ранние версии) </a:t>
            </a:r>
            <a:endParaRPr lang="ru-RU" sz="1600" b="1" dirty="0" smtClean="0">
              <a:solidFill>
                <a:srgbClr val="002060"/>
              </a:solidFill>
              <a:latin typeface="Georgia" pitchFamily="18" charset="0"/>
              <a:hlinkClick r:id="rId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http://www.fipi.ru/oge-i-gve-9/demoversii-specifikacii-kodifikatory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u="sng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Открытый банк оценочных средств по русскому языку (5-9 классы), разделы «»Чтение» и «Говорение»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 http:// </a:t>
            </a: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fipi.ru/</a:t>
            </a:r>
            <a:r>
              <a:rPr lang="en-US" sz="1600" dirty="0" err="1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newrubank</a:t>
            </a: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 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Вебинар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ФИПИ для специалистов из субъектов Российской Федерации, уполномоченных для проведения обучения и аттестации экспертов по проверке устных ответов участников ГИА по русскому языку от 24.10.2017 г. </a:t>
            </a: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http://4ege.ru/video-russkiy/55799-vebinar-dlya-specialistov-po-russkomu-yazyku-itogovoe-sobesedovanie.html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-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Регламент организации и проведения итогового устного собеседования по русскому языку в 9 классе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http://www.rustest.ru/gia/trainings/itogovoe-ustnoe-sobesedovanie-po-russkomu-yazyku-v-9-klasse/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Материалы по вопросам итогового собеседования на сайте ГБОУ ИРО КК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http://iro23.ru/materialy-dlya-podgotovki-k-ustnomu-sobesedovaniyu-po-russkomu-yazyku-vypusknikov-osnovnoy-shkoly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  <a:hlinkClick r:id="rId6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Тренировочные варианты для подготовки учащихся к устному собеседованию, 9 класс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www.Infourok.ru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    </a:t>
            </a: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www.schoolparallel.umi.ru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8"/>
              </a:rPr>
              <a:t>www.prosv.ru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         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 http://licey.net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lnSpc>
                <a:spcPct val="80000"/>
              </a:lnSpc>
              <a:buNone/>
              <a:defRPr/>
            </a:pPr>
            <a:endParaRPr lang="ru-RU" sz="15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lnSpc>
                <a:spcPct val="80000"/>
              </a:lnSpc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lnSpc>
                <a:spcPct val="80000"/>
              </a:lnSpc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7800"/>
            <a:ext cx="8786874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88640"/>
            <a:ext cx="7785000" cy="9794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58775" eaLnBrk="0" hangingPunct="0">
              <a:defRPr/>
            </a:pPr>
            <a:endParaRPr lang="ru-RU" altLang="ru-RU" sz="2000" cap="all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87450" y="188913"/>
            <a:ext cx="7956550" cy="620712"/>
          </a:xfrm>
          <a:prstGeom prst="rect">
            <a:avLst/>
          </a:prstGeom>
        </p:spPr>
        <p:txBody>
          <a:bodyPr/>
          <a:lstStyle/>
          <a:p>
            <a:pPr defTabSz="685800">
              <a:lnSpc>
                <a:spcPct val="90000"/>
              </a:lnSpc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0968" name="Прямоугольник 11"/>
          <p:cNvSpPr>
            <a:spLocks noChangeArrowheads="1"/>
          </p:cNvSpPr>
          <p:nvPr/>
        </p:nvSpPr>
        <p:spPr bwMode="auto">
          <a:xfrm>
            <a:off x="0" y="5445224"/>
            <a:ext cx="9144000" cy="1200150"/>
          </a:xfrm>
          <a:prstGeom prst="rect">
            <a:avLst/>
          </a:prstGeom>
          <a:solidFill>
            <a:srgbClr val="B7CFFF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/>
            <a:r>
              <a:rPr lang="en-US" altLang="ru-RU" dirty="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en-US" altLang="ru-RU" dirty="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1" name="Рисунок 12"/>
          <p:cNvPicPr>
            <a:picLocks noChangeAspect="1"/>
          </p:cNvPicPr>
          <p:nvPr/>
        </p:nvPicPr>
        <p:blipFill>
          <a:blip r:embed="rId2" cstate="print">
            <a:lum bright="-10000" contrast="30000"/>
            <a:extLst/>
          </a:blip>
          <a:stretch>
            <a:fillRect/>
          </a:stretch>
        </p:blipFill>
        <p:spPr bwMode="auto">
          <a:xfrm>
            <a:off x="2285984" y="1428736"/>
            <a:ext cx="7643866" cy="5929330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/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547664" y="2780928"/>
            <a:ext cx="6156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77800" algn="ctr" defTabSz="685800">
              <a:lnSpc>
                <a:spcPct val="90000"/>
              </a:lnSpc>
              <a:defRPr/>
            </a:pPr>
            <a:r>
              <a:rPr lang="ru-RU" altLang="ru-RU" sz="3600" i="1" dirty="0">
                <a:solidFill>
                  <a:srgbClr val="003192"/>
                </a:solidFill>
                <a:latin typeface="Georgia" pitchFamily="18" charset="0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1142976" y="214291"/>
            <a:ext cx="8001024" cy="1138773"/>
          </a:xfrm>
          <a:prstGeom prst="rect">
            <a:avLst/>
          </a:prstGeom>
          <a:solidFill>
            <a:srgbClr val="B7CFFF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cap="all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600" cap="all" dirty="0" smtClean="0">
                <a:solidFill>
                  <a:srgbClr val="002060"/>
                </a:solidFill>
                <a:latin typeface="Georgia" pitchFamily="18" charset="0"/>
              </a:rPr>
              <a:t>Краевое совещание В ФОРМЕ ВИДЕОКОНФЕРЕНЦИИ</a:t>
            </a:r>
          </a:p>
          <a:p>
            <a:pPr algn="ctr">
              <a:defRPr/>
            </a:pPr>
            <a:r>
              <a:rPr lang="ru-RU" altLang="ru-RU" sz="1600" cap="all" dirty="0" smtClean="0">
                <a:solidFill>
                  <a:srgbClr val="002060"/>
                </a:solidFill>
                <a:latin typeface="Georgia" pitchFamily="18" charset="0"/>
              </a:rPr>
              <a:t>Г. </a:t>
            </a:r>
            <a:r>
              <a:rPr lang="ru-RU" altLang="ru-RU" sz="1600" cap="all" dirty="0" err="1" smtClean="0">
                <a:solidFill>
                  <a:srgbClr val="002060"/>
                </a:solidFill>
                <a:latin typeface="Georgia" pitchFamily="18" charset="0"/>
              </a:rPr>
              <a:t>краснодар</a:t>
            </a:r>
            <a:r>
              <a:rPr lang="ru-RU" altLang="ru-RU" sz="1600" cap="all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  <a:r>
              <a:rPr lang="ru-RU" altLang="ru-RU" sz="1600" cap="all" dirty="0" smtClean="0">
                <a:solidFill>
                  <a:srgbClr val="002060"/>
                </a:solidFill>
              </a:rPr>
              <a:t>28 </a:t>
            </a:r>
            <a:r>
              <a:rPr lang="ru-RU" altLang="ru-RU" sz="1600" cap="all" dirty="0" smtClean="0">
                <a:solidFill>
                  <a:srgbClr val="002060"/>
                </a:solidFill>
                <a:latin typeface="Georgia" pitchFamily="18" charset="0"/>
              </a:rPr>
              <a:t>марта </a:t>
            </a:r>
            <a:r>
              <a:rPr lang="ru-RU" altLang="ru-RU" sz="1600" cap="all" dirty="0" smtClean="0">
                <a:solidFill>
                  <a:srgbClr val="002060"/>
                </a:solidFill>
              </a:rPr>
              <a:t>2018</a:t>
            </a:r>
            <a:r>
              <a:rPr lang="ru-RU" altLang="ru-RU" sz="1600" cap="all" dirty="0" smtClean="0">
                <a:solidFill>
                  <a:srgbClr val="002060"/>
                </a:solidFill>
                <a:latin typeface="Georgia" pitchFamily="18" charset="0"/>
              </a:rPr>
              <a:t> г.</a:t>
            </a:r>
          </a:p>
          <a:p>
            <a:pPr algn="ctr"/>
            <a:endParaRPr lang="en-US" alt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929585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altLang="ru-RU" sz="16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Технология проведения итогового </a:t>
            </a:r>
            <a:r>
              <a:rPr lang="ru-RU" altLang="ru-RU" sz="1600" b="1" kern="1200" cap="all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собеседования</a:t>
            </a:r>
          </a:p>
        </p:txBody>
      </p:sp>
      <p:graphicFrame>
        <p:nvGraphicFramePr>
          <p:cNvPr id="21" name="Схема 20"/>
          <p:cNvGraphicFramePr/>
          <p:nvPr>
            <p:extLst/>
          </p:nvPr>
        </p:nvGraphicFramePr>
        <p:xfrm>
          <a:off x="19376" y="641839"/>
          <a:ext cx="9124624" cy="457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3524" y="5877272"/>
            <a:ext cx="1786907" cy="8092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сутки до проведения 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endParaRPr 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6050" y="6040202"/>
            <a:ext cx="6357950" cy="646331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знакомятся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протокола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ответов участников ИС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288966" y="6165304"/>
            <a:ext cx="428625" cy="40005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7591" y="5017168"/>
            <a:ext cx="6408711" cy="859989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</a:t>
            </a:r>
            <a: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устных ответов, а также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методическими рекомендациями </a:t>
            </a:r>
            <a: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ФГБНУ «ФИПИ» по оцениванию устных ответов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4659" y="5029953"/>
            <a:ext cx="2189109" cy="8092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недели 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endParaRPr 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429392" y="5258168"/>
            <a:ext cx="281425" cy="40005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00298" y="925039"/>
            <a:ext cx="3643338" cy="349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0066"/>
                </a:solidFill>
                <a:latin typeface="Georgia" pitchFamily="18" charset="0"/>
                <a:cs typeface="Times New Roman" panose="02020603050405020304" pitchFamily="18" charset="0"/>
              </a:rPr>
              <a:t>В день проведения ИС</a:t>
            </a:r>
            <a:endParaRPr lang="ru-RU" sz="2000" b="1" dirty="0">
              <a:solidFill>
                <a:srgbClr val="FF0066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140" y="1573152"/>
            <a:ext cx="2226844" cy="683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FF0066"/>
                </a:solidFill>
                <a:latin typeface="Georgia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FF0066"/>
                </a:solidFill>
                <a:latin typeface="Georgia" pitchFamily="18" charset="0"/>
                <a:cs typeface="Times New Roman" panose="02020603050405020304" pitchFamily="18" charset="0"/>
              </a:rPr>
              <a:t>а 15 </a:t>
            </a:r>
            <a:r>
              <a:rPr lang="ru-RU" b="1" dirty="0">
                <a:solidFill>
                  <a:srgbClr val="FF0066"/>
                </a:solidFill>
                <a:latin typeface="Georgia" pitchFamily="18" charset="0"/>
                <a:cs typeface="Times New Roman" panose="02020603050405020304" pitchFamily="18" charset="0"/>
              </a:rPr>
              <a:t>минут до </a:t>
            </a:r>
            <a:r>
              <a:rPr lang="ru-RU" b="1" dirty="0" smtClean="0">
                <a:solidFill>
                  <a:srgbClr val="FF0066"/>
                </a:solidFill>
                <a:latin typeface="Georgia" pitchFamily="18" charset="0"/>
                <a:cs typeface="Times New Roman" panose="02020603050405020304" pitchFamily="18" charset="0"/>
              </a:rPr>
              <a:t>начала ИС</a:t>
            </a:r>
            <a:endParaRPr lang="ru-RU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48105" y="1601655"/>
            <a:ext cx="6410025" cy="474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организатор ОО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выдает</a:t>
            </a:r>
            <a:endParaRPr lang="ru-RU" b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703863" y="2411182"/>
            <a:ext cx="2245511" cy="521229"/>
            <a:chOff x="2760603" y="3488745"/>
            <a:chExt cx="2245511" cy="52122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941948" y="3488745"/>
              <a:ext cx="2064166" cy="521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Georgia" pitchFamily="18" charset="0"/>
                  <a:cs typeface="Times New Roman" panose="02020603050405020304" pitchFamily="18" charset="0"/>
                </a:rPr>
                <a:t>Экспертам</a:t>
              </a:r>
              <a:endParaRPr lang="ru-RU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2760603" y="3524696"/>
              <a:ext cx="500046" cy="468226"/>
              <a:chOff x="0" y="0"/>
              <a:chExt cx="1647825" cy="1600200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0" y="0"/>
                <a:ext cx="1647825" cy="16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47" name="Рисунок 46" descr="C:\0_ЛАБИРИНТ\апробация устной части рус яз\3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" y="152400"/>
                <a:ext cx="1400175" cy="1400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9" name="Прямоугольник 58"/>
          <p:cNvSpPr/>
          <p:nvPr/>
        </p:nvSpPr>
        <p:spPr>
          <a:xfrm>
            <a:off x="59140" y="1400038"/>
            <a:ext cx="8958924" cy="8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2732481" y="2148330"/>
            <a:ext cx="0" cy="21658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4581687" y="2145617"/>
            <a:ext cx="3975089" cy="1077218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1)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протоколы эксперта для оценивания ответов участников ИС (по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количеству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участников);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2)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комплект материалов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ИС</a:t>
            </a:r>
            <a:endParaRPr lang="ru-RU" sz="1600" b="1" dirty="0">
              <a:solidFill>
                <a:srgbClr val="002060"/>
              </a:solidFill>
              <a:effectLst/>
              <a:latin typeface="Georgia" pitchFamily="18" charset="0"/>
              <a:ea typeface="Calibri" panose="020F050202020403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67382" y="3516897"/>
            <a:ext cx="6336966" cy="923330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Знакомятся с заданиями, темами беседы и примерным кругом вопросов для обсуждения с участниками</a:t>
            </a:r>
            <a:endParaRPr lang="ru-RU" b="1" dirty="0">
              <a:solidFill>
                <a:srgbClr val="002060"/>
              </a:solidFill>
              <a:effectLst/>
              <a:latin typeface="Georg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2732481" y="2979189"/>
            <a:ext cx="12088" cy="538468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" y="4500570"/>
            <a:ext cx="9143999" cy="56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3985498" y="2521412"/>
            <a:ext cx="55310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53229" y="4747714"/>
            <a:ext cx="1745604" cy="683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ИС</a:t>
            </a:r>
            <a:endParaRPr lang="ru-RU" dirty="0">
              <a:solidFill>
                <a:srgbClr val="FF0066"/>
              </a:solidFill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1390354" y="4798606"/>
            <a:ext cx="2245511" cy="521229"/>
            <a:chOff x="2760603" y="3488745"/>
            <a:chExt cx="2245511" cy="521229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2941948" y="3488745"/>
              <a:ext cx="2064166" cy="521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Georgia" pitchFamily="18" charset="0"/>
                  <a:cs typeface="Times New Roman" panose="02020603050405020304" pitchFamily="18" charset="0"/>
                </a:rPr>
                <a:t>Эксперты</a:t>
              </a:r>
              <a:endParaRPr lang="ru-RU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2760603" y="3524696"/>
              <a:ext cx="500046" cy="468226"/>
              <a:chOff x="0" y="0"/>
              <a:chExt cx="1647825" cy="1600200"/>
            </a:xfrm>
          </p:grpSpPr>
          <p:sp>
            <p:nvSpPr>
              <p:cNvPr id="80" name="Овал 79"/>
              <p:cNvSpPr/>
              <p:nvPr/>
            </p:nvSpPr>
            <p:spPr>
              <a:xfrm>
                <a:off x="0" y="0"/>
                <a:ext cx="1647825" cy="16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81" name="Рисунок 80" descr="C:\0_ЛАБИРИНТ\апробация устной части рус яз\3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" y="152400"/>
                <a:ext cx="1400175" cy="1400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2" name="Прямоугольник 81"/>
          <p:cNvSpPr/>
          <p:nvPr/>
        </p:nvSpPr>
        <p:spPr>
          <a:xfrm>
            <a:off x="4105437" y="4669176"/>
            <a:ext cx="4771863" cy="1077218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arenR"/>
            </a:pP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оценивают ответ участника ИС</a:t>
            </a:r>
          </a:p>
          <a:p>
            <a:pPr marL="342900" indent="-342900">
              <a:spcAft>
                <a:spcPts val="0"/>
              </a:spcAft>
              <a:buAutoNum type="arabicParenR"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заполняют протоколы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эксперта для оценивания ответов участников ИС (по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количеству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участников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ea typeface="Calibri" panose="020F0502020204030204" pitchFamily="34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Georgia" pitchFamily="18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415" y="285728"/>
            <a:ext cx="792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cap="all" dirty="0">
                <a:solidFill>
                  <a:srgbClr val="002060"/>
                </a:solidFill>
                <a:latin typeface="Georgia" pitchFamily="18" charset="0"/>
                <a:cs typeface="+mn-cs"/>
              </a:rPr>
              <a:t>Проведение итогового собеседования в ОО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4282" y="5857893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ru-RU" sz="1400" b="0" i="1" dirty="0" smtClean="0">
                <a:solidFill>
                  <a:srgbClr val="002060"/>
                </a:solidFill>
                <a:latin typeface="Georgia" pitchFamily="18" charset="0"/>
              </a:rPr>
              <a:t>Между ответами участников итогового собеседования </a:t>
            </a:r>
            <a:r>
              <a:rPr lang="ru-RU" sz="1400" b="0" i="1" u="sng" dirty="0" smtClean="0">
                <a:solidFill>
                  <a:srgbClr val="002060"/>
                </a:solidFill>
                <a:latin typeface="Georgia" pitchFamily="18" charset="0"/>
              </a:rPr>
              <a:t>допускаются перерывы </a:t>
            </a:r>
            <a:r>
              <a:rPr lang="ru-RU" sz="1400" b="0" i="1" dirty="0" smtClean="0">
                <a:solidFill>
                  <a:srgbClr val="002060"/>
                </a:solidFill>
                <a:latin typeface="Georgia" pitchFamily="18" charset="0"/>
              </a:rPr>
              <a:t>для экзаменаторов-собеседников и экспертов. В этом случае запись ставится на паузу либо сохраняется как первая часть файла (сохранить как  «часть 1»). После перерыва  аудиозапись  продолжается.</a:t>
            </a:r>
          </a:p>
        </p:txBody>
      </p:sp>
    </p:spTree>
    <p:extLst>
      <p:ext uri="{BB962C8B-B14F-4D97-AF65-F5344CB8AC3E}">
        <p14:creationId xmlns:p14="http://schemas.microsoft.com/office/powerpoint/2010/main" val="23544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11156"/>
          </a:xfrm>
        </p:spPr>
        <p:txBody>
          <a:bodyPr/>
          <a:lstStyle/>
          <a:p>
            <a:r>
              <a:rPr lang="ru-RU" altLang="ru-RU" sz="18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Варианты оценивания выполнения заданий итогового собеседования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643602"/>
          </a:xfrm>
        </p:spPr>
        <p:txBody>
          <a:bodyPr/>
          <a:lstStyle/>
          <a:p>
            <a:pPr lvl="0"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r>
              <a:rPr lang="ru-RU" sz="1200" dirty="0" smtClean="0"/>
              <a:t>	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	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В ОО может быть выбран любой из двух предложенных вариантов либо использованы оба варианта (для части работ – один вариант, для другой части работ – другой).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714356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202076" y="-285776"/>
            <a:ext cx="7941923" cy="1237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9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Проведение итогового собеседования в ОО </a:t>
            </a:r>
            <a:endParaRPr lang="ru-RU" altLang="ru-RU" sz="1900" cap="all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7711" y="3143249"/>
            <a:ext cx="3019344" cy="285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24266" y="3174613"/>
            <a:ext cx="447206" cy="325825"/>
            <a:chOff x="0" y="0"/>
            <a:chExt cx="1428750" cy="1295400"/>
          </a:xfrm>
        </p:grpSpPr>
        <p:sp>
          <p:nvSpPr>
            <p:cNvPr id="35" name="Овал 34"/>
            <p:cNvSpPr/>
            <p:nvPr/>
          </p:nvSpPr>
          <p:spPr>
            <a:xfrm>
              <a:off x="0" y="0"/>
              <a:ext cx="1428750" cy="1295400"/>
            </a:xfrm>
            <a:prstGeom prst="ellipse">
              <a:avLst/>
            </a:prstGeom>
            <a:solidFill>
              <a:srgbClr val="993366"/>
            </a:solidFill>
            <a:ln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Равнобедренный треугольник 35"/>
            <p:cNvSpPr>
              <a:spLocks noChangeArrowheads="1"/>
            </p:cNvSpPr>
            <p:nvPr/>
          </p:nvSpPr>
          <p:spPr bwMode="auto">
            <a:xfrm rot="10800000">
              <a:off x="476250" y="247650"/>
              <a:ext cx="444500" cy="30226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endParaRPr lang="ru-RU"/>
            </a:p>
          </p:txBody>
        </p:sp>
        <p:sp>
          <p:nvSpPr>
            <p:cNvPr id="37" name="Пятиугольник 36"/>
            <p:cNvSpPr>
              <a:spLocks noChangeArrowheads="1"/>
            </p:cNvSpPr>
            <p:nvPr/>
          </p:nvSpPr>
          <p:spPr bwMode="auto">
            <a:xfrm rot="5400000">
              <a:off x="552450" y="657225"/>
              <a:ext cx="302260" cy="573405"/>
            </a:xfrm>
            <a:prstGeom prst="homePlate">
              <a:avLst>
                <a:gd name="adj" fmla="val 50000"/>
              </a:avLst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endParaRPr lang="ru-RU"/>
            </a:p>
          </p:txBody>
        </p:sp>
        <p:sp>
          <p:nvSpPr>
            <p:cNvPr id="38" name="Блок-схема: ручное управление 37"/>
            <p:cNvSpPr>
              <a:spLocks noChangeArrowheads="1"/>
            </p:cNvSpPr>
            <p:nvPr/>
          </p:nvSpPr>
          <p:spPr bwMode="auto">
            <a:xfrm rot="10800000">
              <a:off x="409575" y="428625"/>
              <a:ext cx="590550" cy="447675"/>
            </a:xfrm>
            <a:prstGeom prst="flowChartManualOperation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489393" y="2237978"/>
            <a:ext cx="1889173" cy="521229"/>
            <a:chOff x="2760603" y="3488745"/>
            <a:chExt cx="1889173" cy="52122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941948" y="3488745"/>
              <a:ext cx="1707828" cy="521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Эксперт</a:t>
              </a:r>
              <a:endPara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2760603" y="3524696"/>
              <a:ext cx="500046" cy="468226"/>
              <a:chOff x="0" y="0"/>
              <a:chExt cx="1647825" cy="1600200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0" y="0"/>
                <a:ext cx="1647825" cy="16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47" name="Рисунок 46" descr="C:\0_ЛАБИРИНТ\апробация устной части рус яз\3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" y="152400"/>
                <a:ext cx="1400175" cy="1400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3" name="Прямоугольник 72"/>
          <p:cNvSpPr/>
          <p:nvPr/>
        </p:nvSpPr>
        <p:spPr>
          <a:xfrm>
            <a:off x="6676455" y="2778596"/>
            <a:ext cx="2324701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Прослушивает и оценивает  ответы на аудиозаписях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оценивания ответов участников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ответственному организатору ОО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51743" y="526264"/>
            <a:ext cx="4970031" cy="433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FF0066"/>
                </a:solidFill>
                <a:latin typeface="Georgia" pitchFamily="18" charset="0"/>
                <a:cs typeface="Times New Roman" panose="02020603050405020304" pitchFamily="18" charset="0"/>
              </a:rPr>
              <a:t>По завершении ИС в аудитории</a:t>
            </a:r>
            <a:endParaRPr lang="ru-RU" sz="2000" b="1" dirty="0">
              <a:solidFill>
                <a:srgbClr val="FF0066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1134" y="3500438"/>
            <a:ext cx="6166595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993366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ответственному организатору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выданные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 эксперта);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протоколами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оценивания ответов участников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проведения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712" y="5357826"/>
            <a:ext cx="8862742" cy="1477328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152650" lvl="0" indent="-180975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выключает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аудиозапись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ответов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участников;</a:t>
            </a:r>
          </a:p>
          <a:p>
            <a:pPr marL="2152650" lvl="0" indent="-180975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сохраняет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ее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каждой аудитории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и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копирует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флеш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-носитель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152650" lvl="0" indent="-180975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присваивает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файлам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АТЕ _ код ОО _ дата проведения _ номер аудитории;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52650" lvl="0" indent="-180975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передает аудиозаписи ответственному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организатору ОО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5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866" y="5674962"/>
            <a:ext cx="1892253" cy="521229"/>
            <a:chOff x="2538067" y="1688634"/>
            <a:chExt cx="1892253" cy="521229"/>
          </a:xfrm>
          <a:solidFill>
            <a:srgbClr val="FFF1D9"/>
          </a:solidFill>
        </p:grpSpPr>
        <p:sp>
          <p:nvSpPr>
            <p:cNvPr id="42" name="Прямоугольник 41"/>
            <p:cNvSpPr/>
            <p:nvPr/>
          </p:nvSpPr>
          <p:spPr>
            <a:xfrm>
              <a:off x="2538067" y="1688634"/>
              <a:ext cx="1892253" cy="521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Технический специалист</a:t>
              </a:r>
              <a:endPara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9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 l="39999" t="38519" r="57918" b="57777"/>
            <a:stretch>
              <a:fillRect/>
            </a:stretch>
          </p:blipFill>
          <p:spPr bwMode="auto">
            <a:xfrm>
              <a:off x="2538067" y="1720443"/>
              <a:ext cx="495125" cy="4518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6890454" y="1085209"/>
            <a:ext cx="1967826" cy="381308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rgbClr val="FF0066"/>
                </a:solidFill>
                <a:latin typeface="Georgia" pitchFamily="18" charset="0"/>
                <a:cs typeface="Times New Roman" panose="02020603050405020304" pitchFamily="18" charset="0"/>
              </a:rPr>
              <a:t>Модель № 2 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596745" y="1094484"/>
            <a:ext cx="2046693" cy="381308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Georgia" pitchFamily="18" charset="0"/>
                <a:cs typeface="Times New Roman" panose="02020603050405020304" pitchFamily="18" charset="0"/>
              </a:rPr>
              <a:t>Модель № 1 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89377" y="1508943"/>
            <a:ext cx="1889173" cy="521229"/>
            <a:chOff x="2760603" y="3488745"/>
            <a:chExt cx="1889173" cy="521229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941948" y="3488745"/>
              <a:ext cx="1707828" cy="521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Эксперт</a:t>
              </a:r>
              <a:endPara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2760603" y="3524696"/>
              <a:ext cx="500046" cy="468226"/>
              <a:chOff x="0" y="0"/>
              <a:chExt cx="1647825" cy="1600200"/>
            </a:xfrm>
          </p:grpSpPr>
          <p:sp>
            <p:nvSpPr>
              <p:cNvPr id="89" name="Овал 88"/>
              <p:cNvSpPr/>
              <p:nvPr/>
            </p:nvSpPr>
            <p:spPr>
              <a:xfrm>
                <a:off x="0" y="0"/>
                <a:ext cx="1647825" cy="16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90" name="Рисунок 89" descr="C:\0_ЛАБИРИНТ\апробация устной части рус яз\3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" y="152400"/>
                <a:ext cx="1400175" cy="1400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1" name="Прямоугольник 90"/>
          <p:cNvSpPr/>
          <p:nvPr/>
        </p:nvSpPr>
        <p:spPr>
          <a:xfrm>
            <a:off x="121296" y="2013120"/>
            <a:ext cx="6101249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пересчитывает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оценивания ответов участников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  возвратный доставочный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экзаменатору-собеседнику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 rot="5400000">
            <a:off x="4256886" y="3139574"/>
            <a:ext cx="4329489" cy="6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466634" y="1508943"/>
            <a:ext cx="370624" cy="490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низ 92"/>
          <p:cNvSpPr/>
          <p:nvPr/>
        </p:nvSpPr>
        <p:spPr>
          <a:xfrm>
            <a:off x="3456304" y="3102781"/>
            <a:ext cx="370624" cy="326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низ 93"/>
          <p:cNvSpPr/>
          <p:nvPr/>
        </p:nvSpPr>
        <p:spPr>
          <a:xfrm>
            <a:off x="3428992" y="5072074"/>
            <a:ext cx="360294" cy="27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низ 94"/>
          <p:cNvSpPr/>
          <p:nvPr/>
        </p:nvSpPr>
        <p:spPr>
          <a:xfrm>
            <a:off x="7512235" y="1489757"/>
            <a:ext cx="370624" cy="728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вниз 95"/>
          <p:cNvSpPr/>
          <p:nvPr/>
        </p:nvSpPr>
        <p:spPr>
          <a:xfrm>
            <a:off x="7537784" y="5072074"/>
            <a:ext cx="3839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altLang="ru-RU" sz="1800" b="1" kern="1200" cap="all" dirty="0" smtClean="0">
                <a:solidFill>
                  <a:srgbClr val="002060"/>
                </a:solidFill>
                <a:latin typeface="Georgia" pitchFamily="18" charset="0"/>
              </a:rPr>
              <a:t>Действия экзаменатора-собеседника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429288"/>
          </a:xfrm>
        </p:spPr>
        <p:txBody>
          <a:bodyPr/>
          <a:lstStyle/>
          <a:p>
            <a:pPr marL="87313" lvl="0" algn="just">
              <a:buNone/>
            </a:pPr>
            <a:r>
              <a:rPr lang="ru-RU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аудитории проведения проверяет данные документа, удостоверяющего личность.</a:t>
            </a:r>
          </a:p>
          <a:p>
            <a:pPr marL="87313" lvl="0" algn="just">
              <a:buNone/>
            </a:pPr>
            <a:r>
              <a:rPr lang="ru-RU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Вносит данные участника итогового собеседования </a:t>
            </a:r>
          </a:p>
          <a:p>
            <a:pPr marL="87313" lvl="0" algn="just">
              <a:buNone/>
            </a:pPr>
            <a:r>
              <a:rPr lang="ru-RU" sz="18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(ФИО, класс, данные документа, удостоверяющего личность) </a:t>
            </a:r>
          </a:p>
          <a:p>
            <a:pPr marL="87313" lvl="0" algn="just">
              <a:buNone/>
            </a:pPr>
            <a:r>
              <a:rPr lang="ru-RU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ведомость учета проведения итогового собеседования в аудитории.</a:t>
            </a:r>
          </a:p>
          <a:p>
            <a:pPr marL="87313" lvl="0" algn="just">
              <a:buNone/>
            </a:pPr>
            <a:r>
              <a:rPr lang="ru-RU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Выдает участнику итогового собеседования КИМ.</a:t>
            </a:r>
          </a:p>
          <a:p>
            <a:pPr marL="87313" lvl="0" algn="just">
              <a:buNone/>
            </a:pPr>
            <a:r>
              <a:rPr lang="ru-RU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Фиксирует время начала ответа и время окончания ответа каждого участника итогового собеседования.</a:t>
            </a:r>
          </a:p>
          <a:p>
            <a:pPr marL="87313" lvl="0" algn="just">
              <a:buNone/>
            </a:pPr>
            <a:r>
              <a:rPr lang="ru-RU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Проводит собеседование.</a:t>
            </a:r>
          </a:p>
          <a:p>
            <a:pPr lvl="0" algn="just">
              <a:buNone/>
            </a:pPr>
            <a:endPara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buNone/>
            </a:pPr>
            <a:r>
              <a:rPr lang="ru-RU" sz="1800" b="1" kern="1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сведения участников:</a:t>
            </a:r>
          </a:p>
          <a:p>
            <a:pPr marL="87313" lvl="0" algn="ctr">
              <a:buNone/>
            </a:pPr>
            <a:endParaRPr lang="ru-RU" sz="1800" b="1" kern="12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>
              <a:buFontTx/>
              <a:buChar char="-"/>
            </a:pPr>
            <a:r>
              <a:rPr lang="ru-RU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приступить к ответу, участник итогового собеседования проговаривает в средство аудиозаписи свою фамилию, имя, отчество, номер варианта;</a:t>
            </a:r>
          </a:p>
          <a:p>
            <a:pPr marL="87313" lvl="0">
              <a:buFontTx/>
              <a:buChar char="-"/>
            </a:pPr>
            <a:r>
              <a:rPr lang="ru-RU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перед ответом на каждое задание участник итогового собеседования произносит номер задания.</a:t>
            </a:r>
          </a:p>
          <a:p>
            <a:pPr marL="804863" lvl="0"/>
            <a:endParaRPr lang="ru-RU" sz="1800" b="1" kern="1200" dirty="0" smtClean="0">
              <a:solidFill>
                <a:srgbClr val="002060"/>
              </a:solidFill>
            </a:endParaRPr>
          </a:p>
          <a:p>
            <a:endParaRPr lang="ru-RU" sz="1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altLang="ru-RU" sz="1800" b="1" kern="1200" cap="all" dirty="0" smtClean="0">
                <a:solidFill>
                  <a:srgbClr val="002060"/>
                </a:solidFill>
                <a:latin typeface="Georgia" pitchFamily="18" charset="0"/>
              </a:rPr>
              <a:t>Действия экзаменатора-собеседника</a:t>
            </a:r>
            <a:endParaRPr lang="ru-RU" sz="1800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785794"/>
            <a:ext cx="571504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143000"/>
            <a:ext cx="3000375" cy="5715000"/>
          </a:xfrm>
        </p:spPr>
        <p:txBody>
          <a:bodyPr/>
          <a:lstStyle/>
          <a:p>
            <a:pPr marL="804863" lvl="0"/>
            <a:endParaRPr lang="ru-RU" sz="1200" kern="1200" dirty="0" smtClean="0">
              <a:solidFill>
                <a:srgbClr val="002060"/>
              </a:solidFill>
            </a:endParaRP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543956" cy="357190"/>
          </a:xfrm>
        </p:spPr>
        <p:txBody>
          <a:bodyPr/>
          <a:lstStyle/>
          <a:p>
            <a:r>
              <a:rPr lang="ru-RU" altLang="ru-RU" sz="1800" b="1" kern="1200" cap="all" dirty="0" smtClean="0">
                <a:solidFill>
                  <a:srgbClr val="002060"/>
                </a:solidFill>
                <a:latin typeface="Georgia" pitchFamily="18" charset="0"/>
              </a:rPr>
              <a:t>Действия эксперта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286520"/>
          </a:xfrm>
        </p:spPr>
        <p:txBody>
          <a:bodyPr/>
          <a:lstStyle/>
          <a:p>
            <a:pPr marL="719138" lvl="0" indent="0" algn="ctr">
              <a:buNone/>
            </a:pPr>
            <a:r>
              <a:rPr lang="ru-RU" sz="1400" b="1" kern="1200" dirty="0" smtClean="0">
                <a:solidFill>
                  <a:srgbClr val="FF0066"/>
                </a:solidFill>
              </a:rPr>
              <a:t>Первый вариант оценивания (экспертами непосредственно по ходу собеседования) </a:t>
            </a:r>
          </a:p>
          <a:p>
            <a:pPr marL="719138" lvl="0" indent="0" algn="ctr">
              <a:buNone/>
            </a:pPr>
            <a:endParaRPr lang="ru-RU" sz="1400" b="1" kern="1200" dirty="0" smtClean="0">
              <a:solidFill>
                <a:srgbClr val="FF0066"/>
              </a:solidFill>
            </a:endParaRPr>
          </a:p>
          <a:p>
            <a:pPr marL="0" lvl="0" indent="892175">
              <a:buNone/>
            </a:pPr>
            <a:r>
              <a:rPr lang="ru-RU" sz="1300" b="1" kern="1200" dirty="0" smtClean="0">
                <a:solidFill>
                  <a:srgbClr val="002060"/>
                </a:solidFill>
              </a:rPr>
              <a:t>1. Во время проведения итогового собеседования в режиме реального времени вносит в протокол эксперта для оценивания ответов участников итогового собеседования следующие    </a:t>
            </a:r>
            <a:r>
              <a:rPr lang="ru-RU" sz="1300" b="1" u="sng" kern="1200" dirty="0" smtClean="0">
                <a:solidFill>
                  <a:srgbClr val="FF0066"/>
                </a:solidFill>
              </a:rPr>
              <a:t>СВЕДЕНИЯ</a:t>
            </a:r>
            <a:r>
              <a:rPr lang="ru-RU" sz="1300" b="1" kern="1200" dirty="0" smtClean="0">
                <a:solidFill>
                  <a:srgbClr val="002060"/>
                </a:solidFill>
              </a:rPr>
              <a:t>:</a:t>
            </a:r>
          </a:p>
          <a:p>
            <a:pPr marL="0" lvl="0" indent="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rgbClr val="002060"/>
                </a:solidFill>
              </a:rPr>
              <a:t>ФИО участника;</a:t>
            </a:r>
          </a:p>
          <a:p>
            <a:pPr marL="0" lvl="0" indent="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rgbClr val="002060"/>
                </a:solidFill>
              </a:rPr>
              <a:t>класс;</a:t>
            </a:r>
          </a:p>
          <a:p>
            <a:pPr marL="0" lvl="0" indent="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rgbClr val="002060"/>
                </a:solidFill>
              </a:rPr>
              <a:t>номер варианта;</a:t>
            </a:r>
          </a:p>
          <a:p>
            <a:pPr marL="0" lvl="0" indent="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rgbClr val="002060"/>
                </a:solidFill>
              </a:rPr>
              <a:t>номер аудитории;</a:t>
            </a:r>
          </a:p>
          <a:p>
            <a:pPr marL="0" lvl="0" indent="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rgbClr val="002060"/>
                </a:solidFill>
              </a:rPr>
              <a:t>баллы по каждому критерию оценивания;</a:t>
            </a:r>
          </a:p>
          <a:p>
            <a:pPr marL="0" lvl="0" indent="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rgbClr val="002060"/>
                </a:solidFill>
              </a:rPr>
              <a:t>общее количество баллов;</a:t>
            </a:r>
          </a:p>
          <a:p>
            <a:pPr marL="0" lvl="0" indent="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rgbClr val="002060"/>
                </a:solidFill>
              </a:rPr>
              <a:t>метку зачет / незачет;</a:t>
            </a:r>
          </a:p>
          <a:p>
            <a:pPr marL="0" lvl="0" indent="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rgbClr val="002060"/>
                </a:solidFill>
              </a:rPr>
              <a:t>ФИО, подпись и дату проверки.</a:t>
            </a:r>
            <a:r>
              <a:rPr lang="ru-RU" sz="1200" b="1" kern="1200" dirty="0" smtClean="0">
                <a:solidFill>
                  <a:srgbClr val="002060"/>
                </a:solidFill>
              </a:rPr>
              <a:t>          </a:t>
            </a:r>
          </a:p>
          <a:p>
            <a:pPr marL="0" indent="0" algn="just">
              <a:buNone/>
            </a:pPr>
            <a:r>
              <a:rPr lang="ru-RU" sz="1300" b="1" kern="1200" dirty="0" smtClean="0">
                <a:solidFill>
                  <a:srgbClr val="002060"/>
                </a:solidFill>
              </a:rPr>
              <a:t>                 2. После проведения собеседования пересчитывает </a:t>
            </a:r>
            <a:r>
              <a:rPr lang="ru-RU" sz="1300" b="1" i="1" kern="1200" dirty="0" smtClean="0">
                <a:solidFill>
                  <a:srgbClr val="002060"/>
                </a:solidFill>
              </a:rPr>
              <a:t>протоколы</a:t>
            </a:r>
            <a:r>
              <a:rPr lang="ru-RU" sz="1300" b="1" kern="1200" dirty="0" smtClean="0">
                <a:solidFill>
                  <a:srgbClr val="002060"/>
                </a:solidFill>
              </a:rPr>
              <a:t> для оценивания ответов участников итогового собеседования, упаковывает их в  </a:t>
            </a:r>
            <a:r>
              <a:rPr lang="ru-RU" sz="1300" b="1" i="1" kern="1200" dirty="0" smtClean="0">
                <a:solidFill>
                  <a:srgbClr val="002060"/>
                </a:solidFill>
              </a:rPr>
              <a:t>возвратный доставочный конверт </a:t>
            </a:r>
            <a:r>
              <a:rPr lang="ru-RU" sz="1300" b="1" kern="1200" dirty="0" smtClean="0">
                <a:solidFill>
                  <a:srgbClr val="002060"/>
                </a:solidFill>
              </a:rPr>
              <a:t>и передает экзаменатору-собеседнику. </a:t>
            </a:r>
          </a:p>
          <a:p>
            <a:pPr marL="0" lvl="0" indent="0" algn="just">
              <a:buNone/>
            </a:pPr>
            <a:r>
              <a:rPr lang="ru-RU" sz="1300" b="1" kern="1200" dirty="0" smtClean="0">
                <a:solidFill>
                  <a:srgbClr val="002060"/>
                </a:solidFill>
              </a:rPr>
              <a:t>                   В случае необходимости эксперт может прослушать аудиозапись с ответом участника итогового собеседования после проведения собеседования и внести соответствующие сведения в протокол эксперта для оценивания ответов участников итогового собеседования. </a:t>
            </a:r>
          </a:p>
          <a:p>
            <a:pPr marL="0" lvl="0" indent="0" algn="ctr">
              <a:buNone/>
            </a:pPr>
            <a:endParaRPr lang="ru-RU" sz="1400" b="1" kern="1200" dirty="0" smtClean="0">
              <a:solidFill>
                <a:srgbClr val="FF0066"/>
              </a:solidFill>
            </a:endParaRPr>
          </a:p>
          <a:p>
            <a:pPr marL="0" lvl="0" indent="0" algn="ctr">
              <a:buNone/>
            </a:pPr>
            <a:r>
              <a:rPr lang="ru-RU" sz="1400" b="1" kern="1200" dirty="0" smtClean="0">
                <a:solidFill>
                  <a:srgbClr val="FF0066"/>
                </a:solidFill>
              </a:rPr>
              <a:t>Второй вариант оценивания</a:t>
            </a:r>
          </a:p>
          <a:p>
            <a:pPr marL="0" lvl="0" indent="0" algn="ctr">
              <a:buNone/>
            </a:pPr>
            <a:r>
              <a:rPr lang="ru-RU" sz="1400" b="1" kern="1200" dirty="0" smtClean="0">
                <a:solidFill>
                  <a:srgbClr val="FF0066"/>
                </a:solidFill>
              </a:rPr>
              <a:t> (экспертами при прослушивании аудиозаписей после проведения процедуры)</a:t>
            </a:r>
          </a:p>
          <a:p>
            <a:pPr marL="0" lvl="0" indent="0" algn="ctr">
              <a:buNone/>
            </a:pPr>
            <a:endParaRPr lang="ru-RU" sz="1400" b="1" kern="1200" dirty="0" smtClean="0">
              <a:solidFill>
                <a:srgbClr val="FF0066"/>
              </a:solidFill>
            </a:endParaRPr>
          </a:p>
          <a:p>
            <a:pPr marL="0" lvl="0" indent="0" algn="just">
              <a:buNone/>
            </a:pPr>
            <a:r>
              <a:rPr lang="ru-RU" sz="1300" b="1" kern="1200" dirty="0" smtClean="0">
                <a:solidFill>
                  <a:srgbClr val="002060"/>
                </a:solidFill>
              </a:rPr>
              <a:t>                  По окончании итогового собеседования аудиозаписи в аудиториях сохраняются техническими специалистами на </a:t>
            </a:r>
            <a:r>
              <a:rPr lang="ru-RU" sz="1300" b="1" kern="1200" dirty="0" err="1" smtClean="0">
                <a:solidFill>
                  <a:srgbClr val="002060"/>
                </a:solidFill>
              </a:rPr>
              <a:t>флеш-носители</a:t>
            </a:r>
            <a:r>
              <a:rPr lang="ru-RU" sz="1300" b="1" kern="1200" dirty="0" smtClean="0">
                <a:solidFill>
                  <a:srgbClr val="002060"/>
                </a:solidFill>
              </a:rPr>
              <a:t> и передаются ответственному организатору ОО для дальнейшего распределения </a:t>
            </a:r>
            <a:r>
              <a:rPr lang="ru-RU" sz="1300" b="1" kern="1200" dirty="0" err="1" smtClean="0">
                <a:solidFill>
                  <a:srgbClr val="002060"/>
                </a:solidFill>
              </a:rPr>
              <a:t>аудиофайлов</a:t>
            </a:r>
            <a:r>
              <a:rPr lang="ru-RU" sz="1300" b="1" kern="1200" dirty="0" smtClean="0">
                <a:solidFill>
                  <a:srgbClr val="002060"/>
                </a:solidFill>
              </a:rPr>
              <a:t> между экспертами для прослушивания и оценивания. </a:t>
            </a:r>
          </a:p>
          <a:p>
            <a:pPr marL="0" indent="0" algn="just">
              <a:buNone/>
            </a:pPr>
            <a:r>
              <a:rPr lang="ru-RU" sz="1300" b="1" kern="1200" dirty="0" smtClean="0">
                <a:solidFill>
                  <a:srgbClr val="002060"/>
                </a:solidFill>
              </a:rPr>
              <a:t>                  Эксперты прослушивают аудиозаписи с ответами участников итогового собеседования и заносят в протокол эксперта для оценивания ответов участников итогового собеседования </a:t>
            </a:r>
            <a:r>
              <a:rPr lang="ru-RU" sz="1300" b="1" u="sng" kern="1200" dirty="0" smtClean="0">
                <a:solidFill>
                  <a:srgbClr val="FF0066"/>
                </a:solidFill>
              </a:rPr>
              <a:t>СВЕДЕНИЯ</a:t>
            </a:r>
            <a:r>
              <a:rPr lang="ru-RU" sz="1300" b="1" kern="1200" dirty="0" smtClean="0">
                <a:solidFill>
                  <a:srgbClr val="002060"/>
                </a:solidFill>
              </a:rPr>
              <a:t> на каждого участника.</a:t>
            </a:r>
          </a:p>
          <a:p>
            <a:pPr marL="0" indent="87313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file_20110423181212</Template>
  <TotalTime>13811</TotalTime>
  <Words>2827</Words>
  <Application>Microsoft Office PowerPoint</Application>
  <PresentationFormat>Экран (4:3)</PresentationFormat>
  <Paragraphs>495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Estrangelo Edessa</vt:lpstr>
      <vt:lpstr>Garamond</vt:lpstr>
      <vt:lpstr>Georgia</vt:lpstr>
      <vt:lpstr>Times New Roman</vt:lpstr>
      <vt:lpstr>Wingdings</vt:lpstr>
      <vt:lpstr>Оформление по умолчанию</vt:lpstr>
      <vt:lpstr>Порядок действий экзаменатора-собеседника  и эксперта при организации, проведении  и оценивании результатов  мониторинга итогового собеседования  по русскому языку в 9 классе 13 и 16 апреля 2018 года   Чеснокова  А. В., заместитель директора Армавирского филиала,  доцент кафедры филологического образования  ГБОУ ИРО Краснодарского края, кандидат филологических наук</vt:lpstr>
      <vt:lpstr>Презентация PowerPoint</vt:lpstr>
      <vt:lpstr>Технология проведения итогового собеседования</vt:lpstr>
      <vt:lpstr>Презентация PowerPoint</vt:lpstr>
      <vt:lpstr>Варианты оценивания выполнения заданий итогового собеседования </vt:lpstr>
      <vt:lpstr>Презентация PowerPoint</vt:lpstr>
      <vt:lpstr>Действия экзаменатора-собеседника</vt:lpstr>
      <vt:lpstr>Действия экзаменатора-собеседника</vt:lpstr>
      <vt:lpstr>Действия эксперта</vt:lpstr>
      <vt:lpstr>Регламент проведения итогового собеседования Приложение 1</vt:lpstr>
      <vt:lpstr>Регламент проведения итогового собеседования. Приложение 2</vt:lpstr>
      <vt:lpstr>Регламент проведения итогового собеседования. Приложение 3</vt:lpstr>
      <vt:lpstr>ЗАДАНИЕ 1. Чтение текста вслух</vt:lpstr>
      <vt:lpstr>   Задание   2. Пересказ   текста   с   включением приведённого   высказывания  </vt:lpstr>
      <vt:lpstr>Задание 3. Монологическое высказывание</vt:lpstr>
      <vt:lpstr>Задание 3. Монологическое высказывание                                      (ДЕМОВЕРСИЯ)</vt:lpstr>
      <vt:lpstr> Задание 3. Монологическое высказывание </vt:lpstr>
      <vt:lpstr>Задание 4. Диалог</vt:lpstr>
      <vt:lpstr>Задание 4. Диалог</vt:lpstr>
      <vt:lpstr>типичные   ошибки   экзаменаторов-собеседников    при   проведении  диалога</vt:lpstr>
      <vt:lpstr>ТИПЫ   ДОПОЛНИТЕЛЬНЫХ  СТИМУлирующих    вопросов  для диалогического общения </vt:lpstr>
      <vt:lpstr>Коммуникативные    качества   успешного экзаменатора-собеседника</vt:lpstr>
      <vt:lpstr>     </vt:lpstr>
      <vt:lpstr>     </vt:lpstr>
      <vt:lpstr>ПРОЕКТ        РУССКИЙ ЯЗЫК. МЕТОДИЧЕСКИЕ РЕКОМЕНДАЦИИ  ПО ОЦЕНИВАНИЮ ВЫПОЛНЕНИЯ ЗАДАНИЙ  ИТОГОВОГО СОБЕСЕДОВАНИЯ ПО РУССКОМУ ЯЗЫКУ  Приложение 2. Основные виды речевых ошибок (с.55)   Эксперт должен уметь дифференцировать речевые , грамматические и орфоэпические ошибки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Административное право</dc:subject>
  <dc:creator>Галина</dc:creator>
  <cp:lastModifiedBy>Q16</cp:lastModifiedBy>
  <cp:revision>477</cp:revision>
  <dcterms:created xsi:type="dcterms:W3CDTF">2012-06-29T23:03:03Z</dcterms:created>
  <dcterms:modified xsi:type="dcterms:W3CDTF">2018-03-28T06:49:21Z</dcterms:modified>
  <cp:category>презентация к уроку</cp:category>
</cp:coreProperties>
</file>